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embeddedFontLst>
    <p:embeddedFont>
      <p:font typeface="Roboto Medium"/>
      <p:regular r:id="rId31"/>
      <p:bold r:id="rId32"/>
      <p:italic r:id="rId33"/>
      <p:boldItalic r:id="rId34"/>
    </p:embeddedFont>
    <p:embeddedFont>
      <p:font typeface="Inter SemiBold"/>
      <p:regular r:id="rId35"/>
      <p:bold r:id="rId36"/>
      <p:italic r:id="rId37"/>
      <p:boldItalic r:id="rId38"/>
    </p:embeddedFont>
    <p:embeddedFont>
      <p:font typeface="Inter"/>
      <p:regular r:id="rId39"/>
      <p:bold r:id="rId40"/>
      <p:italic r:id="rId41"/>
      <p:boldItalic r:id="rId42"/>
    </p:embeddedFont>
    <p:embeddedFont>
      <p:font typeface="Inter ExtraBold"/>
      <p:bold r:id="rId43"/>
      <p:boldItalic r:id="rId44"/>
    </p:embeddedFont>
    <p:embeddedFont>
      <p:font typeface="Inter Medium"/>
      <p:regular r:id="rId45"/>
      <p:bold r:id="rId46"/>
      <p:italic r:id="rId47"/>
      <p:boldItalic r:id="rId48"/>
    </p:embeddedFont>
    <p:embeddedFont>
      <p:font typeface="Inter Black"/>
      <p:bold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24">
          <p15:clr>
            <a:srgbClr val="747775"/>
          </p15:clr>
        </p15:guide>
        <p15:guide id="2" pos="566">
          <p15:clr>
            <a:srgbClr val="747775"/>
          </p15:clr>
        </p15:guide>
        <p15:guide id="3" orient="horz" pos="1531">
          <p15:clr>
            <a:srgbClr val="747775"/>
          </p15:clr>
        </p15:guide>
        <p15:guide id="4" orient="horz" pos="1077">
          <p15:clr>
            <a:srgbClr val="747775"/>
          </p15:clr>
        </p15:guide>
      </p15:sldGuideLst>
    </p:ext>
    <p:ext uri="GoogleSlidesCustomDataVersion2">
      <go:slidesCustomData xmlns:go="http://customooxmlschemas.google.com/" r:id="rId51" roundtripDataSignature="AMtx7mh4+Fd0aPZwcdXRpgqcC7bl4tB9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24" orient="horz"/>
        <p:guide pos="566"/>
        <p:guide pos="1531" orient="horz"/>
        <p:guide pos="1077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bold.fntdata"/><Relationship Id="rId42" Type="http://schemas.openxmlformats.org/officeDocument/2006/relationships/font" Target="fonts/Inter-boldItalic.fntdata"/><Relationship Id="rId41" Type="http://schemas.openxmlformats.org/officeDocument/2006/relationships/font" Target="fonts/Inter-italic.fntdata"/><Relationship Id="rId44" Type="http://schemas.openxmlformats.org/officeDocument/2006/relationships/font" Target="fonts/InterExtraBold-boldItalic.fntdata"/><Relationship Id="rId43" Type="http://schemas.openxmlformats.org/officeDocument/2006/relationships/font" Target="fonts/InterExtraBold-bold.fntdata"/><Relationship Id="rId46" Type="http://schemas.openxmlformats.org/officeDocument/2006/relationships/font" Target="fonts/InterMedium-bold.fntdata"/><Relationship Id="rId45" Type="http://schemas.openxmlformats.org/officeDocument/2006/relationships/font" Target="fonts/Inter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InterMedium-boldItalic.fntdata"/><Relationship Id="rId47" Type="http://schemas.openxmlformats.org/officeDocument/2006/relationships/font" Target="fonts/InterMedium-italic.fntdata"/><Relationship Id="rId49" Type="http://schemas.openxmlformats.org/officeDocument/2006/relationships/font" Target="fonts/InterBlac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Medium-regular.fntdata"/><Relationship Id="rId30" Type="http://schemas.openxmlformats.org/officeDocument/2006/relationships/slide" Target="slides/slide25.xml"/><Relationship Id="rId33" Type="http://schemas.openxmlformats.org/officeDocument/2006/relationships/font" Target="fonts/RobotoMedium-italic.fntdata"/><Relationship Id="rId32" Type="http://schemas.openxmlformats.org/officeDocument/2006/relationships/font" Target="fonts/RobotoMedium-bold.fntdata"/><Relationship Id="rId35" Type="http://schemas.openxmlformats.org/officeDocument/2006/relationships/font" Target="fonts/InterSemiBold-regular.fntdata"/><Relationship Id="rId34" Type="http://schemas.openxmlformats.org/officeDocument/2006/relationships/font" Target="fonts/RobotoMedium-boldItalic.fntdata"/><Relationship Id="rId37" Type="http://schemas.openxmlformats.org/officeDocument/2006/relationships/font" Target="fonts/InterSemiBold-italic.fntdata"/><Relationship Id="rId36" Type="http://schemas.openxmlformats.org/officeDocument/2006/relationships/font" Target="fonts/InterSemiBold-bold.fntdata"/><Relationship Id="rId39" Type="http://schemas.openxmlformats.org/officeDocument/2006/relationships/font" Target="fonts/Inter-regular.fntdata"/><Relationship Id="rId38" Type="http://schemas.openxmlformats.org/officeDocument/2006/relationships/font" Target="fonts/InterSemiBold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customschemas.google.com/relationships/presentationmetadata" Target="metadata"/><Relationship Id="rId50" Type="http://schemas.openxmlformats.org/officeDocument/2006/relationships/font" Target="fonts/InterBlack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h380fbf67ea7ac7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h380fbf67ea7ac7b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h380fbf67ea7ac7bd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h380fbf67ea7ac7bd_0_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380fbf67ea7ac7b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h380fbf67ea7ac7bd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ed95e81db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g3ed95e81db0_0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ed95e81db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3ed95e81db0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380fbf67ea7ac7bd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h380fbf67ea7ac7bd_0_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d95e81db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g3ed95e81db0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ed95e81db0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g3ed95e81db0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ed95e81db0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g3ed95e81db0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h6432e61ee94a78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h6432e61ee94a783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ed95e81db0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2" name="Google Shape;222;g3ed95e81db0_0_1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ed95e81db0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g3ed95e81db0_0_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ed95e81db0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8" name="Google Shape;248;g3ed95e81db0_0_1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ed95e81db0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g3ed95e81db0_0_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ed95e81db0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g3ed95e81db0_0_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h380fbf67ea7ac7bd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h380fbf67ea7ac7bd_0_3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ed95e81db0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1" name="Google Shape;281;g3ed95e81db0_0_2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ed95e81db0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g3ed95e81db0_0_2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h380fbf67ea7ac7bd_0_2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h380fbf67ea7ac7bd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аш макет 1">
  <p:cSld name="CUSTOM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2"/>
          <p:cNvSpPr/>
          <p:nvPr>
            <p:ph idx="2" type="pic"/>
          </p:nvPr>
        </p:nvSpPr>
        <p:spPr>
          <a:xfrm>
            <a:off x="766650" y="1578800"/>
            <a:ext cx="3429000" cy="4540200"/>
          </a:xfrm>
          <a:prstGeom prst="roundRect">
            <a:avLst>
              <a:gd fmla="val 10569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4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4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4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4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4" name="Google Shape;54;p4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5" name="Google Shape;55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5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ed95e81db0_0_34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g3ed95e81db0_0_34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g3ed95e81db0_0_34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huntflow.ru/" TargetMode="External"/><Relationship Id="rId5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46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15.png"/><Relationship Id="rId13" Type="http://schemas.openxmlformats.org/officeDocument/2006/relationships/image" Target="../media/image6.png"/><Relationship Id="rId1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25.png"/><Relationship Id="rId9" Type="http://schemas.openxmlformats.org/officeDocument/2006/relationships/image" Target="../media/image3.png"/><Relationship Id="rId15" Type="http://schemas.openxmlformats.org/officeDocument/2006/relationships/image" Target="../media/image7.png"/><Relationship Id="rId14" Type="http://schemas.openxmlformats.org/officeDocument/2006/relationships/image" Target="../media/image12.png"/><Relationship Id="rId17" Type="http://schemas.openxmlformats.org/officeDocument/2006/relationships/image" Target="../media/image10.png"/><Relationship Id="rId16" Type="http://schemas.openxmlformats.org/officeDocument/2006/relationships/image" Target="../media/image9.png"/><Relationship Id="rId5" Type="http://schemas.openxmlformats.org/officeDocument/2006/relationships/image" Target="../media/image29.png"/><Relationship Id="rId6" Type="http://schemas.openxmlformats.org/officeDocument/2006/relationships/image" Target="../media/image2.png"/><Relationship Id="rId7" Type="http://schemas.openxmlformats.org/officeDocument/2006/relationships/image" Target="../media/image4.png"/><Relationship Id="rId8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4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5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4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0.png"/><Relationship Id="rId5" Type="http://schemas.openxmlformats.org/officeDocument/2006/relationships/image" Target="../media/image23.png"/><Relationship Id="rId6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22.png"/><Relationship Id="rId5" Type="http://schemas.openxmlformats.org/officeDocument/2006/relationships/image" Target="../media/image19.png"/><Relationship Id="rId6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32.png"/><Relationship Id="rId5" Type="http://schemas.openxmlformats.org/officeDocument/2006/relationships/image" Target="../media/image5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huntflow.ru/" TargetMode="External"/><Relationship Id="rId4" Type="http://schemas.openxmlformats.org/officeDocument/2006/relationships/image" Target="../media/image34.png"/><Relationship Id="rId5" Type="http://schemas.openxmlformats.org/officeDocument/2006/relationships/image" Target="../media/image27.jpg"/><Relationship Id="rId6" Type="http://schemas.openxmlformats.org/officeDocument/2006/relationships/image" Target="../media/image4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Relationship Id="rId4" Type="http://schemas.openxmlformats.org/officeDocument/2006/relationships/image" Target="../media/image8.png"/><Relationship Id="rId5" Type="http://schemas.openxmlformats.org/officeDocument/2006/relationships/image" Target="../media/image3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png"/><Relationship Id="rId4" Type="http://schemas.openxmlformats.org/officeDocument/2006/relationships/image" Target="../media/image19.png"/><Relationship Id="rId5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png"/><Relationship Id="rId4" Type="http://schemas.openxmlformats.org/officeDocument/2006/relationships/image" Target="../media/image8.png"/><Relationship Id="rId5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Relationship Id="rId4" Type="http://schemas.openxmlformats.org/officeDocument/2006/relationships/image" Target="../media/image8.png"/><Relationship Id="rId5" Type="http://schemas.openxmlformats.org/officeDocument/2006/relationships/image" Target="../media/image36.png"/><Relationship Id="rId6" Type="http://schemas.openxmlformats.org/officeDocument/2006/relationships/image" Target="../media/image3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8.png"/><Relationship Id="rId5" Type="http://schemas.openxmlformats.org/officeDocument/2006/relationships/image" Target="../media/image3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40.png"/><Relationship Id="rId5" Type="http://schemas.openxmlformats.org/officeDocument/2006/relationships/image" Target="../media/image43.png"/><Relationship Id="rId6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4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22.png"/><Relationship Id="rId6" Type="http://schemas.openxmlformats.org/officeDocument/2006/relationships/hyperlink" Target="mailto:sales@huntflow.ru" TargetMode="External"/><Relationship Id="rId7" Type="http://schemas.openxmlformats.org/officeDocument/2006/relationships/hyperlink" Target="https://huntflow.ru" TargetMode="External"/><Relationship Id="rId8" Type="http://schemas.openxmlformats.org/officeDocument/2006/relationships/image" Target="../media/image4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h380fbf67ea7ac7bd_0_0"/>
          <p:cNvSpPr txBox="1"/>
          <p:nvPr/>
        </p:nvSpPr>
        <p:spPr>
          <a:xfrm>
            <a:off x="2873100" y="6122907"/>
            <a:ext cx="6445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82A2E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86" name="Google Shape;86;h380fbf67ea7ac7bd_0_0"/>
          <p:cNvSpPr txBox="1"/>
          <p:nvPr/>
        </p:nvSpPr>
        <p:spPr>
          <a:xfrm>
            <a:off x="1547400" y="2941525"/>
            <a:ext cx="9097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000">
                <a:solidFill>
                  <a:srgbClr val="282A2E"/>
                </a:solidFill>
                <a:latin typeface="Inter Black"/>
                <a:ea typeface="Inter Black"/>
                <a:cs typeface="Inter Black"/>
                <a:sym typeface="Inter Black"/>
              </a:rPr>
              <a:t>От рутины к управлению: </a:t>
            </a:r>
            <a:br>
              <a:rPr lang="ru-RU" sz="4000">
                <a:solidFill>
                  <a:srgbClr val="282A2E"/>
                </a:solidFill>
                <a:latin typeface="Inter Black"/>
                <a:ea typeface="Inter Black"/>
                <a:cs typeface="Inter Black"/>
                <a:sym typeface="Inter Black"/>
              </a:rPr>
            </a:br>
            <a:r>
              <a:rPr lang="ru-RU" sz="4000">
                <a:solidFill>
                  <a:srgbClr val="282A2E"/>
                </a:solidFill>
                <a:latin typeface="Inter Black"/>
                <a:ea typeface="Inter Black"/>
                <a:cs typeface="Inter Black"/>
                <a:sym typeface="Inter Black"/>
              </a:rPr>
              <a:t>как автоматизировать рутину </a:t>
            </a:r>
            <a:br>
              <a:rPr lang="ru-RU" sz="4000">
                <a:solidFill>
                  <a:srgbClr val="282A2E"/>
                </a:solidFill>
                <a:latin typeface="Inter Black"/>
                <a:ea typeface="Inter Black"/>
                <a:cs typeface="Inter Black"/>
                <a:sym typeface="Inter Black"/>
              </a:rPr>
            </a:br>
            <a:r>
              <a:rPr lang="ru-RU" sz="4000">
                <a:solidFill>
                  <a:srgbClr val="282A2E"/>
                </a:solidFill>
                <a:latin typeface="Inter Black"/>
                <a:ea typeface="Inter Black"/>
                <a:cs typeface="Inter Black"/>
                <a:sym typeface="Inter Black"/>
              </a:rPr>
              <a:t>и ускорить подбор</a:t>
            </a:r>
            <a:endParaRPr b="0" i="0" sz="4000" u="none" cap="none" strike="noStrike">
              <a:solidFill>
                <a:srgbClr val="282A2E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87" name="Google Shape;87;h380fbf67ea7ac7bd_0_0"/>
          <p:cNvSpPr txBox="1"/>
          <p:nvPr/>
        </p:nvSpPr>
        <p:spPr>
          <a:xfrm>
            <a:off x="3207450" y="5235123"/>
            <a:ext cx="57771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ru-RU" sz="2600">
                <a:solidFill>
                  <a:srgbClr val="29AABD"/>
                </a:solidFill>
                <a:latin typeface="Inter"/>
                <a:ea typeface="Inter"/>
                <a:cs typeface="Inter"/>
                <a:sym typeface="Inter"/>
              </a:rPr>
              <a:t>HR-встреча в Санкт-Петербурге</a:t>
            </a:r>
            <a:endParaRPr b="1" i="0" sz="2600" u="none" cap="none" strike="noStrike">
              <a:solidFill>
                <a:srgbClr val="29AAB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8" name="Google Shape;88;h380fbf67ea7ac7bd_0_0"/>
          <p:cNvSpPr/>
          <p:nvPr/>
        </p:nvSpPr>
        <p:spPr>
          <a:xfrm>
            <a:off x="4378050" y="2248725"/>
            <a:ext cx="3435900" cy="5232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ru-RU" sz="2000">
                <a:latin typeface="Inter SemiBold"/>
                <a:ea typeface="Inter SemiBold"/>
                <a:cs typeface="Inter SemiBold"/>
                <a:sym typeface="Inter SemiBold"/>
              </a:rPr>
              <a:t>Офлайн-конференция</a:t>
            </a:r>
            <a:endParaRPr b="1" i="0" sz="2000" u="none" cap="none" strike="noStrike">
              <a:solidFill>
                <a:srgbClr val="000000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pic>
        <p:nvPicPr>
          <p:cNvPr id="89" name="Google Shape;89;h380fbf67ea7ac7bd_0_0" title="Group 61863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11388" y="472750"/>
            <a:ext cx="2569224" cy="4509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/>
          <p:nvPr/>
        </p:nvSpPr>
        <p:spPr>
          <a:xfrm>
            <a:off x="720875" y="990600"/>
            <a:ext cx="10914300" cy="42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21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Мы появились 11 лет назад, чтобы нанимать сотрудников было удобнее. </a:t>
            </a:r>
            <a:endParaRPr b="0" i="0" sz="2100" u="none" cap="none" strike="noStrike">
              <a:solidFill>
                <a:srgbClr val="000000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21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Простая, казалось бы, идея «блокнотика с кандидатами» выросла в настоящее профессиональное сообщество. Но главное осталось неизменным — мы создаем продукт, который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помогает решать главную задачу рекрутинга — закрывать вакансии в срок. А каждая наша функция — это ответ на ваши вопросы, боли и задачи.</a:t>
            </a:r>
            <a:endParaRPr b="0" i="0" sz="2100" u="none" cap="none" strike="noStrike">
              <a:solidFill>
                <a:srgbClr val="000000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ru-RU" sz="21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</a:br>
            <a:r>
              <a:rPr b="0" i="0" lang="ru-RU" sz="21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Сегодня более 2 500 клиентов от фрилансеров до крупных холдингов и корпораций подтверждают, что </a:t>
            </a:r>
            <a:r>
              <a:rPr b="0" i="0" lang="ru-RU" sz="21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Хантфлоу помогает решать главную задачу рекрутинга — закрывать вакансии в срок.</a:t>
            </a:r>
            <a:endParaRPr b="0" i="0" sz="21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3"/>
          <p:cNvSpPr txBox="1"/>
          <p:nvPr/>
        </p:nvSpPr>
        <p:spPr>
          <a:xfrm>
            <a:off x="3382925" y="5349213"/>
            <a:ext cx="5590200" cy="9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❤️ Спасибо, что создаете историю Хантфлоу вместе с нами</a:t>
            </a:r>
            <a:endParaRPr b="1" i="0" sz="23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6" name="Google Shape;96;p3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7338" y="463924"/>
            <a:ext cx="2997325" cy="52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 title="Frame 2087326125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7675" y="3574027"/>
            <a:ext cx="3294325" cy="328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A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h380fbf67ea7ac7bd_0_400"/>
          <p:cNvSpPr txBox="1"/>
          <p:nvPr/>
        </p:nvSpPr>
        <p:spPr>
          <a:xfrm>
            <a:off x="645996" y="494425"/>
            <a:ext cx="65964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-RU" sz="4400" u="none" cap="none" strike="noStrike">
                <a:solidFill>
                  <a:srgbClr val="282A2E"/>
                </a:solidFill>
                <a:latin typeface="Inter Black"/>
                <a:ea typeface="Inter Black"/>
                <a:cs typeface="Inter Black"/>
                <a:sym typeface="Inter Black"/>
              </a:rPr>
              <a:t>Более</a:t>
            </a:r>
            <a:r>
              <a:rPr b="0" i="0" lang="ru-RU" sz="4400" u="none" cap="none" strike="noStrike">
                <a:solidFill>
                  <a:srgbClr val="1D1D1F"/>
                </a:solidFill>
                <a:latin typeface="Inter Black"/>
                <a:ea typeface="Inter Black"/>
                <a:cs typeface="Inter Black"/>
                <a:sym typeface="Inter Black"/>
              </a:rPr>
              <a:t> </a:t>
            </a:r>
            <a:r>
              <a:rPr b="0" i="0" lang="ru-RU" sz="4400" u="none" cap="none" strike="noStrike">
                <a:solidFill>
                  <a:srgbClr val="282A2E"/>
                </a:solidFill>
                <a:latin typeface="Inter Black"/>
                <a:ea typeface="Inter Black"/>
                <a:cs typeface="Inter Black"/>
                <a:sym typeface="Inter Black"/>
              </a:rPr>
              <a:t>2 500 клиентов</a:t>
            </a:r>
            <a:endParaRPr b="0" i="0" sz="4400" u="none" cap="none" strike="noStrike">
              <a:solidFill>
                <a:srgbClr val="282A2E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sp>
        <p:nvSpPr>
          <p:cNvPr id="103" name="Google Shape;103;h380fbf67ea7ac7bd_0_400"/>
          <p:cNvSpPr/>
          <p:nvPr/>
        </p:nvSpPr>
        <p:spPr>
          <a:xfrm>
            <a:off x="746025" y="157132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h380fbf67ea7ac7bd_0_400"/>
          <p:cNvSpPr/>
          <p:nvPr/>
        </p:nvSpPr>
        <p:spPr>
          <a:xfrm>
            <a:off x="2941737" y="157132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h380fbf67ea7ac7bd_0_400"/>
          <p:cNvSpPr/>
          <p:nvPr/>
        </p:nvSpPr>
        <p:spPr>
          <a:xfrm>
            <a:off x="5137450" y="157132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h380fbf67ea7ac7bd_0_400"/>
          <p:cNvSpPr/>
          <p:nvPr/>
        </p:nvSpPr>
        <p:spPr>
          <a:xfrm>
            <a:off x="7333162" y="157132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h380fbf67ea7ac7bd_0_400"/>
          <p:cNvSpPr/>
          <p:nvPr/>
        </p:nvSpPr>
        <p:spPr>
          <a:xfrm>
            <a:off x="9528875" y="157132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h380fbf67ea7ac7bd_0_400"/>
          <p:cNvSpPr/>
          <p:nvPr/>
        </p:nvSpPr>
        <p:spPr>
          <a:xfrm>
            <a:off x="746025" y="2999900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h380fbf67ea7ac7bd_0_400"/>
          <p:cNvSpPr/>
          <p:nvPr/>
        </p:nvSpPr>
        <p:spPr>
          <a:xfrm>
            <a:off x="2941737" y="2999900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h380fbf67ea7ac7bd_0_400"/>
          <p:cNvSpPr/>
          <p:nvPr/>
        </p:nvSpPr>
        <p:spPr>
          <a:xfrm>
            <a:off x="5137450" y="2999900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h380fbf67ea7ac7bd_0_400"/>
          <p:cNvSpPr/>
          <p:nvPr/>
        </p:nvSpPr>
        <p:spPr>
          <a:xfrm>
            <a:off x="7333162" y="2999900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h380fbf67ea7ac7bd_0_400"/>
          <p:cNvSpPr/>
          <p:nvPr/>
        </p:nvSpPr>
        <p:spPr>
          <a:xfrm>
            <a:off x="9528875" y="2999900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h380fbf67ea7ac7bd_0_400"/>
          <p:cNvSpPr/>
          <p:nvPr/>
        </p:nvSpPr>
        <p:spPr>
          <a:xfrm>
            <a:off x="746025" y="442847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h380fbf67ea7ac7bd_0_400"/>
          <p:cNvSpPr/>
          <p:nvPr/>
        </p:nvSpPr>
        <p:spPr>
          <a:xfrm>
            <a:off x="2941737" y="442847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h380fbf67ea7ac7bd_0_400"/>
          <p:cNvSpPr/>
          <p:nvPr/>
        </p:nvSpPr>
        <p:spPr>
          <a:xfrm>
            <a:off x="5137450" y="442847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h380fbf67ea7ac7bd_0_400"/>
          <p:cNvSpPr/>
          <p:nvPr/>
        </p:nvSpPr>
        <p:spPr>
          <a:xfrm>
            <a:off x="7333162" y="442847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h380fbf67ea7ac7bd_0_400"/>
          <p:cNvSpPr/>
          <p:nvPr/>
        </p:nvSpPr>
        <p:spPr>
          <a:xfrm>
            <a:off x="9528875" y="4428475"/>
            <a:ext cx="2043900" cy="12711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CFA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h380fbf67ea7ac7bd_0_400" title="U1ck-s9wX-Um8xJ0F3EU5SPwz5kf8Utu 1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41284" y="2062663"/>
            <a:ext cx="1053382" cy="2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h380fbf67ea7ac7bd_0_400" title="image 107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3688" y="2017962"/>
            <a:ext cx="1380000" cy="3778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ZNWR | галерея бутиков &quot;Метрополь&quot;" id="120" name="Google Shape;120;h380fbf67ea7ac7bd_0_400"/>
          <p:cNvPicPr preferRelativeResize="0"/>
          <p:nvPr/>
        </p:nvPicPr>
        <p:blipFill rotWithShape="1">
          <a:blip r:embed="rId5">
            <a:alphaModFix/>
          </a:blip>
          <a:srcRect b="29641" l="0" r="0" t="19263"/>
          <a:stretch/>
        </p:blipFill>
        <p:spPr>
          <a:xfrm>
            <a:off x="5405187" y="2032413"/>
            <a:ext cx="1508425" cy="288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h380fbf67ea7ac7bd_0_400" title="logo-eco 1-2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83775" y="1872825"/>
            <a:ext cx="742675" cy="6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h380fbf67ea7ac7bd_0_400" title="Frame-2.png"/>
          <p:cNvPicPr preferRelativeResize="0"/>
          <p:nvPr/>
        </p:nvPicPr>
        <p:blipFill rotWithShape="1">
          <a:blip r:embed="rId7">
            <a:alphaModFix/>
          </a:blip>
          <a:srcRect b="-1112" l="0" r="0" t="0"/>
          <a:stretch/>
        </p:blipFill>
        <p:spPr>
          <a:xfrm>
            <a:off x="9860821" y="2034800"/>
            <a:ext cx="1380007" cy="34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оготип Точка Банк / Банки и финансы / TopLogos.ru" id="123" name="Google Shape;123;h380fbf67ea7ac7bd_0_40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80920" y="3401862"/>
            <a:ext cx="974110" cy="46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h380fbf67ea7ac7bd_0_400" title="Frame-3.png"/>
          <p:cNvPicPr preferRelativeResize="0"/>
          <p:nvPr/>
        </p:nvPicPr>
        <p:blipFill rotWithShape="1">
          <a:blip r:embed="rId9">
            <a:alphaModFix/>
          </a:blip>
          <a:srcRect b="0" l="0" r="754" t="0"/>
          <a:stretch/>
        </p:blipFill>
        <p:spPr>
          <a:xfrm>
            <a:off x="3209475" y="3440882"/>
            <a:ext cx="1508424" cy="3891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Файл:Raiffeisen Bank 2022 RU Logo.svg — Википедия" id="125" name="Google Shape;125;h380fbf67ea7ac7bd_0_40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321417" y="3401863"/>
            <a:ext cx="1675965" cy="4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h380fbf67ea7ac7bd_0_400" title="Frame-4.png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467037" y="3543703"/>
            <a:ext cx="1776150" cy="183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h380fbf67ea7ac7bd_0_400" title="252-2529139_amocrm-amocrm 1.png"/>
          <p:cNvPicPr preferRelativeResize="0"/>
          <p:nvPr/>
        </p:nvPicPr>
        <p:blipFill rotWithShape="1">
          <a:blip r:embed="rId12">
            <a:alphaModFix/>
          </a:blip>
          <a:srcRect b="0" l="0" r="0" t="7817"/>
          <a:stretch/>
        </p:blipFill>
        <p:spPr>
          <a:xfrm>
            <a:off x="9746765" y="3440875"/>
            <a:ext cx="1608120" cy="389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ЛАНИТ - группа IT компаний" id="128" name="Google Shape;128;h380fbf67ea7ac7bd_0_400"/>
          <p:cNvPicPr preferRelativeResize="0"/>
          <p:nvPr/>
        </p:nvPicPr>
        <p:blipFill rotWithShape="1">
          <a:blip r:embed="rId13">
            <a:alphaModFix/>
          </a:blip>
          <a:srcRect b="28907" l="0" r="2875" t="30443"/>
          <a:stretch/>
        </p:blipFill>
        <p:spPr>
          <a:xfrm>
            <a:off x="1077975" y="4871693"/>
            <a:ext cx="1380000" cy="3846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Перемены к лучшему: из чего состоит ребрендинг и как сделать его удачным" id="129" name="Google Shape;129;h380fbf67ea7ac7bd_0_400"/>
          <p:cNvPicPr preferRelativeResize="0"/>
          <p:nvPr/>
        </p:nvPicPr>
        <p:blipFill rotWithShape="1">
          <a:blip r:embed="rId14">
            <a:alphaModFix/>
          </a:blip>
          <a:srcRect b="36373" l="0" r="0" t="30929"/>
          <a:stretch/>
        </p:blipFill>
        <p:spPr>
          <a:xfrm>
            <a:off x="3209475" y="4957904"/>
            <a:ext cx="1508425" cy="212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h380fbf67ea7ac7bd_0_400" title="Frame-5.png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788062" y="4689882"/>
            <a:ext cx="742675" cy="748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h380fbf67ea7ac7bd_0_400" title="image 109-2.png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517138" y="4825435"/>
            <a:ext cx="1675950" cy="477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h380fbf67ea7ac7bd_0_400" title="image 108-2.png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9820301" y="4871688"/>
            <a:ext cx="1461047" cy="38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h380fbf67ea7ac7bd_0_81"/>
          <p:cNvSpPr txBox="1"/>
          <p:nvPr/>
        </p:nvSpPr>
        <p:spPr>
          <a:xfrm>
            <a:off x="1559563" y="2283750"/>
            <a:ext cx="9072900" cy="22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</a:pPr>
            <a:r>
              <a:rPr lang="ru-RU" sz="7600">
                <a:solidFill>
                  <a:srgbClr val="323126"/>
                </a:solidFill>
                <a:latin typeface="Inter Black"/>
                <a:ea typeface="Inter Black"/>
                <a:cs typeface="Inter Black"/>
                <a:sym typeface="Inter Black"/>
              </a:rPr>
              <a:t>Кому нужна автоматизация</a:t>
            </a:r>
            <a:endParaRPr b="0" i="0" sz="7500" u="none" cap="none" strike="noStrike">
              <a:solidFill>
                <a:srgbClr val="323126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138" name="Google Shape;138;h380fbf67ea7ac7bd_0_81" title="Картинка справа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732812">
            <a:off x="-665600" y="3805502"/>
            <a:ext cx="4185351" cy="305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h380fbf67ea7ac7bd_0_81" title="ХФКОНФ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97338" y="463924"/>
            <a:ext cx="2997325" cy="52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5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 txBox="1"/>
          <p:nvPr/>
        </p:nvSpPr>
        <p:spPr>
          <a:xfrm>
            <a:off x="570150" y="695800"/>
            <a:ext cx="10711200" cy="5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A5BB"/>
              </a:buClr>
              <a:buSzPts val="2300"/>
              <a:buFont typeface="Inter"/>
              <a:buAutoNum type="arabicPeriod"/>
            </a:pPr>
            <a:r>
              <a:rPr b="0" i="0" lang="ru-RU" sz="23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Есть активный подбор (от 2х вакансий в работе)</a:t>
            </a:r>
            <a:endParaRPr b="0" i="0" sz="23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A5BB"/>
              </a:buClr>
              <a:buSzPts val="2300"/>
              <a:buFont typeface="Inter"/>
              <a:buAutoNum type="arabicPeriod"/>
            </a:pPr>
            <a:r>
              <a:rPr b="0" i="0" lang="ru-RU" sz="23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Есть отдельный человек/люди, которые за него отвечают </a:t>
            </a:r>
            <a:endParaRPr b="0" i="0" sz="23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74650" lvl="0" marL="45720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rgbClr val="15A5BB"/>
              </a:buClr>
              <a:buSzPts val="2300"/>
              <a:buFont typeface="Inter"/>
              <a:buAutoNum type="arabicPeriod"/>
            </a:pPr>
            <a:r>
              <a:rPr b="0" i="0" lang="ru-RU" sz="23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Сложно разобраться в базе резюме (или ее нет совсем)</a:t>
            </a:r>
            <a:endParaRPr b="0" i="0" sz="23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746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300"/>
              <a:buFont typeface="Inter"/>
              <a:buAutoNum type="arabicPeriod"/>
            </a:pPr>
            <a:r>
              <a:rPr b="0" i="0" lang="ru-RU" sz="23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Узкопрофильные вакансии (иногда всех нужно знать в лицо)</a:t>
            </a:r>
            <a:endParaRPr b="0" i="0" sz="23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300"/>
              <a:buFont typeface="Inter"/>
              <a:buAutoNum type="arabicPeriod"/>
            </a:pPr>
            <a:r>
              <a:rPr b="0" i="0" lang="ru-RU" sz="23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Сложная коммуникация с заказчиками (во всем виноват подбор)</a:t>
            </a:r>
            <a:endParaRPr b="0" i="0" sz="23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746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300"/>
              <a:buFont typeface="Inter"/>
              <a:buAutoNum type="arabicPeriod"/>
            </a:pPr>
            <a:r>
              <a:rPr b="0" i="0" lang="ru-RU" sz="23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Критична скорость подбора (есть прямые риски, важно закрывать </a:t>
            </a:r>
            <a:br>
              <a:rPr b="0" i="0" lang="ru-RU" sz="23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ru-RU" sz="23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в срок, есть KPI)</a:t>
            </a:r>
            <a:endParaRPr b="0" i="0" sz="23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6" name="Google Shape;146;p5" title="Frame 2087326125-1.png"/>
          <p:cNvPicPr preferRelativeResize="0"/>
          <p:nvPr/>
        </p:nvPicPr>
        <p:blipFill rotWithShape="1">
          <a:blip r:embed="rId4">
            <a:alphaModFix/>
          </a:blip>
          <a:srcRect b="4554" l="0" r="0" t="4554"/>
          <a:stretch/>
        </p:blipFill>
        <p:spPr>
          <a:xfrm>
            <a:off x="8897675" y="3574027"/>
            <a:ext cx="3294325" cy="328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g3ed95e81db0_0_50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g3ed95e81db0_0_50"/>
          <p:cNvSpPr txBox="1"/>
          <p:nvPr/>
        </p:nvSpPr>
        <p:spPr>
          <a:xfrm>
            <a:off x="696975" y="1125000"/>
            <a:ext cx="10581000" cy="49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400"/>
              <a:buFont typeface="Inter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Много ручной работы</a:t>
            </a:r>
            <a:endParaRPr b="0" i="0" sz="2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400"/>
              <a:buFont typeface="Inter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Нет аналитики, или она тоже собирается руками</a:t>
            </a:r>
            <a:endParaRPr b="0" i="0" sz="2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400"/>
              <a:buFont typeface="Inter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Нет показателей эффективности, не понятно где узкие </a:t>
            </a:r>
            <a:b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места и где зоны роста</a:t>
            </a:r>
            <a:endParaRPr b="0" i="0" sz="2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400"/>
              <a:buFont typeface="Inter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Рекрутер и заказчик говорят на разных языках</a:t>
            </a:r>
            <a:endParaRPr b="0" i="0" sz="2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400"/>
              <a:buFont typeface="Inter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Нет истории работы с кандидатами, каждый рекрутер </a:t>
            </a:r>
            <a:b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сам по себе</a:t>
            </a:r>
            <a:endParaRPr b="0" i="0" sz="2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400"/>
              <a:buFont typeface="Inter"/>
              <a:buAutoNum type="arabicPeriod"/>
            </a:pPr>
            <a:r>
              <a:rPr b="0" i="0" lang="ru-RU" sz="24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Нет единой базы кадрового резерва</a:t>
            </a:r>
            <a:endParaRPr b="0" i="0" sz="24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ed95e81db0_0_50"/>
          <p:cNvSpPr txBox="1"/>
          <p:nvPr/>
        </p:nvSpPr>
        <p:spPr>
          <a:xfrm>
            <a:off x="333251" y="312850"/>
            <a:ext cx="111669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Как понять, что пора?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154" name="Google Shape;154;g3ed95e81db0_0_50" title="Frame 2087326125.png"/>
          <p:cNvPicPr preferRelativeResize="0"/>
          <p:nvPr/>
        </p:nvPicPr>
        <p:blipFill rotWithShape="1">
          <a:blip r:embed="rId4">
            <a:alphaModFix/>
          </a:blip>
          <a:srcRect b="4554" l="0" r="0" t="4554"/>
          <a:stretch/>
        </p:blipFill>
        <p:spPr>
          <a:xfrm>
            <a:off x="8897675" y="3574027"/>
            <a:ext cx="3294325" cy="328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d95e81db0_0_40"/>
          <p:cNvSpPr txBox="1"/>
          <p:nvPr/>
        </p:nvSpPr>
        <p:spPr>
          <a:xfrm>
            <a:off x="645989" y="494414"/>
            <a:ext cx="104742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С чего начать?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160" name="Google Shape;160;g3ed95e81db0_0_40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3ed95e81db0_0_40"/>
          <p:cNvSpPr txBox="1"/>
          <p:nvPr/>
        </p:nvSpPr>
        <p:spPr>
          <a:xfrm>
            <a:off x="646000" y="1352900"/>
            <a:ext cx="10731000" cy="44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200"/>
              <a:buFont typeface="Inter"/>
              <a:buAutoNum type="arabicPeriod"/>
            </a:pPr>
            <a: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Построить стандартизированный, прозрачный и управляемый </a:t>
            </a:r>
            <a:b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процесс (шаг за шагом)</a:t>
            </a:r>
            <a:endParaRPr b="0" i="0" sz="2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200"/>
              <a:buFont typeface="Inter"/>
              <a:buAutoNum type="arabicPeriod"/>
            </a:pPr>
            <a: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Автоматизировать часть задач - избавиться от рутины</a:t>
            </a:r>
            <a:endParaRPr b="0" i="0" sz="2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200"/>
              <a:buFont typeface="Inter"/>
              <a:buAutoNum type="arabicPeriod"/>
            </a:pPr>
            <a: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Работать с аналитикой и критериями эффективности - реагировать </a:t>
            </a:r>
            <a:b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на изменения и принимать решения на основе цифр </a:t>
            </a:r>
            <a:endParaRPr b="0" i="0" sz="2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200"/>
              <a:buFont typeface="Inter"/>
              <a:buAutoNum type="arabicPeriod"/>
            </a:pPr>
            <a: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Работать с кадровым резервом</a:t>
            </a:r>
            <a:endParaRPr b="0" i="0" sz="2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683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2200"/>
              <a:buFont typeface="Inter"/>
              <a:buAutoNum type="arabicPeriod"/>
            </a:pPr>
            <a:r>
              <a:rPr b="0" i="0" lang="ru-RU" sz="22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Обеспечить командную работу рекрутера и заказчика</a:t>
            </a:r>
            <a:endParaRPr b="0" i="0" sz="22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62" name="Google Shape;162;g3ed95e81db0_0_40" title="Frame 2087326125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7675" y="3574027"/>
            <a:ext cx="3294325" cy="328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380fbf67ea7ac7bd_0_160"/>
          <p:cNvSpPr txBox="1"/>
          <p:nvPr/>
        </p:nvSpPr>
        <p:spPr>
          <a:xfrm>
            <a:off x="1559563" y="2754900"/>
            <a:ext cx="9072900" cy="1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</a:pPr>
            <a:r>
              <a:rPr lang="ru-RU" sz="8400">
                <a:solidFill>
                  <a:srgbClr val="323126"/>
                </a:solidFill>
                <a:latin typeface="Inter Black"/>
                <a:ea typeface="Inter Black"/>
                <a:cs typeface="Inter Black"/>
                <a:sym typeface="Inter Black"/>
              </a:rPr>
              <a:t>Аналитика</a:t>
            </a:r>
            <a:endParaRPr b="0" i="0" sz="7500" u="none" cap="none" strike="noStrike">
              <a:solidFill>
                <a:srgbClr val="323126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168" name="Google Shape;168;h380fbf67ea7ac7bd_0_1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308225"/>
            <a:ext cx="3310900" cy="354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h380fbf67ea7ac7bd_0_1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375" y="42800"/>
            <a:ext cx="4269400" cy="437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h380fbf67ea7ac7bd_0_160" title="ХФКОНФ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97338" y="463924"/>
            <a:ext cx="2997325" cy="52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g3ed95e81db0_0_73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3ed95e81db0_0_73"/>
          <p:cNvSpPr txBox="1"/>
          <p:nvPr/>
        </p:nvSpPr>
        <p:spPr>
          <a:xfrm>
            <a:off x="697000" y="267150"/>
            <a:ext cx="108183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0" i="0" lang="ru-RU" sz="40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Время закрытия позиции — главная метрика, на которую нужно влиять</a:t>
            </a:r>
            <a:endParaRPr b="0" i="0" sz="4000" u="none" cap="none" strike="noStrike">
              <a:solidFill>
                <a:srgbClr val="534BC3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177" name="Google Shape;177;g3ed95e81db0_0_73" title="Снимок экрана 2025-04-24 в 09.55.0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7025" y="1878837"/>
            <a:ext cx="9698249" cy="358193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3ed95e81db0_0_73"/>
          <p:cNvSpPr txBox="1"/>
          <p:nvPr/>
        </p:nvSpPr>
        <p:spPr>
          <a:xfrm>
            <a:off x="7620000" y="5763775"/>
            <a:ext cx="3895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47474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«То, что измеряется - управляется»</a:t>
            </a:r>
            <a:endParaRPr b="0" i="0" sz="1700" u="none" cap="none" strike="noStrike">
              <a:solidFill>
                <a:srgbClr val="47474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ru-RU" sz="1700" u="none" cap="none" strike="noStrike">
                <a:solidFill>
                  <a:srgbClr val="474747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Питер Друкер</a:t>
            </a:r>
            <a:endParaRPr b="0" i="0" sz="1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"/>
          <p:cNvSpPr txBox="1"/>
          <p:nvPr/>
        </p:nvSpPr>
        <p:spPr>
          <a:xfrm>
            <a:off x="646000" y="494419"/>
            <a:ext cx="10474200" cy="12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Расчет срока закрытия позиции внутри вакансии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184" name="Google Shape;184;p6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1100" y="1939126"/>
            <a:ext cx="9789801" cy="403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d95e81db0_0_84"/>
          <p:cNvSpPr txBox="1"/>
          <p:nvPr/>
        </p:nvSpPr>
        <p:spPr>
          <a:xfrm>
            <a:off x="645989" y="494414"/>
            <a:ext cx="104742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Скорость движения по воронке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191" name="Google Shape;191;g3ed95e81db0_0_84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g3ed95e81db0_0_84" title="Снимок экрана 2025-04-24 в 09.59.57.png"/>
          <p:cNvPicPr preferRelativeResize="0"/>
          <p:nvPr/>
        </p:nvPicPr>
        <p:blipFill rotWithShape="1">
          <a:blip r:embed="rId4">
            <a:alphaModFix/>
          </a:blip>
          <a:srcRect b="0" l="2576" r="4088" t="0"/>
          <a:stretch/>
        </p:blipFill>
        <p:spPr>
          <a:xfrm>
            <a:off x="2958800" y="1636163"/>
            <a:ext cx="6274377" cy="39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ed95e81db0_0_84" title="Frame 2087326504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06875" y="4265674"/>
            <a:ext cx="880300" cy="94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3ed95e81db0_0_84" title="Frame 2087326502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37750" y="5210095"/>
            <a:ext cx="1250125" cy="1383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ed95e81db0_0_99"/>
          <p:cNvSpPr txBox="1"/>
          <p:nvPr/>
        </p:nvSpPr>
        <p:spPr>
          <a:xfrm>
            <a:off x="646000" y="494425"/>
            <a:ext cx="107166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Уникальная визуализация воронки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00" name="Google Shape;200;g3ed95e81db0_0_99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3ed95e81db0_0_99" title="Frame 2087326504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06875" y="4265674"/>
            <a:ext cx="880300" cy="94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g3ed95e81db0_0_99" title="Frame 2087326502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37750" y="5210095"/>
            <a:ext cx="1250125" cy="138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3ed95e81db0_0_99"/>
          <p:cNvPicPr preferRelativeResize="0"/>
          <p:nvPr/>
        </p:nvPicPr>
        <p:blipFill rotWithShape="1">
          <a:blip r:embed="rId6">
            <a:alphaModFix/>
          </a:blip>
          <a:srcRect b="13375" l="0" r="0" t="0"/>
          <a:stretch/>
        </p:blipFill>
        <p:spPr>
          <a:xfrm>
            <a:off x="2398175" y="1162525"/>
            <a:ext cx="7639578" cy="466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 txBox="1"/>
          <p:nvPr/>
        </p:nvSpPr>
        <p:spPr>
          <a:xfrm>
            <a:off x="645989" y="494414"/>
            <a:ext cx="104742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4400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Детализация по рекрутерам</a:t>
            </a:r>
            <a:endParaRPr sz="4400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09" name="Google Shape;209;p7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7"/>
          <p:cNvPicPr preferRelativeResize="0"/>
          <p:nvPr/>
        </p:nvPicPr>
        <p:blipFill rotWithShape="1">
          <a:blip r:embed="rId4">
            <a:alphaModFix/>
          </a:blip>
          <a:srcRect b="28197" l="0" r="0" t="0"/>
          <a:stretch/>
        </p:blipFill>
        <p:spPr>
          <a:xfrm>
            <a:off x="2968599" y="1465900"/>
            <a:ext cx="6254799" cy="4621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7" title="Frame 2087326125.png"/>
          <p:cNvPicPr preferRelativeResize="0"/>
          <p:nvPr/>
        </p:nvPicPr>
        <p:blipFill rotWithShape="1">
          <a:blip r:embed="rId5">
            <a:alphaModFix/>
          </a:blip>
          <a:srcRect b="4554" l="0" r="0" t="4554"/>
          <a:stretch/>
        </p:blipFill>
        <p:spPr>
          <a:xfrm>
            <a:off x="8897675" y="3574027"/>
            <a:ext cx="3294325" cy="328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h6432e61ee94a7835_0_0"/>
          <p:cNvSpPr txBox="1"/>
          <p:nvPr/>
        </p:nvSpPr>
        <p:spPr>
          <a:xfrm>
            <a:off x="646000" y="494425"/>
            <a:ext cx="107175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Конверсия</a:t>
            </a:r>
            <a:endParaRPr sz="4400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17" name="Google Shape;217;h6432e61ee94a7835_0_0" title="Group 61863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025" y="6051675"/>
            <a:ext cx="2343175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h6432e61ee94a7835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5677" y="1389773"/>
            <a:ext cx="9196874" cy="38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h6432e61ee94a7835_0_0" title="Frame 2087326125-1.png"/>
          <p:cNvPicPr preferRelativeResize="0"/>
          <p:nvPr/>
        </p:nvPicPr>
        <p:blipFill rotWithShape="1">
          <a:blip r:embed="rId6">
            <a:alphaModFix/>
          </a:blip>
          <a:srcRect b="4554" l="0" r="0" t="4554"/>
          <a:stretch/>
        </p:blipFill>
        <p:spPr>
          <a:xfrm>
            <a:off x="8897675" y="3574027"/>
            <a:ext cx="3294325" cy="328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AFF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g3ed95e81db0_0_133"/>
          <p:cNvPicPr preferRelativeResize="0"/>
          <p:nvPr/>
        </p:nvPicPr>
        <p:blipFill rotWithShape="1">
          <a:blip r:embed="rId3">
            <a:alphaModFix/>
          </a:blip>
          <a:srcRect b="2107" l="0" r="0" t="2117"/>
          <a:stretch/>
        </p:blipFill>
        <p:spPr>
          <a:xfrm>
            <a:off x="0" y="0"/>
            <a:ext cx="121602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g3ed95e81db0_0_133"/>
          <p:cNvSpPr txBox="1"/>
          <p:nvPr/>
        </p:nvSpPr>
        <p:spPr>
          <a:xfrm>
            <a:off x="2873100" y="6122907"/>
            <a:ext cx="6445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82A2E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26" name="Google Shape;226;g3ed95e81db0_0_133"/>
          <p:cNvSpPr txBox="1"/>
          <p:nvPr/>
        </p:nvSpPr>
        <p:spPr>
          <a:xfrm>
            <a:off x="4180350" y="1709750"/>
            <a:ext cx="383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6865D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227" name="Google Shape;227;g3ed95e81db0_0_133" title="ХФКОНФ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97338" y="463924"/>
            <a:ext cx="2997325" cy="52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3ed95e81db0_0_1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8375" y="-388426"/>
            <a:ext cx="11457674" cy="7211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ed95e81db0_0_133"/>
          <p:cNvSpPr txBox="1"/>
          <p:nvPr/>
        </p:nvSpPr>
        <p:spPr>
          <a:xfrm>
            <a:off x="1559550" y="2618450"/>
            <a:ext cx="9072900" cy="13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0" i="0" lang="ru-RU" sz="8400" u="none" cap="none" strike="noStrike">
                <a:solidFill>
                  <a:srgbClr val="323126"/>
                </a:solidFill>
                <a:latin typeface="Inter Black"/>
                <a:ea typeface="Inter Black"/>
                <a:cs typeface="Inter Black"/>
                <a:sym typeface="Inter Black"/>
              </a:rPr>
              <a:t>Заказчики</a:t>
            </a:r>
            <a:endParaRPr b="0" i="0" sz="8400" u="none" cap="none" strike="noStrike">
              <a:solidFill>
                <a:srgbClr val="323126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AFF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ed95e81db0_0_146"/>
          <p:cNvSpPr txBox="1"/>
          <p:nvPr/>
        </p:nvSpPr>
        <p:spPr>
          <a:xfrm>
            <a:off x="2873100" y="6122907"/>
            <a:ext cx="6445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82A2E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35" name="Google Shape;235;g3ed95e81db0_0_146"/>
          <p:cNvSpPr txBox="1"/>
          <p:nvPr/>
        </p:nvSpPr>
        <p:spPr>
          <a:xfrm>
            <a:off x="4180350" y="1709750"/>
            <a:ext cx="383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6865D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36" name="Google Shape;236;g3ed95e81db0_0_146"/>
          <p:cNvSpPr txBox="1"/>
          <p:nvPr/>
        </p:nvSpPr>
        <p:spPr>
          <a:xfrm>
            <a:off x="673275" y="2048450"/>
            <a:ext cx="106569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5500" u="none" cap="none" strike="noStrike">
                <a:solidFill>
                  <a:srgbClr val="323126"/>
                </a:solidFill>
                <a:latin typeface="Inter Black"/>
                <a:ea typeface="Inter Black"/>
                <a:cs typeface="Inter Black"/>
                <a:sym typeface="Inter Black"/>
              </a:rPr>
              <a:t>Процесс подбора невозможен без участия бизнес-заказчика</a:t>
            </a:r>
            <a:endParaRPr b="0" i="0" sz="5500" u="none" cap="none" strike="noStrike">
              <a:solidFill>
                <a:srgbClr val="323126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/>
          <p:nvPr/>
        </p:nvSpPr>
        <p:spPr>
          <a:xfrm>
            <a:off x="645989" y="494414"/>
            <a:ext cx="10474200" cy="23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Проблемы во взаимодействии </a:t>
            </a:r>
            <a:b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</a:b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с заказчиками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42" name="Google Shape;242;p9" title="Frame 2087326503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5025" y="4682200"/>
            <a:ext cx="2016974" cy="217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 title="Frame 208732650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31950" y="4191000"/>
            <a:ext cx="873450" cy="9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 title="ХФКОНФ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9"/>
          <p:cNvSpPr txBox="1"/>
          <p:nvPr/>
        </p:nvSpPr>
        <p:spPr>
          <a:xfrm>
            <a:off x="361060" y="1973733"/>
            <a:ext cx="11360700" cy="36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-49530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Inter"/>
              <a:buChar char="●"/>
            </a:pPr>
            <a:r>
              <a:rPr b="0" i="0" lang="ru-RU" sz="3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Нестандартизированная заявка на подбор</a:t>
            </a:r>
            <a:endParaRPr b="0" i="0" sz="3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9530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Inter"/>
              <a:buChar char="●"/>
            </a:pPr>
            <a:r>
              <a:rPr b="0" i="0" lang="ru-RU" sz="3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Зависание кандидата на разных этапах</a:t>
            </a:r>
            <a:endParaRPr b="0" i="0" sz="3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9530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Inter"/>
              <a:buChar char="●"/>
            </a:pPr>
            <a:r>
              <a:rPr b="0" i="0" lang="ru-RU" sz="3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Неинформативная обратная связь по кандидату</a:t>
            </a:r>
            <a:endParaRPr b="0" i="0" sz="3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495300" lvl="0" marL="6096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Inter"/>
              <a:buChar char="●"/>
            </a:pPr>
            <a:r>
              <a:rPr b="0" i="0" lang="ru-RU" sz="30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Нет разграничения зон ответственности</a:t>
            </a:r>
            <a:endParaRPr b="0" i="0" sz="30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ed95e81db0_0_167"/>
          <p:cNvSpPr txBox="1"/>
          <p:nvPr/>
        </p:nvSpPr>
        <p:spPr>
          <a:xfrm>
            <a:off x="646000" y="494425"/>
            <a:ext cx="108102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Подача заявки в электронном виде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51" name="Google Shape;251;g3ed95e81db0_0_167" title="Frame 2087326505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765888">
            <a:off x="9463049" y="4905751"/>
            <a:ext cx="3979075" cy="197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3ed95e81db0_0_167" title="ХФКОНФ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3ed95e81db0_0_167" title="Снимок экрана 2025-04-24 в 09.38.45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46875" y="1759112"/>
            <a:ext cx="9698250" cy="3687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ed95e81db0_0_176"/>
          <p:cNvSpPr txBox="1"/>
          <p:nvPr/>
        </p:nvSpPr>
        <p:spPr>
          <a:xfrm>
            <a:off x="646000" y="494425"/>
            <a:ext cx="108102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Приглашение заказчика на этапы 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59" name="Google Shape;259;g3ed95e81db0_0_176" title="Frame 2087326505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765888">
            <a:off x="9463049" y="4905751"/>
            <a:ext cx="3979075" cy="197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3ed95e81db0_0_176" title="ХФКОНФ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3ed95e81db0_0_176"/>
          <p:cNvPicPr preferRelativeResize="0"/>
          <p:nvPr/>
        </p:nvPicPr>
        <p:blipFill rotWithShape="1">
          <a:blip r:embed="rId5">
            <a:alphaModFix/>
          </a:blip>
          <a:srcRect b="26330" l="0" r="0" t="0"/>
          <a:stretch/>
        </p:blipFill>
        <p:spPr>
          <a:xfrm>
            <a:off x="5642083" y="1068808"/>
            <a:ext cx="4749332" cy="552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ed95e81db0_0_17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4125" y="1512802"/>
            <a:ext cx="4837023" cy="4062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ed95e81db0_0_186"/>
          <p:cNvSpPr txBox="1"/>
          <p:nvPr/>
        </p:nvSpPr>
        <p:spPr>
          <a:xfrm>
            <a:off x="646000" y="494425"/>
            <a:ext cx="108102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Ограничение времени на этапе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68" name="Google Shape;268;g3ed95e81db0_0_186" title="Frame 2087326505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3765888">
            <a:off x="9463049" y="4905751"/>
            <a:ext cx="3979075" cy="197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3ed95e81db0_0_186" title="ХФКОНФ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3ed95e81db0_0_186" title="Снимок экрана 2025-04-24 в 09.38.59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3975" y="1968500"/>
            <a:ext cx="10075124" cy="392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h380fbf67ea7ac7bd_0_321"/>
          <p:cNvSpPr txBox="1"/>
          <p:nvPr/>
        </p:nvSpPr>
        <p:spPr>
          <a:xfrm>
            <a:off x="1559550" y="2817150"/>
            <a:ext cx="9072900" cy="12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</a:pPr>
            <a:r>
              <a:rPr lang="ru-RU" sz="7500">
                <a:solidFill>
                  <a:srgbClr val="323126"/>
                </a:solidFill>
                <a:latin typeface="Inter Black"/>
                <a:ea typeface="Inter Black"/>
                <a:cs typeface="Inter Black"/>
                <a:sym typeface="Inter Black"/>
              </a:rPr>
              <a:t>Автоматизация</a:t>
            </a:r>
            <a:endParaRPr b="0" i="0" sz="7500" u="none" cap="none" strike="noStrike">
              <a:solidFill>
                <a:srgbClr val="323126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76" name="Google Shape;276;h380fbf67ea7ac7bd_0_3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39825" y="0"/>
            <a:ext cx="536451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h380fbf67ea7ac7bd_0_3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10792" y="0"/>
            <a:ext cx="5491757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h380fbf67ea7ac7bd_0_321" title="ХФКОНФ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97325" y="463924"/>
            <a:ext cx="2997325" cy="52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FAFF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ed95e81db0_0_214"/>
          <p:cNvSpPr txBox="1"/>
          <p:nvPr/>
        </p:nvSpPr>
        <p:spPr>
          <a:xfrm>
            <a:off x="2873100" y="6122907"/>
            <a:ext cx="6445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82A2E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284" name="Google Shape;284;g3ed95e81db0_0_214"/>
          <p:cNvSpPr txBox="1"/>
          <p:nvPr/>
        </p:nvSpPr>
        <p:spPr>
          <a:xfrm>
            <a:off x="4180350" y="1709750"/>
            <a:ext cx="383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6865D4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85" name="Google Shape;285;g3ed95e81db0_0_214"/>
          <p:cNvSpPr txBox="1"/>
          <p:nvPr/>
        </p:nvSpPr>
        <p:spPr>
          <a:xfrm>
            <a:off x="767550" y="2505450"/>
            <a:ext cx="106569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000" u="none" cap="none" strike="noStrike">
                <a:solidFill>
                  <a:srgbClr val="323126"/>
                </a:solidFill>
                <a:latin typeface="Inter Black"/>
                <a:ea typeface="Inter Black"/>
                <a:cs typeface="Inter Black"/>
                <a:sym typeface="Inter Black"/>
              </a:rPr>
              <a:t>Цель рекрутера — закрывать больше вакансий за меньшее время, а рутина должна быть автоматизирована</a:t>
            </a:r>
            <a:endParaRPr b="0" i="0" sz="4000" u="none" cap="none" strike="noStrike">
              <a:solidFill>
                <a:srgbClr val="323126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ed95e81db0_0_221"/>
          <p:cNvSpPr txBox="1"/>
          <p:nvPr/>
        </p:nvSpPr>
        <p:spPr>
          <a:xfrm>
            <a:off x="645989" y="494414"/>
            <a:ext cx="10474200" cy="6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  Автоматизация рутины</a:t>
            </a:r>
            <a:endParaRPr b="0" i="0" sz="4400" u="none" cap="none" strike="noStrike">
              <a:solidFill>
                <a:srgbClr val="00AAC2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291" name="Google Shape;291;g3ed95e81db0_0_221" title="ХФКОНФ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025" y="6174956"/>
            <a:ext cx="2397225" cy="4212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3ed95e81db0_0_221"/>
          <p:cNvSpPr txBox="1"/>
          <p:nvPr/>
        </p:nvSpPr>
        <p:spPr>
          <a:xfrm>
            <a:off x="349875" y="1287198"/>
            <a:ext cx="11360700" cy="4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Сохранение кандидата в пару кликов </a:t>
            </a:r>
            <a:endParaRPr b="0" i="0" sz="19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Работа в формате “единого окна”</a:t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Ведение кандидата по нескольким вакансиям с разграничение истории работы по ним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Определение дубликатов</a:t>
            </a:r>
            <a:r>
              <a:rPr b="0" i="0" lang="ru-RU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Поиск в базе- работа с кадровым резервом </a:t>
            </a:r>
            <a:r>
              <a:rPr b="0" i="0" lang="ru-RU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Шаблоны сообщений в мессенджерах и переход без добавления в телефонную книгу</a:t>
            </a:r>
            <a:endParaRPr b="0" i="0" sz="19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Передача кандидата на рассмотрение заказчику и обмен обратной связью</a:t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Постановка задач в календарь себе и коллегам</a:t>
            </a:r>
            <a:endParaRPr b="1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интеграция Zoom, Google meet, Teams, Телемост, МТС Link</a:t>
            </a:r>
            <a:endParaRPr b="0" i="0" sz="1900" u="none" cap="none" strike="noStrike">
              <a:solidFill>
                <a:srgbClr val="282A2E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A5BB"/>
              </a:buClr>
              <a:buSzPts val="1900"/>
              <a:buFont typeface="Inter"/>
              <a:buChar char="●"/>
            </a:pPr>
            <a:r>
              <a:rPr b="0" i="0" lang="ru-RU" sz="1900" u="none" cap="none" strike="noStrike">
                <a:solidFill>
                  <a:srgbClr val="282A2E"/>
                </a:solidFill>
                <a:latin typeface="Inter"/>
                <a:ea typeface="Inter"/>
                <a:cs typeface="Inter"/>
                <a:sym typeface="Inter"/>
              </a:rPr>
              <a:t>Автоматическая аналитика</a:t>
            </a:r>
            <a:endParaRPr b="0" i="0" sz="19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93" name="Google Shape;293;g3ed95e81db0_0_2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00550" y="3907125"/>
            <a:ext cx="3609774" cy="360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9133">
            <a:off x="6010137" y="126275"/>
            <a:ext cx="5774424" cy="660544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1"/>
          <p:cNvSpPr/>
          <p:nvPr/>
        </p:nvSpPr>
        <p:spPr>
          <a:xfrm>
            <a:off x="7462338" y="1843900"/>
            <a:ext cx="3353400" cy="3467700"/>
          </a:xfrm>
          <a:prstGeom prst="roundRect">
            <a:avLst>
              <a:gd fmla="val 8601" name="adj"/>
            </a:avLst>
          </a:prstGeom>
          <a:solidFill>
            <a:srgbClr val="FFFFFF"/>
          </a:solidFill>
          <a:ln>
            <a:noFill/>
          </a:ln>
          <a:effectLst>
            <a:outerShdw blurRad="371475" rotWithShape="0" algn="bl" dir="5400000" dist="66675">
              <a:srgbClr val="323126">
                <a:alpha val="549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351193">
            <a:off x="6587462" y="3934525"/>
            <a:ext cx="1321504" cy="1667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1" title="Frame 2087326504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368600" y="1581950"/>
            <a:ext cx="728675" cy="7817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1"/>
          <p:cNvSpPr txBox="1"/>
          <p:nvPr/>
        </p:nvSpPr>
        <p:spPr>
          <a:xfrm>
            <a:off x="433475" y="4914088"/>
            <a:ext cx="5612700" cy="16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A5BB"/>
              </a:buClr>
              <a:buSzPts val="2300"/>
              <a:buFont typeface="Inter Medium"/>
              <a:buChar char="✦"/>
            </a:pPr>
            <a:r>
              <a:rPr b="0" i="0" lang="ru-RU" sz="2300" u="none" cap="none" strike="noStrike">
                <a:solidFill>
                  <a:srgbClr val="282A2E"/>
                </a:solidFill>
                <a:uFill>
                  <a:noFill/>
                </a:uFill>
                <a:latin typeface="Inter Medium"/>
                <a:ea typeface="Inter Medium"/>
                <a:cs typeface="Inter Medium"/>
                <a:sym typeface="Inter Medium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sales@huntflow.ru</a:t>
            </a:r>
            <a:r>
              <a:rPr b="0" i="0" lang="ru-RU" sz="2300" u="none" cap="none" strike="noStrike">
                <a:solidFill>
                  <a:srgbClr val="282A2E"/>
                </a:solidFill>
                <a:latin typeface="Inter Medium"/>
                <a:ea typeface="Inter Medium"/>
                <a:cs typeface="Inter Medium"/>
                <a:sym typeface="Inter Medium"/>
              </a:rPr>
              <a:t> </a:t>
            </a:r>
            <a:endParaRPr b="0" i="0" sz="2300" u="none" cap="none" strike="noStrike">
              <a:solidFill>
                <a:srgbClr val="282A2E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-37465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A5BB"/>
              </a:buClr>
              <a:buSzPts val="2300"/>
              <a:buFont typeface="Inter Medium"/>
              <a:buChar char="✦"/>
            </a:pPr>
            <a:r>
              <a:rPr b="0" i="0" lang="ru-RU" sz="2300" u="none" cap="none" strike="noStrike">
                <a:solidFill>
                  <a:srgbClr val="282A2E"/>
                </a:solidFill>
                <a:uFill>
                  <a:noFill/>
                </a:uFill>
                <a:latin typeface="Inter Medium"/>
                <a:ea typeface="Inter Medium"/>
                <a:cs typeface="Inter Medium"/>
                <a:sym typeface="Inter Medium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https://huntflow.ru</a:t>
            </a:r>
            <a:r>
              <a:rPr b="0" i="0" lang="ru-RU" sz="2300" u="none" cap="none" strike="noStrike">
                <a:solidFill>
                  <a:srgbClr val="282A2E"/>
                </a:solidFill>
                <a:latin typeface="Inter Medium"/>
                <a:ea typeface="Inter Medium"/>
                <a:cs typeface="Inter Medium"/>
                <a:sym typeface="Inter Medium"/>
              </a:rPr>
              <a:t>  </a:t>
            </a:r>
            <a:endParaRPr b="0" i="0" sz="2300" u="none" cap="none" strike="noStrike">
              <a:solidFill>
                <a:srgbClr val="282A2E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303" name="Google Shape;303;p11"/>
          <p:cNvSpPr txBox="1"/>
          <p:nvPr/>
        </p:nvSpPr>
        <p:spPr>
          <a:xfrm>
            <a:off x="341100" y="1650825"/>
            <a:ext cx="6520500" cy="28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20"/>
              <a:buFont typeface="Arial"/>
              <a:buNone/>
            </a:pPr>
            <a:r>
              <a:rPr b="0" i="0" lang="ru-RU" sz="4400" u="none" cap="none" strike="noStrike">
                <a:solidFill>
                  <a:srgbClr val="00AAC2"/>
                </a:solidFill>
                <a:latin typeface="Inter Black"/>
                <a:ea typeface="Inter Black"/>
                <a:cs typeface="Inter Black"/>
                <a:sym typeface="Inter Black"/>
              </a:rPr>
              <a:t>ЗАКАЖИТЕ ПЕРСОНАЛЬНУЮ ПРЕЗЕНТАЦИЮ ХАНТФЛОУ</a:t>
            </a:r>
            <a:endParaRPr b="0" i="0" sz="4220" u="none" cap="none" strike="noStrike">
              <a:solidFill>
                <a:srgbClr val="282A2E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pic>
        <p:nvPicPr>
          <p:cNvPr id="304" name="Google Shape;304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739838" y="2178526"/>
            <a:ext cx="2798425" cy="279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h380fbf67ea7ac7bd_0_244"/>
          <p:cNvSpPr txBox="1"/>
          <p:nvPr>
            <p:ph type="title"/>
          </p:nvPr>
        </p:nvSpPr>
        <p:spPr>
          <a:xfrm>
            <a:off x="1386375" y="2948000"/>
            <a:ext cx="9657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8800">
                <a:solidFill>
                  <a:srgbClr val="323126"/>
                </a:solidFill>
                <a:latin typeface="Inter Black"/>
                <a:ea typeface="Inter Black"/>
                <a:cs typeface="Inter Black"/>
                <a:sym typeface="Inter Black"/>
              </a:rPr>
              <a:t>Вопросы</a:t>
            </a:r>
            <a:endParaRPr sz="8800">
              <a:solidFill>
                <a:srgbClr val="323126"/>
              </a:solidFill>
              <a:latin typeface="Inter Black"/>
              <a:ea typeface="Inter Black"/>
              <a:cs typeface="Inter Black"/>
              <a:sym typeface="Inter Black"/>
            </a:endParaRPr>
          </a:p>
        </p:txBody>
      </p:sp>
      <p:pic>
        <p:nvPicPr>
          <p:cNvPr id="310" name="Google Shape;310;h380fbf67ea7ac7bd_0_244" title="Group 208732558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81613" y="1709750"/>
            <a:ext cx="1628775" cy="123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