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6858000" cx="12192000"/>
  <p:notesSz cx="6858000" cy="9144000"/>
  <p:embeddedFontLst>
    <p:embeddedFont>
      <p:font typeface="Roboto Medium"/>
      <p:regular r:id="rId21"/>
      <p:bold r:id="rId22"/>
      <p:italic r:id="rId23"/>
      <p:boldItalic r:id="rId24"/>
    </p:embeddedFont>
    <p:embeddedFont>
      <p:font typeface="Inter SemiBold"/>
      <p:regular r:id="rId25"/>
      <p:bold r:id="rId26"/>
      <p:italic r:id="rId27"/>
      <p:boldItalic r:id="rId28"/>
    </p:embeddedFont>
    <p:embeddedFont>
      <p:font typeface="Inter"/>
      <p:regular r:id="rId29"/>
      <p:bold r:id="rId30"/>
      <p:italic r:id="rId31"/>
      <p:boldItalic r:id="rId32"/>
    </p:embeddedFont>
    <p:embeddedFont>
      <p:font typeface="Inter ExtraBold"/>
      <p:bold r:id="rId33"/>
      <p:boldItalic r:id="rId34"/>
    </p:embeddedFont>
    <p:embeddedFont>
      <p:font typeface="Inter Medium"/>
      <p:regular r:id="rId35"/>
      <p:bold r:id="rId36"/>
      <p:italic r:id="rId37"/>
      <p:boldItalic r:id="rId38"/>
    </p:embeddedFont>
    <p:embeddedFont>
      <p:font typeface="Inter Black"/>
      <p:bold r:id="rId39"/>
      <p:boldItalic r:id="rId4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624">
          <p15:clr>
            <a:srgbClr val="747775"/>
          </p15:clr>
        </p15:guide>
        <p15:guide id="2" pos="566">
          <p15:clr>
            <a:srgbClr val="747775"/>
          </p15:clr>
        </p15:guide>
        <p15:guide id="3" orient="horz" pos="1531">
          <p15:clr>
            <a:srgbClr val="747775"/>
          </p15:clr>
        </p15:guide>
        <p15:guide id="4" orient="horz" pos="1077">
          <p15:clr>
            <a:srgbClr val="747775"/>
          </p15:clr>
        </p15:guide>
      </p15:sldGuideLst>
    </p:ext>
    <p:ext uri="GoogleSlidesCustomDataVersion2">
      <go:slidesCustomData xmlns:go="http://customooxmlschemas.google.com/" r:id="rId41" roundtripDataSignature="AMtx7mgPQR6gnp2KYuPhNrXJwxX6Ak8G6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624" orient="horz"/>
        <p:guide pos="566"/>
        <p:guide pos="1531" orient="horz"/>
        <p:guide pos="1077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InterBlack-boldItalic.fntdata"/><Relationship Id="rId20" Type="http://schemas.openxmlformats.org/officeDocument/2006/relationships/slide" Target="slides/slide15.xml"/><Relationship Id="rId41" Type="http://customschemas.google.com/relationships/presentationmetadata" Target="metadata"/><Relationship Id="rId22" Type="http://schemas.openxmlformats.org/officeDocument/2006/relationships/font" Target="fonts/RobotoMedium-bold.fntdata"/><Relationship Id="rId21" Type="http://schemas.openxmlformats.org/officeDocument/2006/relationships/font" Target="fonts/RobotoMedium-regular.fntdata"/><Relationship Id="rId24" Type="http://schemas.openxmlformats.org/officeDocument/2006/relationships/font" Target="fonts/RobotoMedium-boldItalic.fntdata"/><Relationship Id="rId23" Type="http://schemas.openxmlformats.org/officeDocument/2006/relationships/font" Target="fonts/RobotoMedium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InterSemiBold-bold.fntdata"/><Relationship Id="rId25" Type="http://schemas.openxmlformats.org/officeDocument/2006/relationships/font" Target="fonts/InterSemiBold-regular.fntdata"/><Relationship Id="rId28" Type="http://schemas.openxmlformats.org/officeDocument/2006/relationships/font" Target="fonts/InterSemiBold-boldItalic.fntdata"/><Relationship Id="rId27" Type="http://schemas.openxmlformats.org/officeDocument/2006/relationships/font" Target="fonts/InterSemiBold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Inter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Inter-italic.fntdata"/><Relationship Id="rId30" Type="http://schemas.openxmlformats.org/officeDocument/2006/relationships/font" Target="fonts/Inter-bold.fntdata"/><Relationship Id="rId11" Type="http://schemas.openxmlformats.org/officeDocument/2006/relationships/slide" Target="slides/slide6.xml"/><Relationship Id="rId33" Type="http://schemas.openxmlformats.org/officeDocument/2006/relationships/font" Target="fonts/InterExtraBold-bold.fntdata"/><Relationship Id="rId10" Type="http://schemas.openxmlformats.org/officeDocument/2006/relationships/slide" Target="slides/slide5.xml"/><Relationship Id="rId32" Type="http://schemas.openxmlformats.org/officeDocument/2006/relationships/font" Target="fonts/Inter-boldItalic.fntdata"/><Relationship Id="rId13" Type="http://schemas.openxmlformats.org/officeDocument/2006/relationships/slide" Target="slides/slide8.xml"/><Relationship Id="rId35" Type="http://schemas.openxmlformats.org/officeDocument/2006/relationships/font" Target="fonts/InterMedium-regular.fntdata"/><Relationship Id="rId12" Type="http://schemas.openxmlformats.org/officeDocument/2006/relationships/slide" Target="slides/slide7.xml"/><Relationship Id="rId34" Type="http://schemas.openxmlformats.org/officeDocument/2006/relationships/font" Target="fonts/InterExtraBold-boldItalic.fntdata"/><Relationship Id="rId15" Type="http://schemas.openxmlformats.org/officeDocument/2006/relationships/slide" Target="slides/slide10.xml"/><Relationship Id="rId37" Type="http://schemas.openxmlformats.org/officeDocument/2006/relationships/font" Target="fonts/InterMedium-italic.fntdata"/><Relationship Id="rId14" Type="http://schemas.openxmlformats.org/officeDocument/2006/relationships/slide" Target="slides/slide9.xml"/><Relationship Id="rId36" Type="http://schemas.openxmlformats.org/officeDocument/2006/relationships/font" Target="fonts/InterMedium-bold.fntdata"/><Relationship Id="rId17" Type="http://schemas.openxmlformats.org/officeDocument/2006/relationships/slide" Target="slides/slide12.xml"/><Relationship Id="rId39" Type="http://schemas.openxmlformats.org/officeDocument/2006/relationships/font" Target="fonts/InterBlack-bold.fntdata"/><Relationship Id="rId16" Type="http://schemas.openxmlformats.org/officeDocument/2006/relationships/slide" Target="slides/slide11.xml"/><Relationship Id="rId38" Type="http://schemas.openxmlformats.org/officeDocument/2006/relationships/font" Target="fonts/InterMedium-bold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9" name="Google Shape;7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4" name="Google Shape;144;p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f859bc53b1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1" name="Google Shape;151;g3f859bc53b1_0_5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f859bc53b1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6" name="Google Shape;156;g3f859bc53b1_0_4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f859bc53b1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4" name="Google Shape;164;g3f859bc53b1_0_5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1" name="Google Shape;17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ee20e567bf_1_2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2" name="Google Shape;182;g2ee20e567bf_1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8" name="Google Shape;88;p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6" name="Google Shape;96;p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f859bc53b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5" name="Google Shape;105;g3f859bc53b1_0_2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f859bc53b1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2" name="Google Shape;112;g3f859bc53b1_0_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7" name="Google Shape;117;p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5" name="Google Shape;125;p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2" name="Google Shape;132;p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f859bc53b1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9" name="Google Shape;139;g3f859bc53b1_0_2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4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4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4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4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5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5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1" name="Google Shape;61;p5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5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5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5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5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" name="Google Shape;68;p5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5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5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5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5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" name="Google Shape;74;p5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5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5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аш макет 1">
  <p:cSld name="CUSTOM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2"/>
          <p:cNvSpPr/>
          <p:nvPr>
            <p:ph idx="2" type="pic"/>
          </p:nvPr>
        </p:nvSpPr>
        <p:spPr>
          <a:xfrm>
            <a:off x="766650" y="1578800"/>
            <a:ext cx="3429000" cy="4540200"/>
          </a:xfrm>
          <a:prstGeom prst="roundRect">
            <a:avLst>
              <a:gd fmla="val 10569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4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8" name="Google Shape;28;p4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4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p4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4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4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4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4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4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4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4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4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4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4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4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4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4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4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4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4" name="Google Shape;54;p4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5" name="Google Shape;55;p4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4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4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4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4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4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4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Relationship Id="rId4" Type="http://schemas.openxmlformats.org/officeDocument/2006/relationships/hyperlink" Target="https://huntflow.ru/" TargetMode="External"/><Relationship Id="rId5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huntflow.ru/" TargetMode="External"/><Relationship Id="rId4" Type="http://schemas.openxmlformats.org/officeDocument/2006/relationships/image" Target="../media/image5.png"/><Relationship Id="rId5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huntflow.ru/" TargetMode="External"/><Relationship Id="rId4" Type="http://schemas.openxmlformats.org/officeDocument/2006/relationships/image" Target="../media/image1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png"/><Relationship Id="rId4" Type="http://schemas.openxmlformats.org/officeDocument/2006/relationships/image" Target="../media/image12.png"/><Relationship Id="rId5" Type="http://schemas.openxmlformats.org/officeDocument/2006/relationships/hyperlink" Target="https://huntflow.ru/" TargetMode="External"/><Relationship Id="rId6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hyperlink" Target="mailto:sales@huntflow.ru" TargetMode="External"/><Relationship Id="rId4" Type="http://schemas.openxmlformats.org/officeDocument/2006/relationships/hyperlink" Target="https://huntflow.ru" TargetMode="External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huntflow.ru/" TargetMode="External"/><Relationship Id="rId4" Type="http://schemas.openxmlformats.org/officeDocument/2006/relationships/image" Target="../media/image5.png"/><Relationship Id="rId5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huntflow.ru/" TargetMode="External"/><Relationship Id="rId4" Type="http://schemas.openxmlformats.org/officeDocument/2006/relationships/image" Target="../media/image5.png"/><Relationship Id="rId5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huntflow.ru/" TargetMode="External"/><Relationship Id="rId4" Type="http://schemas.openxmlformats.org/officeDocument/2006/relationships/image" Target="../media/image5.png"/><Relationship Id="rId5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huntflow.ru/" TargetMode="External"/><Relationship Id="rId4" Type="http://schemas.openxmlformats.org/officeDocument/2006/relationships/image" Target="../media/image5.png"/><Relationship Id="rId5" Type="http://schemas.openxmlformats.org/officeDocument/2006/relationships/image" Target="../media/image10.png"/><Relationship Id="rId6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huntflow.ru/" TargetMode="External"/><Relationship Id="rId4" Type="http://schemas.openxmlformats.org/officeDocument/2006/relationships/image" Target="../media/image5.png"/><Relationship Id="rId5" Type="http://schemas.openxmlformats.org/officeDocument/2006/relationships/image" Target="../media/image4.png"/><Relationship Id="rId6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"/>
          <p:cNvSpPr txBox="1"/>
          <p:nvPr/>
        </p:nvSpPr>
        <p:spPr>
          <a:xfrm>
            <a:off x="2873100" y="6122907"/>
            <a:ext cx="6445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82A2E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82" name="Google Shape;82;p2"/>
          <p:cNvSpPr txBox="1"/>
          <p:nvPr/>
        </p:nvSpPr>
        <p:spPr>
          <a:xfrm>
            <a:off x="2666550" y="2491260"/>
            <a:ext cx="6858900" cy="14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5000">
                <a:solidFill>
                  <a:srgbClr val="282A2E"/>
                </a:solidFill>
                <a:latin typeface="Inter Black"/>
                <a:ea typeface="Inter Black"/>
                <a:cs typeface="Inter Black"/>
                <a:sym typeface="Inter Black"/>
              </a:rPr>
              <a:t>Можно ли положиться на ИИ:</a:t>
            </a:r>
            <a:endParaRPr b="0" i="0" sz="5000" u="none" cap="none" strike="noStrike">
              <a:solidFill>
                <a:srgbClr val="282A2E"/>
              </a:solidFill>
              <a:latin typeface="Inter Black"/>
              <a:ea typeface="Inter Black"/>
              <a:cs typeface="Inter Black"/>
              <a:sym typeface="Inter Black"/>
            </a:endParaRPr>
          </a:p>
        </p:txBody>
      </p:sp>
      <p:sp>
        <p:nvSpPr>
          <p:cNvPr id="83" name="Google Shape;83;p2"/>
          <p:cNvSpPr txBox="1"/>
          <p:nvPr/>
        </p:nvSpPr>
        <p:spPr>
          <a:xfrm>
            <a:off x="2873100" y="3974448"/>
            <a:ext cx="6445800" cy="124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lang="ru-RU" sz="2700">
                <a:solidFill>
                  <a:srgbClr val="FA633E"/>
                </a:solidFill>
                <a:latin typeface="Inter"/>
                <a:ea typeface="Inter"/>
                <a:cs typeface="Inter"/>
                <a:sym typeface="Inter"/>
              </a:rPr>
              <a:t>какую рутину в подборе действительно можно отдать алгоритмам Хантфлоу</a:t>
            </a:r>
            <a:endParaRPr b="1" i="0" sz="2700" u="none" cap="none" strike="noStrike">
              <a:solidFill>
                <a:srgbClr val="FA633E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4" name="Google Shape;84;p2"/>
          <p:cNvSpPr/>
          <p:nvPr/>
        </p:nvSpPr>
        <p:spPr>
          <a:xfrm>
            <a:off x="4369050" y="1771158"/>
            <a:ext cx="3453900" cy="523200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  <a:effectLst>
            <a:outerShdw blurRad="371475" rotWithShape="0" algn="bl" dir="5400000" dist="19050">
              <a:srgbClr val="E3BAAD">
                <a:alpha val="50196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ru-RU" sz="2000" u="none" cap="none" strike="noStrike">
                <a:solidFill>
                  <a:srgbClr val="000000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Онлайн-конференция</a:t>
            </a:r>
            <a:endParaRPr b="1" i="0" sz="2000" u="none" cap="none" strike="noStrike">
              <a:solidFill>
                <a:srgbClr val="000000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pic>
        <p:nvPicPr>
          <p:cNvPr id="85" name="Google Shape;85;p2" title="Group 61863.png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11388" y="472750"/>
            <a:ext cx="2569224" cy="4509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0"/>
          <p:cNvSpPr txBox="1"/>
          <p:nvPr/>
        </p:nvSpPr>
        <p:spPr>
          <a:xfrm>
            <a:off x="635175" y="775925"/>
            <a:ext cx="8292000" cy="23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rPr lang="ru-RU" sz="3100">
                <a:solidFill>
                  <a:srgbClr val="1D1D1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Чтобы сэкономить время рекрутеров, искусственный интеллект Хантфлоу AI поможет сгенерировать холодные письма для кандидатов</a:t>
            </a:r>
            <a:endParaRPr sz="3100"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pic>
        <p:nvPicPr>
          <p:cNvPr id="147" name="Google Shape;147;p10" title="Group 61863.png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6025" y="6051675"/>
            <a:ext cx="2343175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10" title="Frame 61835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992300" y="3591575"/>
            <a:ext cx="4199700" cy="3266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g3f859bc53b1_0_50" title="Снимок-экрана-2024-11-08-в-18.06.48 (1).png"/>
          <p:cNvPicPr preferRelativeResize="0"/>
          <p:nvPr/>
        </p:nvPicPr>
        <p:blipFill rotWithShape="1">
          <a:blip r:embed="rId4">
            <a:alphaModFix/>
          </a:blip>
          <a:srcRect b="13321" l="13935" r="14966" t="8688"/>
          <a:stretch/>
        </p:blipFill>
        <p:spPr>
          <a:xfrm>
            <a:off x="2679475" y="1390025"/>
            <a:ext cx="6833050" cy="4077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0EB"/>
        </a:soli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g3f859bc53b1_0_40" title="Group 61863.png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6024" y="6054991"/>
            <a:ext cx="2343176" cy="41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g3f859bc53b1_0_40" title="Group 2087325626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8489754">
            <a:off x="9848788" y="3868080"/>
            <a:ext cx="2547447" cy="3332914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g3f859bc53b1_0_40"/>
          <p:cNvSpPr txBox="1"/>
          <p:nvPr/>
        </p:nvSpPr>
        <p:spPr>
          <a:xfrm>
            <a:off x="633125" y="568275"/>
            <a:ext cx="9890400" cy="10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b="1" lang="ru-RU" sz="2600">
                <a:solidFill>
                  <a:srgbClr val="1D1D1F"/>
                </a:solidFill>
                <a:latin typeface="Inter"/>
                <a:ea typeface="Inter"/>
                <a:cs typeface="Inter"/>
                <a:sym typeface="Inter"/>
              </a:rPr>
              <a:t>Генерация холодного письма на основе описания вакансии и резюме кандидата</a:t>
            </a:r>
            <a:endParaRPr b="1" sz="2600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161" name="Google Shape;161;g3f859bc53b1_0_40" title="Снимок экрана 2025-06-17 в 10.11.41.png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46025" y="1804025"/>
            <a:ext cx="8145526" cy="3658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0EB"/>
        </a:solidFill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g3f859bc53b1_0_58" title="Group 2087325626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1892120">
            <a:off x="9848787" y="3868080"/>
            <a:ext cx="2547447" cy="3332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g3f859bc53b1_0_58" title="Снимок экрана 2025-06-17 в 10.15.47.png"/>
          <p:cNvPicPr preferRelativeResize="0"/>
          <p:nvPr/>
        </p:nvPicPr>
        <p:blipFill rotWithShape="1">
          <a:blip r:embed="rId4">
            <a:alphaModFix/>
          </a:blip>
          <a:srcRect b="0" l="0" r="22941" t="0"/>
          <a:stretch/>
        </p:blipFill>
        <p:spPr>
          <a:xfrm>
            <a:off x="746025" y="634550"/>
            <a:ext cx="5752550" cy="4931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g3f859bc53b1_0_58" title="Group 61863.png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46024" y="6054991"/>
            <a:ext cx="2343176" cy="411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1"/>
          <p:cNvSpPr/>
          <p:nvPr/>
        </p:nvSpPr>
        <p:spPr>
          <a:xfrm>
            <a:off x="6694775" y="805650"/>
            <a:ext cx="4888500" cy="5246700"/>
          </a:xfrm>
          <a:prstGeom prst="roundRect">
            <a:avLst>
              <a:gd fmla="val 16667" name="adj"/>
            </a:avLst>
          </a:prstGeom>
          <a:solidFill>
            <a:srgbClr val="FFF0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0E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11"/>
          <p:cNvSpPr/>
          <p:nvPr/>
        </p:nvSpPr>
        <p:spPr>
          <a:xfrm>
            <a:off x="7462338" y="1770000"/>
            <a:ext cx="3353400" cy="3467700"/>
          </a:xfrm>
          <a:prstGeom prst="roundRect">
            <a:avLst>
              <a:gd fmla="val 8601" name="adj"/>
            </a:avLst>
          </a:prstGeom>
          <a:solidFill>
            <a:srgbClr val="FFFFFF"/>
          </a:solidFill>
          <a:ln>
            <a:noFill/>
          </a:ln>
          <a:effectLst>
            <a:outerShdw blurRad="371475" rotWithShape="0" algn="bl" dir="5400000" dist="66675">
              <a:srgbClr val="323126">
                <a:alpha val="313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11"/>
          <p:cNvSpPr txBox="1"/>
          <p:nvPr/>
        </p:nvSpPr>
        <p:spPr>
          <a:xfrm>
            <a:off x="568800" y="4291426"/>
            <a:ext cx="5612700" cy="10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74650" lvl="0" marL="457200" rtl="0" algn="l">
              <a:spcBef>
                <a:spcPts val="1000"/>
              </a:spcBef>
              <a:spcAft>
                <a:spcPts val="0"/>
              </a:spcAft>
              <a:buClr>
                <a:srgbClr val="FA633E"/>
              </a:buClr>
              <a:buSzPts val="2300"/>
              <a:buFont typeface="Inter Medium"/>
              <a:buChar char="✦"/>
            </a:pPr>
            <a:r>
              <a:rPr lang="ru-RU" sz="2300">
                <a:solidFill>
                  <a:srgbClr val="282A2E"/>
                </a:solidFill>
                <a:uFill>
                  <a:noFill/>
                </a:uFill>
                <a:latin typeface="Inter Medium"/>
                <a:ea typeface="Inter Medium"/>
                <a:cs typeface="Inter Medium"/>
                <a:sym typeface="Inter Medium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sales@huntflow.ru</a:t>
            </a:r>
            <a:r>
              <a:rPr lang="ru-RU" sz="2300">
                <a:solidFill>
                  <a:srgbClr val="282A2E"/>
                </a:solidFill>
                <a:latin typeface="Inter Medium"/>
                <a:ea typeface="Inter Medium"/>
                <a:cs typeface="Inter Medium"/>
                <a:sym typeface="Inter Medium"/>
              </a:rPr>
              <a:t> </a:t>
            </a:r>
            <a:endParaRPr sz="2300">
              <a:solidFill>
                <a:srgbClr val="282A2E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indent="-374650" lvl="0" marL="457200" rtl="0" algn="l">
              <a:spcBef>
                <a:spcPts val="1000"/>
              </a:spcBef>
              <a:spcAft>
                <a:spcPts val="0"/>
              </a:spcAft>
              <a:buClr>
                <a:srgbClr val="FA633E"/>
              </a:buClr>
              <a:buSzPts val="2300"/>
              <a:buFont typeface="Inter Medium"/>
              <a:buChar char="✦"/>
            </a:pPr>
            <a:r>
              <a:rPr lang="ru-RU" sz="2300">
                <a:solidFill>
                  <a:srgbClr val="282A2E"/>
                </a:solidFill>
                <a:uFill>
                  <a:noFill/>
                </a:uFill>
                <a:latin typeface="Inter Medium"/>
                <a:ea typeface="Inter Medium"/>
                <a:cs typeface="Inter Medium"/>
                <a:sym typeface="Inter Medium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https://huntflow.ru</a:t>
            </a:r>
            <a:endParaRPr sz="2300">
              <a:solidFill>
                <a:srgbClr val="282A2E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sp>
        <p:nvSpPr>
          <p:cNvPr id="176" name="Google Shape;176;p11"/>
          <p:cNvSpPr txBox="1"/>
          <p:nvPr/>
        </p:nvSpPr>
        <p:spPr>
          <a:xfrm>
            <a:off x="568800" y="1542963"/>
            <a:ext cx="4804200" cy="260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4220"/>
              <a:buFont typeface="Arial"/>
              <a:buNone/>
            </a:pPr>
            <a:r>
              <a:rPr lang="ru-RU" sz="4000">
                <a:solidFill>
                  <a:srgbClr val="FA633E"/>
                </a:solidFill>
                <a:latin typeface="Inter Black"/>
                <a:ea typeface="Inter Black"/>
                <a:cs typeface="Inter Black"/>
                <a:sym typeface="Inter Black"/>
              </a:rPr>
              <a:t>Закажите персональную презентацию Хантфлоу</a:t>
            </a:r>
            <a:endParaRPr b="0" i="0" sz="4000" u="none" cap="none" strike="noStrike">
              <a:solidFill>
                <a:srgbClr val="FA633E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</p:txBody>
      </p:sp>
      <p:pic>
        <p:nvPicPr>
          <p:cNvPr id="177" name="Google Shape;177;p11" title="Vector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616750" y="4636326"/>
            <a:ext cx="721225" cy="83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11" title="Vector 1274.png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3117811">
            <a:off x="6857403" y="1320493"/>
            <a:ext cx="682490" cy="484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11" title="qr-code-3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653938" y="2018762"/>
            <a:ext cx="2970174" cy="2970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2ee20e567bf_1_28"/>
          <p:cNvSpPr txBox="1"/>
          <p:nvPr>
            <p:ph type="title"/>
          </p:nvPr>
        </p:nvSpPr>
        <p:spPr>
          <a:xfrm>
            <a:off x="1386375" y="2681625"/>
            <a:ext cx="9657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-RU" sz="8800">
                <a:solidFill>
                  <a:srgbClr val="323126"/>
                </a:solidFill>
                <a:latin typeface="Inter Black"/>
                <a:ea typeface="Inter Black"/>
                <a:cs typeface="Inter Black"/>
                <a:sym typeface="Inter Black"/>
              </a:rPr>
              <a:t>Вопросы</a:t>
            </a:r>
            <a:endParaRPr sz="8800">
              <a:solidFill>
                <a:srgbClr val="323126"/>
              </a:solidFill>
              <a:latin typeface="Inter Black"/>
              <a:ea typeface="Inter Black"/>
              <a:cs typeface="Inter Black"/>
              <a:sym typeface="Inter Black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4"/>
          <p:cNvSpPr txBox="1"/>
          <p:nvPr>
            <p:ph idx="4294967295" type="body"/>
          </p:nvPr>
        </p:nvSpPr>
        <p:spPr>
          <a:xfrm>
            <a:off x="746025" y="1478750"/>
            <a:ext cx="9127200" cy="341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-RU" sz="2200">
                <a:solidFill>
                  <a:srgbClr val="1D1D1F"/>
                </a:solidFill>
                <a:latin typeface="Inter Medium"/>
                <a:ea typeface="Inter Medium"/>
                <a:cs typeface="Inter Medium"/>
                <a:sym typeface="Inter Medium"/>
              </a:rPr>
              <a:t>Мы 11 лет создаем передовые инструменты автоматизации, систематизации </a:t>
            </a:r>
            <a:br>
              <a:rPr lang="ru-RU" sz="2200">
                <a:solidFill>
                  <a:srgbClr val="1D1D1F"/>
                </a:solidFill>
                <a:latin typeface="Inter Medium"/>
                <a:ea typeface="Inter Medium"/>
                <a:cs typeface="Inter Medium"/>
                <a:sym typeface="Inter Medium"/>
              </a:rPr>
            </a:br>
            <a:r>
              <a:rPr lang="ru-RU" sz="2200">
                <a:solidFill>
                  <a:srgbClr val="1D1D1F"/>
                </a:solidFill>
                <a:latin typeface="Inter Medium"/>
                <a:ea typeface="Inter Medium"/>
                <a:cs typeface="Inter Medium"/>
                <a:sym typeface="Inter Medium"/>
              </a:rPr>
              <a:t>и аналитики рекрутмента</a:t>
            </a:r>
            <a:endParaRPr sz="2200">
              <a:solidFill>
                <a:srgbClr val="1D1D1F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indent="0" lvl="0" marL="0" rtl="0" algn="l">
              <a:lnSpc>
                <a:spcPct val="10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ru-RU" sz="2200">
                <a:solidFill>
                  <a:srgbClr val="1D1D1F"/>
                </a:solidFill>
                <a:latin typeface="Inter Medium"/>
                <a:ea typeface="Inter Medium"/>
                <a:cs typeface="Inter Medium"/>
                <a:sym typeface="Inter Medium"/>
              </a:rPr>
              <a:t>Хантфлоу — главный инструмент для более чем 5000 рекрутеров в тысячах компаний от малого бизнеса до известных корпораций</a:t>
            </a:r>
            <a:endParaRPr sz="2200">
              <a:solidFill>
                <a:srgbClr val="1D1D1F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indent="0" lvl="0" marL="0" rtl="0" algn="l">
              <a:lnSpc>
                <a:spcPct val="10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ru-RU" sz="2200">
                <a:solidFill>
                  <a:srgbClr val="1D1D1F"/>
                </a:solidFill>
                <a:latin typeface="Inter Medium"/>
                <a:ea typeface="Inter Medium"/>
                <a:cs typeface="Inter Medium"/>
                <a:sym typeface="Inter Medium"/>
              </a:rPr>
              <a:t>За 11 лет с помощью системы закрыто более 1,5 млн вакансий</a:t>
            </a:r>
            <a:endParaRPr sz="2200">
              <a:solidFill>
                <a:srgbClr val="282A2E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lnSpc>
                <a:spcPct val="10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3100">
              <a:solidFill>
                <a:srgbClr val="282A2E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1" name="Google Shape;91;p4"/>
          <p:cNvSpPr txBox="1"/>
          <p:nvPr/>
        </p:nvSpPr>
        <p:spPr>
          <a:xfrm>
            <a:off x="645989" y="494414"/>
            <a:ext cx="10474200" cy="66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ru-RU" sz="4400">
                <a:solidFill>
                  <a:srgbClr val="282A2E"/>
                </a:solidFill>
                <a:latin typeface="Inter Black"/>
                <a:ea typeface="Inter Black"/>
                <a:cs typeface="Inter Black"/>
                <a:sym typeface="Inter Black"/>
              </a:rPr>
              <a:t>Хантфлоу</a:t>
            </a:r>
            <a:endParaRPr b="0" i="0" sz="4400" u="none" cap="none" strike="noStrike">
              <a:solidFill>
                <a:srgbClr val="282A2E"/>
              </a:solidFill>
              <a:latin typeface="Inter Black"/>
              <a:ea typeface="Inter Black"/>
              <a:cs typeface="Inter Black"/>
              <a:sym typeface="Inter Black"/>
            </a:endParaRPr>
          </a:p>
        </p:txBody>
      </p:sp>
      <p:pic>
        <p:nvPicPr>
          <p:cNvPr id="92" name="Google Shape;92;p4" title="Group 61863.png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6025" y="6051675"/>
            <a:ext cx="2343175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4" title="Group 2087325626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2278605">
            <a:off x="9848788" y="3868080"/>
            <a:ext cx="2547447" cy="33329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5"/>
          <p:cNvSpPr txBox="1"/>
          <p:nvPr/>
        </p:nvSpPr>
        <p:spPr>
          <a:xfrm>
            <a:off x="2389350" y="1379010"/>
            <a:ext cx="7413300" cy="8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rPr lang="ru-RU" sz="2100">
                <a:solidFill>
                  <a:srgbClr val="151319"/>
                </a:solidFill>
                <a:highlight>
                  <a:schemeClr val="lt1"/>
                </a:highlight>
                <a:latin typeface="Inter Medium"/>
                <a:ea typeface="Inter Medium"/>
                <a:cs typeface="Inter Medium"/>
                <a:sym typeface="Inter Medium"/>
              </a:rPr>
              <a:t>Искусственный интеллект Хантфлоу AI обучен на всем объеме опыта и экспертизы Хантфлоу</a:t>
            </a:r>
            <a:endParaRPr sz="2600">
              <a:latin typeface="Inter Medium"/>
              <a:ea typeface="Inter Medium"/>
              <a:cs typeface="Inter Medium"/>
              <a:sym typeface="Inter Medium"/>
            </a:endParaRPr>
          </a:p>
        </p:txBody>
      </p:sp>
      <p:pic>
        <p:nvPicPr>
          <p:cNvPr id="99" name="Google Shape;99;p5" title="ai@2x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15400" y="2328476"/>
            <a:ext cx="3961201" cy="3961201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5"/>
          <p:cNvSpPr txBox="1"/>
          <p:nvPr/>
        </p:nvSpPr>
        <p:spPr>
          <a:xfrm>
            <a:off x="858889" y="494414"/>
            <a:ext cx="10474200" cy="66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ru-RU" sz="4400">
                <a:solidFill>
                  <a:srgbClr val="282A2E"/>
                </a:solidFill>
                <a:latin typeface="Inter Black"/>
                <a:ea typeface="Inter Black"/>
                <a:cs typeface="Inter Black"/>
                <a:sym typeface="Inter Black"/>
              </a:rPr>
              <a:t>Как работает </a:t>
            </a:r>
            <a:r>
              <a:rPr lang="ru-RU" sz="4400">
                <a:solidFill>
                  <a:srgbClr val="FF5F83"/>
                </a:solidFill>
                <a:latin typeface="Inter Black"/>
                <a:ea typeface="Inter Black"/>
                <a:cs typeface="Inter Black"/>
                <a:sym typeface="Inter Black"/>
              </a:rPr>
              <a:t>Хантфлоу AI</a:t>
            </a:r>
            <a:endParaRPr b="0" i="0" sz="4400" u="none" cap="none" strike="noStrike">
              <a:solidFill>
                <a:srgbClr val="FF5F83"/>
              </a:solidFill>
              <a:latin typeface="Inter Black"/>
              <a:ea typeface="Inter Black"/>
              <a:cs typeface="Inter Black"/>
              <a:sym typeface="Inter Black"/>
            </a:endParaRPr>
          </a:p>
        </p:txBody>
      </p:sp>
      <p:sp>
        <p:nvSpPr>
          <p:cNvPr id="101" name="Google Shape;101;p5"/>
          <p:cNvSpPr/>
          <p:nvPr/>
        </p:nvSpPr>
        <p:spPr>
          <a:xfrm>
            <a:off x="6296400" y="5223825"/>
            <a:ext cx="3541500" cy="813600"/>
          </a:xfrm>
          <a:prstGeom prst="roundRect">
            <a:avLst>
              <a:gd fmla="val 45968" name="adj"/>
            </a:avLst>
          </a:prstGeom>
          <a:solidFill>
            <a:srgbClr val="FFEEEF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0" rotWithShape="0" algn="bl" dir="5400000" dist="85725">
              <a:srgbClr val="FF5F83">
                <a:alpha val="13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700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  <a:t>Система рекомендаций кандидатов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5"/>
          <p:cNvSpPr/>
          <p:nvPr/>
        </p:nvSpPr>
        <p:spPr>
          <a:xfrm>
            <a:off x="1646275" y="3241100"/>
            <a:ext cx="3541500" cy="813600"/>
          </a:xfrm>
          <a:prstGeom prst="roundRect">
            <a:avLst>
              <a:gd fmla="val 45968" name="adj"/>
            </a:avLst>
          </a:prstGeom>
          <a:solidFill>
            <a:srgbClr val="FFEEEF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0" rotWithShape="0" algn="bl" dir="5400000" dist="85725">
              <a:srgbClr val="FF5F83">
                <a:alpha val="13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282A2E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700">
                <a:solidFill>
                  <a:srgbClr val="282A2E"/>
                </a:solidFill>
                <a:latin typeface="Inter"/>
                <a:ea typeface="Inter"/>
                <a:cs typeface="Inter"/>
                <a:sym typeface="Inter"/>
              </a:rPr>
              <a:t>Генерация “холодных” писем</a:t>
            </a:r>
            <a:endParaRPr sz="1700">
              <a:solidFill>
                <a:srgbClr val="282A2E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282A2E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g3f859bc53b1_0_20" title="Group 61863.png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6025" y="6051675"/>
            <a:ext cx="2343175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g3f859bc53b1_0_20" title="Group 2087325627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675779">
            <a:off x="6849337" y="3704451"/>
            <a:ext cx="6354578" cy="3693097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g3f859bc53b1_0_20"/>
          <p:cNvSpPr txBox="1"/>
          <p:nvPr/>
        </p:nvSpPr>
        <p:spPr>
          <a:xfrm>
            <a:off x="635175" y="775925"/>
            <a:ext cx="8292000" cy="175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rPr lang="ru-RU" sz="3100">
                <a:solidFill>
                  <a:srgbClr val="1D1D1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Искусственный интеллект </a:t>
            </a:r>
            <a:r>
              <a:rPr lang="ru-RU" sz="3100">
                <a:solidFill>
                  <a:srgbClr val="1D1D1F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Хантфлоу AI </a:t>
            </a:r>
            <a:r>
              <a:rPr lang="ru-RU" sz="3100">
                <a:solidFill>
                  <a:srgbClr val="1D1D1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доступен всем клиентам Хантфлоу </a:t>
            </a:r>
            <a:r>
              <a:rPr lang="ru-RU" sz="3100">
                <a:solidFill>
                  <a:srgbClr val="1D1D1F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бесплатно и навсегда</a:t>
            </a:r>
            <a:endParaRPr sz="3100">
              <a:solidFill>
                <a:srgbClr val="1D1D1F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f859bc53b1_0_7"/>
          <p:cNvSpPr txBox="1"/>
          <p:nvPr/>
        </p:nvSpPr>
        <p:spPr>
          <a:xfrm>
            <a:off x="1559550" y="2089950"/>
            <a:ext cx="90729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0"/>
              <a:buFont typeface="Arial"/>
              <a:buNone/>
            </a:pPr>
            <a:r>
              <a:rPr lang="ru-RU" sz="6000">
                <a:solidFill>
                  <a:srgbClr val="323126"/>
                </a:solidFill>
                <a:latin typeface="Inter Black"/>
                <a:ea typeface="Inter Black"/>
                <a:cs typeface="Inter Black"/>
                <a:sym typeface="Inter Black"/>
              </a:rPr>
              <a:t>Система рекомендаций кандидатов</a:t>
            </a:r>
            <a:endParaRPr b="0" i="0" sz="6000" u="none" cap="none" strike="noStrike">
              <a:solidFill>
                <a:srgbClr val="323126"/>
              </a:solidFill>
              <a:latin typeface="Inter Black"/>
              <a:ea typeface="Inter Black"/>
              <a:cs typeface="Inter Black"/>
              <a:sym typeface="Inter Black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"/>
          <p:cNvSpPr txBox="1"/>
          <p:nvPr>
            <p:ph idx="4294967295" type="body"/>
          </p:nvPr>
        </p:nvSpPr>
        <p:spPr>
          <a:xfrm>
            <a:off x="623750" y="1462700"/>
            <a:ext cx="8598600" cy="35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55600" lvl="0" marL="457200" rtl="0" algn="l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Clr>
                <a:srgbClr val="FA633E"/>
              </a:buClr>
              <a:buSzPts val="2000"/>
              <a:buFont typeface="Inter Medium"/>
              <a:buChar char="✦"/>
            </a:pPr>
            <a:r>
              <a:rPr lang="ru-RU" sz="2000">
                <a:solidFill>
                  <a:srgbClr val="1D1D1F"/>
                </a:solidFill>
                <a:latin typeface="Inter Medium"/>
                <a:ea typeface="Inter Medium"/>
                <a:cs typeface="Inter Medium"/>
                <a:sym typeface="Inter Medium"/>
              </a:rPr>
              <a:t>Рекрутеры работают с кандидатами и ведут вакансии </a:t>
            </a:r>
            <a:br>
              <a:rPr lang="ru-RU" sz="2000">
                <a:solidFill>
                  <a:srgbClr val="1D1D1F"/>
                </a:solidFill>
                <a:latin typeface="Inter Medium"/>
                <a:ea typeface="Inter Medium"/>
                <a:cs typeface="Inter Medium"/>
                <a:sym typeface="Inter Medium"/>
              </a:rPr>
            </a:br>
            <a:r>
              <a:rPr lang="ru-RU" sz="2000">
                <a:solidFill>
                  <a:srgbClr val="1D1D1F"/>
                </a:solidFill>
                <a:latin typeface="Inter Medium"/>
                <a:ea typeface="Inter Medium"/>
                <a:cs typeface="Inter Medium"/>
                <a:sym typeface="Inter Medium"/>
              </a:rPr>
              <a:t>в Хантфлоу</a:t>
            </a:r>
            <a:br>
              <a:rPr lang="ru-RU" sz="2000">
                <a:solidFill>
                  <a:srgbClr val="1D1D1F"/>
                </a:solidFill>
                <a:latin typeface="Inter Medium"/>
                <a:ea typeface="Inter Medium"/>
                <a:cs typeface="Inter Medium"/>
                <a:sym typeface="Inter Medium"/>
              </a:rPr>
            </a:br>
            <a:endParaRPr sz="900">
              <a:solidFill>
                <a:srgbClr val="1D1D1F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indent="-3556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A633E"/>
              </a:buClr>
              <a:buSzPts val="2000"/>
              <a:buFont typeface="Inter Medium"/>
              <a:buChar char="✦"/>
            </a:pPr>
            <a:r>
              <a:rPr lang="ru-RU" sz="2000">
                <a:solidFill>
                  <a:srgbClr val="1D1D1F"/>
                </a:solidFill>
                <a:latin typeface="Inter Medium"/>
                <a:ea typeface="Inter Medium"/>
                <a:cs typeface="Inter Medium"/>
                <a:sym typeface="Inter Medium"/>
              </a:rPr>
              <a:t>Хантфлоу AI непрерывно анализирует работу рекрутера </a:t>
            </a:r>
            <a:br>
              <a:rPr lang="ru-RU" sz="2000">
                <a:solidFill>
                  <a:srgbClr val="1D1D1F"/>
                </a:solidFill>
                <a:latin typeface="Inter Medium"/>
                <a:ea typeface="Inter Medium"/>
                <a:cs typeface="Inter Medium"/>
                <a:sym typeface="Inter Medium"/>
              </a:rPr>
            </a:br>
            <a:r>
              <a:rPr lang="ru-RU" sz="2000">
                <a:solidFill>
                  <a:srgbClr val="1D1D1F"/>
                </a:solidFill>
                <a:latin typeface="Inter Medium"/>
                <a:ea typeface="Inter Medium"/>
                <a:cs typeface="Inter Medium"/>
                <a:sym typeface="Inter Medium"/>
              </a:rPr>
              <a:t>над вакансией и рекомендует подходящих кандидатов</a:t>
            </a:r>
            <a:endParaRPr sz="2000">
              <a:solidFill>
                <a:srgbClr val="1D1D1F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indent="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D1D1F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indent="-3556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A633E"/>
              </a:buClr>
              <a:buSzPts val="2000"/>
              <a:buFont typeface="Inter Medium"/>
              <a:buChar char="✦"/>
            </a:pPr>
            <a:r>
              <a:rPr lang="ru-RU" sz="2000">
                <a:solidFill>
                  <a:srgbClr val="1D1D1F"/>
                </a:solidFill>
                <a:latin typeface="Inter Medium"/>
                <a:ea typeface="Inter Medium"/>
                <a:cs typeface="Inter Medium"/>
                <a:sym typeface="Inter Medium"/>
              </a:rPr>
              <a:t>Рекрутер принимает решение: взять кандидата в работу </a:t>
            </a:r>
            <a:br>
              <a:rPr lang="ru-RU" sz="2000">
                <a:solidFill>
                  <a:srgbClr val="1D1D1F"/>
                </a:solidFill>
                <a:latin typeface="Inter Medium"/>
                <a:ea typeface="Inter Medium"/>
                <a:cs typeface="Inter Medium"/>
                <a:sym typeface="Inter Medium"/>
              </a:rPr>
            </a:br>
            <a:r>
              <a:rPr lang="ru-RU" sz="2000">
                <a:solidFill>
                  <a:srgbClr val="1D1D1F"/>
                </a:solidFill>
                <a:latin typeface="Inter Medium"/>
                <a:ea typeface="Inter Medium"/>
                <a:cs typeface="Inter Medium"/>
                <a:sym typeface="Inter Medium"/>
              </a:rPr>
              <a:t>или скрыть из рекомендаций </a:t>
            </a:r>
            <a:br>
              <a:rPr lang="ru-RU" sz="2000">
                <a:solidFill>
                  <a:srgbClr val="1D1D1F"/>
                </a:solidFill>
                <a:latin typeface="Inter Medium"/>
                <a:ea typeface="Inter Medium"/>
                <a:cs typeface="Inter Medium"/>
                <a:sym typeface="Inter Medium"/>
              </a:rPr>
            </a:br>
            <a:endParaRPr sz="900">
              <a:solidFill>
                <a:srgbClr val="1D1D1F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indent="-3556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A633E"/>
              </a:buClr>
              <a:buSzPts val="2000"/>
              <a:buFont typeface="Inter Medium"/>
              <a:buChar char="✦"/>
            </a:pPr>
            <a:r>
              <a:rPr lang="ru-RU" sz="2000">
                <a:solidFill>
                  <a:srgbClr val="1D1D1F"/>
                </a:solidFill>
                <a:latin typeface="Inter Medium"/>
                <a:ea typeface="Inter Medium"/>
                <a:cs typeface="Inter Medium"/>
                <a:sym typeface="Inter Medium"/>
              </a:rPr>
              <a:t>Взятые кандидаты автоматически добавляются на первый этап воронки</a:t>
            </a:r>
            <a:endParaRPr sz="2000">
              <a:solidFill>
                <a:srgbClr val="1D1D1F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indent="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D1D1F"/>
              </a:solidFill>
              <a:latin typeface="Inter Medium"/>
              <a:ea typeface="Inter Medium"/>
              <a:cs typeface="Inter Medium"/>
              <a:sym typeface="Inter Medium"/>
            </a:endParaRPr>
          </a:p>
          <a:p>
            <a:pPr indent="-35560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A633E"/>
              </a:buClr>
              <a:buSzPts val="2000"/>
              <a:buFont typeface="Inter Medium"/>
              <a:buChar char="✦"/>
            </a:pPr>
            <a:r>
              <a:rPr lang="ru-RU" sz="2000">
                <a:solidFill>
                  <a:srgbClr val="1D1D1F"/>
                </a:solidFill>
                <a:latin typeface="Inter Medium"/>
                <a:ea typeface="Inter Medium"/>
                <a:cs typeface="Inter Medium"/>
                <a:sym typeface="Inter Medium"/>
              </a:rPr>
              <a:t>Хантфлоу AI непрерывно обучается специфике подбора каждой вашей вакансии</a:t>
            </a:r>
            <a:endParaRPr sz="2000">
              <a:solidFill>
                <a:srgbClr val="282A2E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20" name="Google Shape;120;p6"/>
          <p:cNvSpPr txBox="1"/>
          <p:nvPr/>
        </p:nvSpPr>
        <p:spPr>
          <a:xfrm>
            <a:off x="645989" y="494414"/>
            <a:ext cx="10474200" cy="66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ru-RU" sz="4400">
                <a:solidFill>
                  <a:srgbClr val="282A2E"/>
                </a:solidFill>
                <a:latin typeface="Inter Black"/>
                <a:ea typeface="Inter Black"/>
                <a:cs typeface="Inter Black"/>
                <a:sym typeface="Inter Black"/>
              </a:rPr>
              <a:t>Как работает Хантфлоу AI</a:t>
            </a:r>
            <a:endParaRPr b="0" i="0" sz="4400" u="none" cap="none" strike="noStrike">
              <a:solidFill>
                <a:srgbClr val="282A2E"/>
              </a:solidFill>
              <a:latin typeface="Inter Black"/>
              <a:ea typeface="Inter Black"/>
              <a:cs typeface="Inter Black"/>
              <a:sym typeface="Inter Black"/>
            </a:endParaRPr>
          </a:p>
        </p:txBody>
      </p:sp>
      <p:pic>
        <p:nvPicPr>
          <p:cNvPr id="121" name="Google Shape;121;p6" title="Group 61863.png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6025" y="6051675"/>
            <a:ext cx="2343175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6" title="Group 2087325627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675778">
            <a:off x="6861450" y="3827325"/>
            <a:ext cx="6172074" cy="3587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7" title="Group 61863.png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6025" y="6051675"/>
            <a:ext cx="2343175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7" title="Group 2087325626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2278605">
            <a:off x="9848788" y="3868080"/>
            <a:ext cx="2547447" cy="33329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7" title="Снимок-экрана-2024-11-08-в-01.13 (1).png"/>
          <p:cNvPicPr preferRelativeResize="0"/>
          <p:nvPr/>
        </p:nvPicPr>
        <p:blipFill rotWithShape="1">
          <a:blip r:embed="rId6">
            <a:alphaModFix/>
          </a:blip>
          <a:srcRect b="25138" l="0" r="29443" t="0"/>
          <a:stretch/>
        </p:blipFill>
        <p:spPr>
          <a:xfrm>
            <a:off x="746025" y="671163"/>
            <a:ext cx="8145526" cy="4717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8" title="Group 61863.png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46025" y="6051675"/>
            <a:ext cx="2343175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8" title="Снимок-экрана-2024-11-08-в-01.26-1536x1072.png"/>
          <p:cNvPicPr preferRelativeResize="0"/>
          <p:nvPr/>
        </p:nvPicPr>
        <p:blipFill rotWithShape="1">
          <a:blip r:embed="rId5">
            <a:alphaModFix/>
          </a:blip>
          <a:srcRect b="1594" l="29590" r="621" t="41465"/>
          <a:stretch/>
        </p:blipFill>
        <p:spPr>
          <a:xfrm>
            <a:off x="746025" y="671150"/>
            <a:ext cx="8145523" cy="4638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8" title="Group 2087325626.png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9878492">
            <a:off x="9848788" y="3868079"/>
            <a:ext cx="2547447" cy="33329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f859bc53b1_0_29"/>
          <p:cNvSpPr txBox="1"/>
          <p:nvPr/>
        </p:nvSpPr>
        <p:spPr>
          <a:xfrm>
            <a:off x="1559550" y="2921100"/>
            <a:ext cx="90729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0"/>
              <a:buFont typeface="Arial"/>
              <a:buNone/>
            </a:pPr>
            <a:r>
              <a:rPr lang="ru-RU" sz="6000">
                <a:solidFill>
                  <a:srgbClr val="323126"/>
                </a:solidFill>
                <a:latin typeface="Inter Black"/>
                <a:ea typeface="Inter Black"/>
                <a:cs typeface="Inter Black"/>
                <a:sym typeface="Inter Black"/>
              </a:rPr>
              <a:t>Генерация писем</a:t>
            </a:r>
            <a:endParaRPr b="0" i="0" sz="6000" u="none" cap="none" strike="noStrike">
              <a:solidFill>
                <a:srgbClr val="323126"/>
              </a:solidFill>
              <a:latin typeface="Inter Black"/>
              <a:ea typeface="Inter Black"/>
              <a:cs typeface="Inter Black"/>
              <a:sym typeface="Inter Black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