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y="10287000" cx="18288000"/>
  <p:notesSz cx="10287000" cy="18288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2" roundtripDataSignature="AMtx7mjuddSAW6honX3fnuutHhvple/XZ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7.xml"/><Relationship Id="rId22" Type="http://customschemas.google.com/relationships/presentationmetadata" Target="metadata"/><Relationship Id="rId10" Type="http://schemas.openxmlformats.org/officeDocument/2006/relationships/slide" Target="slides/slide6.xml"/><Relationship Id="rId21" Type="http://schemas.openxmlformats.org/officeDocument/2006/relationships/slide" Target="slides/slide17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714825" y="1371600"/>
            <a:ext cx="6858325" cy="6858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" name="Google Shape;9;p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0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1" name="Google Shape;221;p10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10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3" name="Google Shape;253;p1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1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3" name="Google Shape;263;p1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1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3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2" name="Google Shape;302;p1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1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4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6" name="Google Shape;316;p1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1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5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6" name="Google Shape;326;p1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1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6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5" name="Google Shape;365;p1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16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7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02" name="Google Shape;402;p1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17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" name="Google Shape;23;p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2" name="Google Shape;52;p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4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2" name="Google Shape;62;p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2" name="Google Shape;92;p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7" name="Google Shape;147;p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6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6" name="Google Shape;166;p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7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8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6" name="Google Shape;176;p8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8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9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4" name="Google Shape;204;p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9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"/>
          <p:cNvSpPr/>
          <p:nvPr/>
        </p:nvSpPr>
        <p:spPr>
          <a:xfrm>
            <a:off x="0" y="0"/>
            <a:ext cx="18288000" cy="8677275"/>
          </a:xfrm>
          <a:prstGeom prst="rect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1"/>
          <p:cNvSpPr/>
          <p:nvPr/>
        </p:nvSpPr>
        <p:spPr>
          <a:xfrm>
            <a:off x="1066800" y="2857500"/>
            <a:ext cx="15304770" cy="2678311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7553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900"/>
              <a:buFont typeface="Arial"/>
              <a:buNone/>
            </a:pPr>
            <a:r>
              <a:rPr lang="en-US" sz="9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Ии: ОжИдАнИе </a:t>
            </a:r>
            <a:br>
              <a:rPr lang="en-US" sz="9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9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И рЕаЛьНоСтЬ</a:t>
            </a:r>
            <a:endParaRPr sz="9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"/>
          <p:cNvSpPr/>
          <p:nvPr/>
        </p:nvSpPr>
        <p:spPr>
          <a:xfrm>
            <a:off x="1066800" y="6019800"/>
            <a:ext cx="14668500" cy="58288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214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Arial"/>
              <a:buNone/>
            </a:pPr>
            <a:r>
              <a:rPr lang="en-US" sz="3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Реальные кейсы и факапы: чему мы научились с ИИ в найме</a:t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1"/>
          <p:cNvSpPr/>
          <p:nvPr/>
        </p:nvSpPr>
        <p:spPr>
          <a:xfrm>
            <a:off x="1066800" y="6838950"/>
            <a:ext cx="1905000" cy="28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1"/>
          <p:cNvSpPr/>
          <p:nvPr/>
        </p:nvSpPr>
        <p:spPr>
          <a:xfrm>
            <a:off x="1066800" y="7143750"/>
            <a:ext cx="2880740" cy="43428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27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Чингис Бурлыков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1"/>
          <p:cNvSpPr/>
          <p:nvPr/>
        </p:nvSpPr>
        <p:spPr>
          <a:xfrm>
            <a:off x="3819004" y="7143750"/>
            <a:ext cx="158502" cy="43428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27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·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"/>
          <p:cNvSpPr/>
          <p:nvPr/>
        </p:nvSpPr>
        <p:spPr>
          <a:xfrm>
            <a:off x="4034656" y="7143750"/>
            <a:ext cx="5043688" cy="43428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27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Лидер подбора (HR), ВкусВилл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1066800" y="7677150"/>
            <a:ext cx="14668500" cy="38479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253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None/>
            </a:pPr>
            <a:r>
              <a:rPr i="1" lang="en-US" sz="2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На основе внутреннего кейса ВкусВилл и практики рынка ИИ в HR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0" name="Google Shape;2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6800" y="9239250"/>
            <a:ext cx="3324225" cy="41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0"/>
          <p:cNvSpPr/>
          <p:nvPr/>
        </p:nvSpPr>
        <p:spPr>
          <a:xfrm>
            <a:off x="762000" y="525810"/>
            <a:ext cx="16764000" cy="60766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2483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3900"/>
              <a:buFont typeface="Arial"/>
              <a:buNone/>
            </a:pPr>
            <a:r>
              <a:rPr b="1" lang="en-US" sz="39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ДАЖЕ ЗВОНОК ОТ ЧЕЛОВЕКА НЕ СПАСАЕТ БЕЗ ФОКУСА</a:t>
            </a:r>
            <a:endParaRPr b="1" sz="3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225" name="Google Shape;22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392525" y="514350"/>
            <a:ext cx="819150" cy="409575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10"/>
          <p:cNvSpPr/>
          <p:nvPr/>
        </p:nvSpPr>
        <p:spPr>
          <a:xfrm>
            <a:off x="762000" y="1266825"/>
            <a:ext cx="16764000" cy="28575"/>
          </a:xfrm>
          <a:prstGeom prst="rect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0"/>
          <p:cNvSpPr/>
          <p:nvPr/>
        </p:nvSpPr>
        <p:spPr>
          <a:xfrm>
            <a:off x="762000" y="1504950"/>
            <a:ext cx="17811750" cy="39811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479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100"/>
              <a:buFont typeface="Arial"/>
              <a:buNone/>
            </a:pPr>
            <a:r>
              <a:rPr lang="en-US" sz="21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A/B тест ВкусВилл: обзвон сотрудников по трём группам с целью опроса и выявления проблем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0"/>
          <p:cNvSpPr/>
          <p:nvPr/>
        </p:nvSpPr>
        <p:spPr>
          <a:xfrm>
            <a:off x="762000" y="2190750"/>
            <a:ext cx="5391150" cy="4328964"/>
          </a:xfrm>
          <a:prstGeom prst="roundRect">
            <a:avLst>
              <a:gd fmla="val 7041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0"/>
          <p:cNvSpPr/>
          <p:nvPr/>
        </p:nvSpPr>
        <p:spPr>
          <a:xfrm>
            <a:off x="1143000" y="2571750"/>
            <a:ext cx="5092065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95238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75"/>
              <a:buFont typeface="Arial"/>
              <a:buNone/>
            </a:pPr>
            <a:r>
              <a:rPr b="1" lang="en-US" sz="1875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ГРУППА A</a:t>
            </a:r>
            <a:endParaRPr sz="18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0"/>
          <p:cNvSpPr/>
          <p:nvPr/>
        </p:nvSpPr>
        <p:spPr>
          <a:xfrm>
            <a:off x="1143000" y="3067050"/>
            <a:ext cx="5092065" cy="44953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64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700"/>
              <a:buFont typeface="Arial"/>
              <a:buNone/>
            </a:pPr>
            <a:r>
              <a:rPr b="1" lang="en-US" sz="27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БЕЗ ВМЕШАТЕЛЬСТВ</a:t>
            </a:r>
            <a:endParaRPr b="1"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10"/>
          <p:cNvSpPr/>
          <p:nvPr/>
        </p:nvSpPr>
        <p:spPr>
          <a:xfrm>
            <a:off x="1143000" y="4161457"/>
            <a:ext cx="5092065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71676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650"/>
              <a:buFont typeface="Arial"/>
              <a:buNone/>
            </a:pPr>
            <a:r>
              <a:rPr lang="en-US" sz="46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498 ЧеЛ.</a:t>
            </a:r>
            <a:endParaRPr sz="4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0"/>
          <p:cNvSpPr/>
          <p:nvPr/>
        </p:nvSpPr>
        <p:spPr>
          <a:xfrm>
            <a:off x="1143000" y="4783931"/>
            <a:ext cx="5092065" cy="347663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3175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75"/>
              <a:buFont typeface="Arial"/>
              <a:buNone/>
            </a:pPr>
            <a:r>
              <a:rPr lang="en-US" sz="1875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реально уволилось 4</a:t>
            </a:r>
            <a:endParaRPr sz="18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0"/>
          <p:cNvSpPr/>
          <p:nvPr/>
        </p:nvSpPr>
        <p:spPr>
          <a:xfrm>
            <a:off x="1143000" y="5588198"/>
            <a:ext cx="4629150" cy="1905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10"/>
          <p:cNvSpPr/>
          <p:nvPr/>
        </p:nvSpPr>
        <p:spPr>
          <a:xfrm>
            <a:off x="1143000" y="5816798"/>
            <a:ext cx="4768025" cy="36001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2424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50"/>
              <a:buFont typeface="Arial"/>
              <a:buNone/>
            </a:pPr>
            <a:r>
              <a:rPr b="1" i="1" lang="en-US" sz="195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База для сравнения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10"/>
          <p:cNvSpPr/>
          <p:nvPr/>
        </p:nvSpPr>
        <p:spPr>
          <a:xfrm>
            <a:off x="6448425" y="2190750"/>
            <a:ext cx="5391150" cy="4328964"/>
          </a:xfrm>
          <a:prstGeom prst="roundRect">
            <a:avLst>
              <a:gd fmla="val 7041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10"/>
          <p:cNvSpPr/>
          <p:nvPr/>
        </p:nvSpPr>
        <p:spPr>
          <a:xfrm>
            <a:off x="6829425" y="2571750"/>
            <a:ext cx="5092065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95238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75"/>
              <a:buFont typeface="Arial"/>
              <a:buNone/>
            </a:pPr>
            <a:r>
              <a:rPr b="1" lang="en-US" sz="1875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ГРУППА B</a:t>
            </a:r>
            <a:endParaRPr sz="18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0"/>
          <p:cNvSpPr/>
          <p:nvPr/>
        </p:nvSpPr>
        <p:spPr>
          <a:xfrm>
            <a:off x="6829425" y="3067050"/>
            <a:ext cx="4768025" cy="860971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64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700"/>
              <a:buFont typeface="Arial"/>
              <a:buNone/>
            </a:pPr>
            <a:r>
              <a:rPr b="1" lang="en-US" sz="27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HR ЗВОНИТ БЕЗ СКОРИНГА</a:t>
            </a:r>
            <a:endParaRPr b="1"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10"/>
          <p:cNvSpPr/>
          <p:nvPr/>
        </p:nvSpPr>
        <p:spPr>
          <a:xfrm>
            <a:off x="6829425" y="4166220"/>
            <a:ext cx="5092065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71676"/>
              </a:lnSpc>
              <a:spcBef>
                <a:spcPts val="0"/>
              </a:spcBef>
              <a:spcAft>
                <a:spcPts val="0"/>
              </a:spcAft>
              <a:buClr>
                <a:srgbClr val="D8164A"/>
              </a:buClr>
              <a:buSzPts val="4650"/>
              <a:buFont typeface="Arial"/>
              <a:buNone/>
            </a:pPr>
            <a:r>
              <a:rPr lang="en-US" sz="4650">
                <a:solidFill>
                  <a:srgbClr val="D8164A"/>
                </a:solidFill>
                <a:latin typeface="Arial"/>
                <a:ea typeface="Arial"/>
                <a:cs typeface="Arial"/>
                <a:sym typeface="Arial"/>
              </a:rPr>
              <a:t>AcCuRaCy 0,01</a:t>
            </a:r>
            <a:endParaRPr sz="4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10"/>
          <p:cNvSpPr/>
          <p:nvPr/>
        </p:nvSpPr>
        <p:spPr>
          <a:xfrm>
            <a:off x="6829425" y="4794870"/>
            <a:ext cx="5092065" cy="347663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3175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75"/>
              <a:buFont typeface="Arial"/>
              <a:buNone/>
            </a:pPr>
            <a:r>
              <a:rPr lang="en-US" sz="1875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звонки «наугад», без приоритизации</a:t>
            </a:r>
            <a:endParaRPr sz="18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10"/>
          <p:cNvSpPr/>
          <p:nvPr/>
        </p:nvSpPr>
        <p:spPr>
          <a:xfrm>
            <a:off x="6829425" y="5266283"/>
            <a:ext cx="4629150" cy="1905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0"/>
          <p:cNvSpPr/>
          <p:nvPr/>
        </p:nvSpPr>
        <p:spPr>
          <a:xfrm>
            <a:off x="6829425" y="5494883"/>
            <a:ext cx="4768025" cy="68193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2424"/>
              </a:lnSpc>
              <a:spcBef>
                <a:spcPts val="0"/>
              </a:spcBef>
              <a:spcAft>
                <a:spcPts val="0"/>
              </a:spcAft>
              <a:buClr>
                <a:srgbClr val="D8164A"/>
              </a:buClr>
              <a:buSzPts val="1950"/>
              <a:buFont typeface="Arial"/>
              <a:buNone/>
            </a:pPr>
            <a:r>
              <a:rPr b="1" i="1" lang="en-US" sz="1950">
                <a:solidFill>
                  <a:srgbClr val="D8164A"/>
                </a:solidFill>
                <a:latin typeface="Arial"/>
                <a:ea typeface="Arial"/>
                <a:cs typeface="Arial"/>
                <a:sym typeface="Arial"/>
              </a:rPr>
              <a:t>Нет эффекта — ресурс потрачен впустую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10"/>
          <p:cNvSpPr/>
          <p:nvPr/>
        </p:nvSpPr>
        <p:spPr>
          <a:xfrm>
            <a:off x="12134850" y="2190750"/>
            <a:ext cx="5391150" cy="4328964"/>
          </a:xfrm>
          <a:prstGeom prst="roundRect">
            <a:avLst>
              <a:gd fmla="val 7041" name="adj"/>
            </a:avLst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10"/>
          <p:cNvSpPr/>
          <p:nvPr/>
        </p:nvSpPr>
        <p:spPr>
          <a:xfrm>
            <a:off x="12515850" y="2571750"/>
            <a:ext cx="5092065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952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75"/>
              <a:buFont typeface="Arial"/>
              <a:buNone/>
            </a:pPr>
            <a:r>
              <a:rPr b="1" lang="en-US" sz="187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ГРУППА C</a:t>
            </a:r>
            <a:endParaRPr sz="18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10"/>
          <p:cNvSpPr/>
          <p:nvPr/>
        </p:nvSpPr>
        <p:spPr>
          <a:xfrm>
            <a:off x="12515850" y="3067050"/>
            <a:ext cx="4768025" cy="860971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64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1" lang="en-US"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HR ЗВОНИТ ПО СКОРИНГУ МОДЕЛИ</a:t>
            </a:r>
            <a:endParaRPr b="1"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10"/>
          <p:cNvSpPr/>
          <p:nvPr/>
        </p:nvSpPr>
        <p:spPr>
          <a:xfrm>
            <a:off x="12515850" y="4166220"/>
            <a:ext cx="5092065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7167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50"/>
              <a:buFont typeface="Arial"/>
              <a:buNone/>
            </a:pPr>
            <a:r>
              <a:rPr lang="en-US" sz="46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AcCuRaCy 0,83</a:t>
            </a:r>
            <a:endParaRPr sz="4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10"/>
          <p:cNvSpPr/>
          <p:nvPr/>
        </p:nvSpPr>
        <p:spPr>
          <a:xfrm>
            <a:off x="12515850" y="4794870"/>
            <a:ext cx="4768025" cy="65722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317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75"/>
              <a:buFont typeface="Arial"/>
              <a:buNone/>
            </a:pPr>
            <a:r>
              <a:rPr lang="en-US" sz="187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найдено 11 из 20 реально уволившихся (55%)</a:t>
            </a:r>
            <a:endParaRPr sz="18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10"/>
          <p:cNvSpPr/>
          <p:nvPr/>
        </p:nvSpPr>
        <p:spPr>
          <a:xfrm>
            <a:off x="12515850" y="5588198"/>
            <a:ext cx="4629150" cy="19050"/>
          </a:xfrm>
          <a:prstGeom prst="rect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10"/>
          <p:cNvSpPr/>
          <p:nvPr/>
        </p:nvSpPr>
        <p:spPr>
          <a:xfrm>
            <a:off x="12515850" y="5816798"/>
            <a:ext cx="4768025" cy="36001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242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50"/>
              <a:buFont typeface="Arial"/>
              <a:buNone/>
            </a:pPr>
            <a:r>
              <a:rPr b="1" i="1" lang="en-US" sz="19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Победитель: фокус + живой контакт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10"/>
          <p:cNvSpPr/>
          <p:nvPr/>
        </p:nvSpPr>
        <p:spPr>
          <a:xfrm>
            <a:off x="762000" y="7715250"/>
            <a:ext cx="17266920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10526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250"/>
              <a:buFont typeface="Arial"/>
              <a:buNone/>
            </a:pPr>
            <a:r>
              <a:rPr i="1" lang="en-US" sz="225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Чем выше вероятность увольнения — тем чаще сотрудник игнорирует опросы и звонки. Обезличенный контакт (бот, рассылка, обзвон «по списку») теряет именно тех, кого важнее всего услышать.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10"/>
          <p:cNvSpPr/>
          <p:nvPr/>
        </p:nvSpPr>
        <p:spPr>
          <a:xfrm>
            <a:off x="762000" y="9525000"/>
            <a:ext cx="14668500" cy="33523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2295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Раздел 02 · Голосовые боты против живого общения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DBE64"/>
        </a:solidFill>
      </p:bgPr>
    </p:bg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1"/>
          <p:cNvSpPr/>
          <p:nvPr/>
        </p:nvSpPr>
        <p:spPr>
          <a:xfrm>
            <a:off x="1238250" y="3619500"/>
            <a:ext cx="2057400" cy="20574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11"/>
          <p:cNvSpPr/>
          <p:nvPr/>
        </p:nvSpPr>
        <p:spPr>
          <a:xfrm>
            <a:off x="1200150" y="3619500"/>
            <a:ext cx="2133600" cy="20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ctr">
              <a:lnSpc>
                <a:spcPct val="176327"/>
              </a:lnSpc>
              <a:spcBef>
                <a:spcPts val="0"/>
              </a:spcBef>
              <a:spcAft>
                <a:spcPts val="0"/>
              </a:spcAft>
              <a:buClr>
                <a:srgbClr val="2DBE64"/>
              </a:buClr>
              <a:buSzPts val="6600"/>
              <a:buFont typeface="Arial"/>
              <a:buNone/>
            </a:pPr>
            <a:r>
              <a:rPr lang="en-US" sz="6600">
                <a:solidFill>
                  <a:srgbClr val="2DBE64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6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11"/>
          <p:cNvSpPr/>
          <p:nvPr/>
        </p:nvSpPr>
        <p:spPr>
          <a:xfrm>
            <a:off x="3841476" y="4130538"/>
            <a:ext cx="14458950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7927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Arial"/>
              <a:buNone/>
            </a:pPr>
            <a:r>
              <a:rPr lang="en-US" sz="6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В чЁм ПоДвОх Ии-АнАлИтИкИ</a:t>
            </a:r>
            <a:endParaRPr sz="6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11"/>
          <p:cNvSpPr/>
          <p:nvPr/>
        </p:nvSpPr>
        <p:spPr>
          <a:xfrm>
            <a:off x="3841476" y="4925668"/>
            <a:ext cx="14458950" cy="475283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74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Почему высокая точность модели ещё не значит, что ей можно доверять решения</a:t>
            </a:r>
            <a:endParaRPr sz="2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60" name="Google Shape;260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38250" y="9144000"/>
            <a:ext cx="2981325" cy="37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2"/>
          <p:cNvSpPr/>
          <p:nvPr/>
        </p:nvSpPr>
        <p:spPr>
          <a:xfrm>
            <a:off x="762000" y="540237"/>
            <a:ext cx="16764000" cy="60766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2483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3900"/>
              <a:buFont typeface="Arial"/>
              <a:buNone/>
            </a:pPr>
            <a:r>
              <a:rPr b="1" lang="en-US" sz="39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ШЕСТЬ ЛОВУШЕК, В КОТОРЫЕ ЛЕГКО ПОПАСТЬ</a:t>
            </a:r>
            <a:endParaRPr b="1" sz="3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267" name="Google Shape;267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392525" y="514350"/>
            <a:ext cx="819150" cy="409575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12"/>
          <p:cNvSpPr/>
          <p:nvPr/>
        </p:nvSpPr>
        <p:spPr>
          <a:xfrm>
            <a:off x="762000" y="1266825"/>
            <a:ext cx="16764000" cy="28575"/>
          </a:xfrm>
          <a:prstGeom prst="rect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12"/>
          <p:cNvSpPr/>
          <p:nvPr/>
        </p:nvSpPr>
        <p:spPr>
          <a:xfrm>
            <a:off x="762000" y="1905000"/>
            <a:ext cx="5391150" cy="3475434"/>
          </a:xfrm>
          <a:prstGeom prst="roundRect">
            <a:avLst>
              <a:gd fmla="val 8770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12"/>
          <p:cNvSpPr/>
          <p:nvPr/>
        </p:nvSpPr>
        <p:spPr>
          <a:xfrm>
            <a:off x="1143000" y="2247900"/>
            <a:ext cx="723900" cy="723900"/>
          </a:xfrm>
          <a:prstGeom prst="ellipse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12"/>
          <p:cNvSpPr/>
          <p:nvPr/>
        </p:nvSpPr>
        <p:spPr>
          <a:xfrm>
            <a:off x="1104900" y="2247900"/>
            <a:ext cx="8001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ctr">
              <a:lnSpc>
                <a:spcPct val="16170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2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12"/>
          <p:cNvSpPr/>
          <p:nvPr/>
        </p:nvSpPr>
        <p:spPr>
          <a:xfrm>
            <a:off x="1143000" y="3162300"/>
            <a:ext cx="5092065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6809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550"/>
              <a:buFont typeface="Arial"/>
              <a:buNone/>
            </a:pPr>
            <a:r>
              <a:rPr b="1" lang="en-US" sz="25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ТОЧНОСТЬ ОБМАНЧИВА</a:t>
            </a:r>
            <a:endParaRPr b="1" sz="25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12"/>
          <p:cNvSpPr/>
          <p:nvPr/>
        </p:nvSpPr>
        <p:spPr>
          <a:xfrm>
            <a:off x="1143000" y="3703290"/>
            <a:ext cx="4768025" cy="1040904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364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50"/>
              <a:buFont typeface="Arial"/>
              <a:buNone/>
            </a:pPr>
            <a:r>
              <a:rPr b="1" lang="en-US" sz="19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97% </a:t>
            </a:r>
            <a:r>
              <a:rPr lang="en-US" sz="195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на сбалансированных данных SMOTE — не то же самое, что рабочая модель в реальном потоке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12"/>
          <p:cNvSpPr/>
          <p:nvPr/>
        </p:nvSpPr>
        <p:spPr>
          <a:xfrm>
            <a:off x="6448425" y="1905000"/>
            <a:ext cx="5391150" cy="3475434"/>
          </a:xfrm>
          <a:prstGeom prst="roundRect">
            <a:avLst>
              <a:gd fmla="val 8770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2"/>
          <p:cNvSpPr/>
          <p:nvPr/>
        </p:nvSpPr>
        <p:spPr>
          <a:xfrm>
            <a:off x="6829425" y="2247900"/>
            <a:ext cx="723900" cy="723900"/>
          </a:xfrm>
          <a:prstGeom prst="ellipse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12"/>
          <p:cNvSpPr/>
          <p:nvPr/>
        </p:nvSpPr>
        <p:spPr>
          <a:xfrm>
            <a:off x="6791325" y="2247900"/>
            <a:ext cx="8001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ctr">
              <a:lnSpc>
                <a:spcPct val="16170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2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2"/>
          <p:cNvSpPr/>
          <p:nvPr/>
        </p:nvSpPr>
        <p:spPr>
          <a:xfrm>
            <a:off x="6829425" y="3162300"/>
            <a:ext cx="4768025" cy="81528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6809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550"/>
              <a:buFont typeface="Arial"/>
              <a:buNone/>
            </a:pPr>
            <a:r>
              <a:rPr b="1" lang="en-US" sz="25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«УВОЛЬНЯЮТСЯ» ПРОТИВ «ОСТАЮТСЯ»</a:t>
            </a:r>
            <a:endParaRPr b="1" sz="25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12"/>
          <p:cNvSpPr/>
          <p:nvPr/>
        </p:nvSpPr>
        <p:spPr>
          <a:xfrm>
            <a:off x="6829425" y="4091880"/>
            <a:ext cx="4768025" cy="1040904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364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50"/>
              <a:buFont typeface="Arial"/>
              <a:buNone/>
            </a:pPr>
            <a:r>
              <a:rPr lang="en-US" sz="195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Поймать всех уходящих и не поднять ложную тревогу — одновременно почти невозможно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12"/>
          <p:cNvSpPr/>
          <p:nvPr/>
        </p:nvSpPr>
        <p:spPr>
          <a:xfrm>
            <a:off x="12134850" y="1905000"/>
            <a:ext cx="5391150" cy="3475434"/>
          </a:xfrm>
          <a:prstGeom prst="roundRect">
            <a:avLst>
              <a:gd fmla="val 8770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12"/>
          <p:cNvSpPr/>
          <p:nvPr/>
        </p:nvSpPr>
        <p:spPr>
          <a:xfrm>
            <a:off x="12515850" y="2247900"/>
            <a:ext cx="723900" cy="723900"/>
          </a:xfrm>
          <a:prstGeom prst="ellipse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12"/>
          <p:cNvSpPr/>
          <p:nvPr/>
        </p:nvSpPr>
        <p:spPr>
          <a:xfrm>
            <a:off x="12477750" y="2247900"/>
            <a:ext cx="8001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ctr">
              <a:lnSpc>
                <a:spcPct val="16170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2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12"/>
          <p:cNvSpPr/>
          <p:nvPr/>
        </p:nvSpPr>
        <p:spPr>
          <a:xfrm>
            <a:off x="12515850" y="3162300"/>
            <a:ext cx="4768025" cy="81528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6809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550"/>
              <a:buFont typeface="Arial"/>
              <a:buNone/>
            </a:pPr>
            <a:r>
              <a:rPr b="1" lang="en-US" sz="25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МОДЕЛЬ «ПЛЫВЁТ» </a:t>
            </a:r>
            <a:br>
              <a:rPr b="1" lang="en-US" sz="25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en-US" sz="25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ВО ВРЕМЕНИ</a:t>
            </a:r>
            <a:endParaRPr b="1" sz="25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12"/>
          <p:cNvSpPr/>
          <p:nvPr/>
        </p:nvSpPr>
        <p:spPr>
          <a:xfrm>
            <a:off x="12515850" y="4091880"/>
            <a:ext cx="4768025" cy="1040904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364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50"/>
              <a:buFont typeface="Arial"/>
              <a:buNone/>
            </a:pPr>
            <a:r>
              <a:rPr lang="en-US" sz="195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Добавили новые данные — трактовка признаков меняется каждый месяц, старые выводы уже не годятся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2"/>
          <p:cNvSpPr/>
          <p:nvPr/>
        </p:nvSpPr>
        <p:spPr>
          <a:xfrm>
            <a:off x="762000" y="5675709"/>
            <a:ext cx="5391150" cy="3421112"/>
          </a:xfrm>
          <a:prstGeom prst="roundRect">
            <a:avLst>
              <a:gd fmla="val 8909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12"/>
          <p:cNvSpPr/>
          <p:nvPr/>
        </p:nvSpPr>
        <p:spPr>
          <a:xfrm>
            <a:off x="1143000" y="6018609"/>
            <a:ext cx="723900" cy="723900"/>
          </a:xfrm>
          <a:prstGeom prst="ellipse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12"/>
          <p:cNvSpPr/>
          <p:nvPr/>
        </p:nvSpPr>
        <p:spPr>
          <a:xfrm>
            <a:off x="1104900" y="6018609"/>
            <a:ext cx="8001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ctr">
              <a:lnSpc>
                <a:spcPct val="16170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2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12"/>
          <p:cNvSpPr/>
          <p:nvPr/>
        </p:nvSpPr>
        <p:spPr>
          <a:xfrm>
            <a:off x="1143000" y="6933009"/>
            <a:ext cx="5092065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6809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550"/>
              <a:buFont typeface="Arial"/>
              <a:buNone/>
            </a:pPr>
            <a:r>
              <a:rPr b="1" lang="en-US" sz="25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ДИСБАЛАНС КОГОРТ</a:t>
            </a:r>
            <a:endParaRPr b="1" sz="25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12"/>
          <p:cNvSpPr/>
          <p:nvPr/>
        </p:nvSpPr>
        <p:spPr>
          <a:xfrm>
            <a:off x="1143000" y="7474000"/>
            <a:ext cx="4768025" cy="1040904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364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50"/>
              <a:buFont typeface="Arial"/>
              <a:buNone/>
            </a:pPr>
            <a:r>
              <a:rPr lang="en-US" sz="195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Увольняющихся мало — модель учится на большинстве и промахивается </a:t>
            </a:r>
            <a:br>
              <a:rPr lang="en-US" sz="195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95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по меньшинству, которое и важно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12"/>
          <p:cNvSpPr/>
          <p:nvPr/>
        </p:nvSpPr>
        <p:spPr>
          <a:xfrm>
            <a:off x="6448425" y="5675709"/>
            <a:ext cx="5391150" cy="3421112"/>
          </a:xfrm>
          <a:prstGeom prst="roundRect">
            <a:avLst>
              <a:gd fmla="val 8909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12"/>
          <p:cNvSpPr/>
          <p:nvPr/>
        </p:nvSpPr>
        <p:spPr>
          <a:xfrm>
            <a:off x="6829425" y="6018609"/>
            <a:ext cx="723900" cy="723900"/>
          </a:xfrm>
          <a:prstGeom prst="ellipse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12"/>
          <p:cNvSpPr/>
          <p:nvPr/>
        </p:nvSpPr>
        <p:spPr>
          <a:xfrm>
            <a:off x="6791325" y="6018609"/>
            <a:ext cx="8001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ctr">
              <a:lnSpc>
                <a:spcPct val="16170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2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12"/>
          <p:cNvSpPr/>
          <p:nvPr/>
        </p:nvSpPr>
        <p:spPr>
          <a:xfrm>
            <a:off x="6829425" y="6933009"/>
            <a:ext cx="5092065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6809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550"/>
              <a:buFont typeface="Arial"/>
              <a:buNone/>
            </a:pPr>
            <a:r>
              <a:rPr b="1" lang="en-US" sz="25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ЧЁРНЫЙ ЯЩИК</a:t>
            </a:r>
            <a:endParaRPr b="1" sz="25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12"/>
          <p:cNvSpPr/>
          <p:nvPr/>
        </p:nvSpPr>
        <p:spPr>
          <a:xfrm>
            <a:off x="6829425" y="7474000"/>
            <a:ext cx="4768025" cy="1375172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364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50"/>
              <a:buFont typeface="Arial"/>
              <a:buNone/>
            </a:pPr>
            <a:r>
              <a:rPr lang="en-US" sz="195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Даже вектор Шепли объясняет вклад признаков лишь на момент расчёта — не даёт причинно-следственной связи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12"/>
          <p:cNvSpPr/>
          <p:nvPr/>
        </p:nvSpPr>
        <p:spPr>
          <a:xfrm>
            <a:off x="12134850" y="5675709"/>
            <a:ext cx="5391150" cy="3421112"/>
          </a:xfrm>
          <a:prstGeom prst="roundRect">
            <a:avLst>
              <a:gd fmla="val 8909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12"/>
          <p:cNvSpPr/>
          <p:nvPr/>
        </p:nvSpPr>
        <p:spPr>
          <a:xfrm>
            <a:off x="12515850" y="6018609"/>
            <a:ext cx="723900" cy="723900"/>
          </a:xfrm>
          <a:prstGeom prst="ellipse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12"/>
          <p:cNvSpPr/>
          <p:nvPr/>
        </p:nvSpPr>
        <p:spPr>
          <a:xfrm>
            <a:off x="12477750" y="6018609"/>
            <a:ext cx="8001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ctr">
              <a:lnSpc>
                <a:spcPct val="16170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sz="2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12"/>
          <p:cNvSpPr/>
          <p:nvPr/>
        </p:nvSpPr>
        <p:spPr>
          <a:xfrm>
            <a:off x="12515850" y="6933009"/>
            <a:ext cx="5092065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6809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550"/>
              <a:buFont typeface="Arial"/>
              <a:buNone/>
            </a:pPr>
            <a:r>
              <a:rPr b="1" lang="en-US" sz="25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ЭТИЧЕСКИЙ РИСК</a:t>
            </a:r>
            <a:endParaRPr b="1" sz="25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12"/>
          <p:cNvSpPr/>
          <p:nvPr/>
        </p:nvSpPr>
        <p:spPr>
          <a:xfrm>
            <a:off x="12515850" y="7474000"/>
            <a:ext cx="4768025" cy="1375172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364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50"/>
              <a:buFont typeface="Arial"/>
              <a:buNone/>
            </a:pPr>
            <a:r>
              <a:rPr lang="en-US" sz="195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Можно ли говорить руководителю </a:t>
            </a:r>
            <a:br>
              <a:rPr lang="en-US" sz="195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95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о риске сотрудника? Ярлык модели способен создать предвзятость сам </a:t>
            </a:r>
            <a:br>
              <a:rPr lang="en-US" sz="195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95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по себе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12"/>
          <p:cNvSpPr/>
          <p:nvPr/>
        </p:nvSpPr>
        <p:spPr>
          <a:xfrm>
            <a:off x="762000" y="9525000"/>
            <a:ext cx="14668500" cy="33523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2295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Раздел 03 · В чём подвох ИИ-аналитики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DBE64"/>
        </a:solidFill>
      </p:bgPr>
    </p:bg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3"/>
          <p:cNvSpPr/>
          <p:nvPr/>
        </p:nvSpPr>
        <p:spPr>
          <a:xfrm>
            <a:off x="762000" y="3631095"/>
            <a:ext cx="8382000" cy="4469296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7201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900"/>
              <a:buFont typeface="Arial"/>
              <a:buNone/>
            </a:pPr>
            <a:r>
              <a:rPr lang="en-US" sz="27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95%</a:t>
            </a:r>
            <a:endParaRPr sz="27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13"/>
          <p:cNvSpPr/>
          <p:nvPr/>
        </p:nvSpPr>
        <p:spPr>
          <a:xfrm>
            <a:off x="762000" y="6312642"/>
            <a:ext cx="8382000" cy="475283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74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точность прогноза общего оттока по компании</a:t>
            </a:r>
            <a:endParaRPr sz="2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13"/>
          <p:cNvSpPr/>
          <p:nvPr/>
        </p:nvSpPr>
        <p:spPr>
          <a:xfrm>
            <a:off x="9144000" y="2190750"/>
            <a:ext cx="8382000" cy="5880422"/>
          </a:xfrm>
          <a:prstGeom prst="roundRect">
            <a:avLst>
              <a:gd fmla="val 518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13"/>
          <p:cNvSpPr/>
          <p:nvPr/>
        </p:nvSpPr>
        <p:spPr>
          <a:xfrm>
            <a:off x="9601200" y="2647950"/>
            <a:ext cx="8214360" cy="33523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94545"/>
              </a:lnSpc>
              <a:spcBef>
                <a:spcPts val="0"/>
              </a:spcBef>
              <a:spcAft>
                <a:spcPts val="0"/>
              </a:spcAft>
              <a:buClr>
                <a:srgbClr val="2DBE64"/>
              </a:buClr>
              <a:buSzPts val="1950"/>
              <a:buFont typeface="Arial"/>
              <a:buNone/>
            </a:pPr>
            <a:r>
              <a:rPr b="1" lang="en-US" sz="1950">
                <a:solidFill>
                  <a:srgbClr val="2DBE64"/>
                </a:solidFill>
                <a:latin typeface="Arial"/>
                <a:ea typeface="Arial"/>
                <a:cs typeface="Arial"/>
                <a:sym typeface="Arial"/>
              </a:rPr>
              <a:t>НО ПРИ ЭТОМ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13"/>
          <p:cNvSpPr/>
          <p:nvPr/>
        </p:nvSpPr>
        <p:spPr>
          <a:xfrm>
            <a:off x="9601200" y="3211785"/>
            <a:ext cx="7691628" cy="1546771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6557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3300"/>
              <a:buFont typeface="Arial"/>
              <a:buNone/>
            </a:pPr>
            <a:r>
              <a:rPr lang="en-US" sz="33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Мы ЗнАеМ, сКоЛьКо ЧеЛоВеК уВоЛиТсЯ — нО нЕ зНаЕм, КтО иМеНнО</a:t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13"/>
          <p:cNvSpPr/>
          <p:nvPr/>
        </p:nvSpPr>
        <p:spPr>
          <a:xfrm>
            <a:off x="9601200" y="4987156"/>
            <a:ext cx="7691628" cy="1198066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973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175"/>
              <a:buFont typeface="Arial"/>
              <a:buNone/>
            </a:pPr>
            <a:r>
              <a:rPr lang="en-US" sz="2175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И пока что это не снизило текучесть. Модель научилась описывать поток — но не указывать пальцем на конкретного человека, которого можно удержать.</a:t>
            </a:r>
            <a:endParaRPr sz="21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13"/>
          <p:cNvSpPr/>
          <p:nvPr/>
        </p:nvSpPr>
        <p:spPr>
          <a:xfrm>
            <a:off x="9601200" y="6490022"/>
            <a:ext cx="7467600" cy="1905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13"/>
          <p:cNvSpPr/>
          <p:nvPr/>
        </p:nvSpPr>
        <p:spPr>
          <a:xfrm>
            <a:off x="9601200" y="6813872"/>
            <a:ext cx="7691628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10526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250"/>
              <a:buFont typeface="Arial"/>
              <a:buNone/>
            </a:pPr>
            <a:r>
              <a:rPr i="1" lang="en-US" sz="22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«Модель — не ответ. Это инструмент приоритизации. Она даёт сигнал, но не решение»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13"/>
          <p:cNvSpPr/>
          <p:nvPr/>
        </p:nvSpPr>
        <p:spPr>
          <a:xfrm>
            <a:off x="762000" y="9525000"/>
            <a:ext cx="14668500" cy="33523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229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Раздел 03 · В чём подвох ИИ-аналитики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DBE64"/>
        </a:solidFill>
      </p:bgPr>
    </p:bg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4"/>
          <p:cNvSpPr/>
          <p:nvPr/>
        </p:nvSpPr>
        <p:spPr>
          <a:xfrm>
            <a:off x="1238250" y="3619500"/>
            <a:ext cx="2057400" cy="20574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14"/>
          <p:cNvSpPr/>
          <p:nvPr/>
        </p:nvSpPr>
        <p:spPr>
          <a:xfrm>
            <a:off x="1200150" y="3619500"/>
            <a:ext cx="2133600" cy="20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ctr">
              <a:lnSpc>
                <a:spcPct val="176327"/>
              </a:lnSpc>
              <a:spcBef>
                <a:spcPts val="0"/>
              </a:spcBef>
              <a:spcAft>
                <a:spcPts val="0"/>
              </a:spcAft>
              <a:buClr>
                <a:srgbClr val="2DBE64"/>
              </a:buClr>
              <a:buSzPts val="6600"/>
              <a:buFont typeface="Arial"/>
              <a:buNone/>
            </a:pPr>
            <a:r>
              <a:rPr lang="en-US" sz="6600">
                <a:solidFill>
                  <a:srgbClr val="2DBE64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6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14"/>
          <p:cNvSpPr/>
          <p:nvPr/>
        </p:nvSpPr>
        <p:spPr>
          <a:xfrm>
            <a:off x="3689904" y="4102377"/>
            <a:ext cx="13538835" cy="85310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7927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Arial"/>
              <a:buNone/>
            </a:pPr>
            <a:r>
              <a:rPr lang="en-US" sz="6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КаК вЫсТрОиЛи ПоДбОр СеЙчАс</a:t>
            </a:r>
            <a:endParaRPr sz="6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14"/>
          <p:cNvSpPr/>
          <p:nvPr/>
        </p:nvSpPr>
        <p:spPr>
          <a:xfrm>
            <a:off x="3689904" y="4909932"/>
            <a:ext cx="14458950" cy="475283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74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Что изменилось в процессе с учётом всех ошибок и ограничений нейросетей</a:t>
            </a:r>
            <a:endParaRPr sz="2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23" name="Google Shape;32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38250" y="9144000"/>
            <a:ext cx="2981325" cy="37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5"/>
          <p:cNvSpPr/>
          <p:nvPr/>
        </p:nvSpPr>
        <p:spPr>
          <a:xfrm>
            <a:off x="762000" y="520565"/>
            <a:ext cx="16764000" cy="60766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2483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3900"/>
              <a:buFont typeface="Arial"/>
              <a:buNone/>
            </a:pPr>
            <a:r>
              <a:rPr b="1" lang="en-US" sz="39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ШЕСТЬ ПРИНЦИПОВ, КОТОРЫЕ ТЕПЕРЬ СОБЛЮДАЕМ</a:t>
            </a:r>
            <a:endParaRPr b="1" sz="3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330" name="Google Shape;33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392525" y="514350"/>
            <a:ext cx="819150" cy="409575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15"/>
          <p:cNvSpPr/>
          <p:nvPr/>
        </p:nvSpPr>
        <p:spPr>
          <a:xfrm>
            <a:off x="762000" y="1266825"/>
            <a:ext cx="16764000" cy="28575"/>
          </a:xfrm>
          <a:prstGeom prst="rect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15"/>
          <p:cNvSpPr/>
          <p:nvPr/>
        </p:nvSpPr>
        <p:spPr>
          <a:xfrm>
            <a:off x="762000" y="1571625"/>
            <a:ext cx="5391150" cy="3809702"/>
          </a:xfrm>
          <a:prstGeom prst="roundRect">
            <a:avLst>
              <a:gd fmla="val 8001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15"/>
          <p:cNvSpPr/>
          <p:nvPr/>
        </p:nvSpPr>
        <p:spPr>
          <a:xfrm>
            <a:off x="1143000" y="1914525"/>
            <a:ext cx="723900" cy="723900"/>
          </a:xfrm>
          <a:prstGeom prst="ellipse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15"/>
          <p:cNvSpPr/>
          <p:nvPr/>
        </p:nvSpPr>
        <p:spPr>
          <a:xfrm>
            <a:off x="1104900" y="1914525"/>
            <a:ext cx="8001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ctr">
              <a:lnSpc>
                <a:spcPct val="14476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50"/>
              <a:buFont typeface="Arial"/>
              <a:buNone/>
            </a:pPr>
            <a:r>
              <a:rPr lang="en-US" sz="28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✓</a:t>
            </a:r>
            <a:endParaRPr sz="2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15"/>
          <p:cNvSpPr/>
          <p:nvPr/>
        </p:nvSpPr>
        <p:spPr>
          <a:xfrm>
            <a:off x="1143000" y="2828925"/>
            <a:ext cx="5092065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6809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550"/>
              <a:buFont typeface="Arial"/>
              <a:buNone/>
            </a:pPr>
            <a:r>
              <a:rPr b="1" lang="en-US" sz="25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НАЧИНАЕМ С ДАННЫХ</a:t>
            </a:r>
            <a:endParaRPr b="1" sz="25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15"/>
          <p:cNvSpPr/>
          <p:nvPr/>
        </p:nvSpPr>
        <p:spPr>
          <a:xfrm>
            <a:off x="1143000" y="3369915"/>
            <a:ext cx="4768025" cy="1040904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364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50"/>
              <a:buFont typeface="Arial"/>
              <a:buNone/>
            </a:pPr>
            <a:r>
              <a:rPr lang="en-US" sz="195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Прежде чем строить модель — порядок в ATS: полнота, актуальность, единые ID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15"/>
          <p:cNvSpPr/>
          <p:nvPr/>
        </p:nvSpPr>
        <p:spPr>
          <a:xfrm>
            <a:off x="6448425" y="1571625"/>
            <a:ext cx="5391150" cy="3809702"/>
          </a:xfrm>
          <a:prstGeom prst="roundRect">
            <a:avLst>
              <a:gd fmla="val 8001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15"/>
          <p:cNvSpPr/>
          <p:nvPr/>
        </p:nvSpPr>
        <p:spPr>
          <a:xfrm>
            <a:off x="6829425" y="1914525"/>
            <a:ext cx="723900" cy="723900"/>
          </a:xfrm>
          <a:prstGeom prst="ellipse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15"/>
          <p:cNvSpPr/>
          <p:nvPr/>
        </p:nvSpPr>
        <p:spPr>
          <a:xfrm>
            <a:off x="6791325" y="1914525"/>
            <a:ext cx="8001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ctr">
              <a:lnSpc>
                <a:spcPct val="14476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50"/>
              <a:buFont typeface="Arial"/>
              <a:buNone/>
            </a:pPr>
            <a:r>
              <a:rPr lang="en-US" sz="28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✓</a:t>
            </a:r>
            <a:endParaRPr sz="2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15"/>
          <p:cNvSpPr/>
          <p:nvPr/>
        </p:nvSpPr>
        <p:spPr>
          <a:xfrm>
            <a:off x="6829425" y="2828925"/>
            <a:ext cx="4768025" cy="81528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6809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550"/>
              <a:buFont typeface="Arial"/>
              <a:buNone/>
            </a:pPr>
            <a:r>
              <a:rPr b="1" lang="en-US" sz="25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ИТЕРИРУЕМ </a:t>
            </a:r>
            <a:br>
              <a:rPr b="1" lang="en-US" sz="25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en-US" sz="25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И ПЕРЕДЕЛЫВАЕМ</a:t>
            </a:r>
            <a:endParaRPr b="1" sz="25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15"/>
          <p:cNvSpPr/>
          <p:nvPr/>
        </p:nvSpPr>
        <p:spPr>
          <a:xfrm>
            <a:off x="6829425" y="3758505"/>
            <a:ext cx="4768025" cy="1375172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364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50"/>
              <a:buFont typeface="Arial"/>
              <a:buNone/>
            </a:pPr>
            <a:r>
              <a:rPr b="1" lang="en-US" sz="19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449 версий </a:t>
            </a:r>
            <a:r>
              <a:rPr lang="en-US" sz="195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модели до рабочего решения (книга «Черный ящик») Первая версия почти никогда </a:t>
            </a:r>
            <a:br>
              <a:rPr lang="en-US" sz="195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95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не работает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15"/>
          <p:cNvSpPr/>
          <p:nvPr/>
        </p:nvSpPr>
        <p:spPr>
          <a:xfrm>
            <a:off x="12134850" y="1571625"/>
            <a:ext cx="5391150" cy="3809702"/>
          </a:xfrm>
          <a:prstGeom prst="roundRect">
            <a:avLst>
              <a:gd fmla="val 8001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15"/>
          <p:cNvSpPr/>
          <p:nvPr/>
        </p:nvSpPr>
        <p:spPr>
          <a:xfrm>
            <a:off x="12515850" y="1914525"/>
            <a:ext cx="723900" cy="723900"/>
          </a:xfrm>
          <a:prstGeom prst="ellipse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15"/>
          <p:cNvSpPr/>
          <p:nvPr/>
        </p:nvSpPr>
        <p:spPr>
          <a:xfrm>
            <a:off x="12477750" y="1914525"/>
            <a:ext cx="8001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ctr">
              <a:lnSpc>
                <a:spcPct val="14476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50"/>
              <a:buFont typeface="Arial"/>
              <a:buNone/>
            </a:pPr>
            <a:r>
              <a:rPr lang="en-US" sz="28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✓</a:t>
            </a:r>
            <a:endParaRPr sz="2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15"/>
          <p:cNvSpPr/>
          <p:nvPr/>
        </p:nvSpPr>
        <p:spPr>
          <a:xfrm>
            <a:off x="12515850" y="2828925"/>
            <a:ext cx="5092065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6809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550"/>
              <a:buFont typeface="Arial"/>
              <a:buNone/>
            </a:pPr>
            <a:r>
              <a:rPr b="1" lang="en-US" sz="25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МОДЕЛЬ ≠ ЗАМЕНА HR</a:t>
            </a:r>
            <a:endParaRPr b="1" sz="25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15"/>
          <p:cNvSpPr/>
          <p:nvPr/>
        </p:nvSpPr>
        <p:spPr>
          <a:xfrm>
            <a:off x="12515850" y="3369915"/>
            <a:ext cx="4768025" cy="1040904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364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50"/>
              <a:buFont typeface="Arial"/>
              <a:buNone/>
            </a:pPr>
            <a:r>
              <a:rPr lang="en-US" sz="195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Скоринг </a:t>
            </a:r>
            <a:r>
              <a:rPr lang="en-US" sz="1950">
                <a:solidFill>
                  <a:srgbClr val="595959"/>
                </a:solidFill>
              </a:rPr>
              <a:t>приоритезирует</a:t>
            </a:r>
            <a:r>
              <a:rPr lang="en-US" sz="195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внимание, но не решает. Как решить проблему сотрудника – нужно думать человеку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15"/>
          <p:cNvSpPr/>
          <p:nvPr/>
        </p:nvSpPr>
        <p:spPr>
          <a:xfrm>
            <a:off x="762000" y="5676602"/>
            <a:ext cx="5391150" cy="3475434"/>
          </a:xfrm>
          <a:prstGeom prst="roundRect">
            <a:avLst>
              <a:gd fmla="val 8770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15"/>
          <p:cNvSpPr/>
          <p:nvPr/>
        </p:nvSpPr>
        <p:spPr>
          <a:xfrm>
            <a:off x="1143000" y="6019502"/>
            <a:ext cx="723900" cy="723900"/>
          </a:xfrm>
          <a:prstGeom prst="ellipse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15"/>
          <p:cNvSpPr/>
          <p:nvPr/>
        </p:nvSpPr>
        <p:spPr>
          <a:xfrm>
            <a:off x="1104900" y="6019502"/>
            <a:ext cx="8001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ctr">
              <a:lnSpc>
                <a:spcPct val="14476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50"/>
              <a:buFont typeface="Arial"/>
              <a:buNone/>
            </a:pPr>
            <a:r>
              <a:rPr lang="en-US" sz="28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✓</a:t>
            </a:r>
            <a:endParaRPr sz="2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15"/>
          <p:cNvSpPr/>
          <p:nvPr/>
        </p:nvSpPr>
        <p:spPr>
          <a:xfrm>
            <a:off x="1143000" y="6933902"/>
            <a:ext cx="5092065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6809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550"/>
              <a:buFont typeface="Arial"/>
              <a:buNone/>
            </a:pPr>
            <a:r>
              <a:rPr b="1" lang="en-US" sz="25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СЧИТАЕМ ROI</a:t>
            </a:r>
            <a:endParaRPr b="1" sz="25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15"/>
          <p:cNvSpPr/>
          <p:nvPr/>
        </p:nvSpPr>
        <p:spPr>
          <a:xfrm>
            <a:off x="1143000" y="7474893"/>
            <a:ext cx="4768025" cy="1375172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364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50"/>
              <a:buFont typeface="Arial"/>
              <a:buNone/>
            </a:pPr>
            <a:r>
              <a:rPr lang="en-US" sz="195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Стоимость найма × предотвращённые увольнения. Метрики фиксируем </a:t>
            </a:r>
            <a:br>
              <a:rPr lang="en-US" sz="195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95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до и после внедрения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15"/>
          <p:cNvSpPr/>
          <p:nvPr/>
        </p:nvSpPr>
        <p:spPr>
          <a:xfrm>
            <a:off x="6448425" y="5676602"/>
            <a:ext cx="5391150" cy="3475434"/>
          </a:xfrm>
          <a:prstGeom prst="roundRect">
            <a:avLst>
              <a:gd fmla="val 8770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15"/>
          <p:cNvSpPr/>
          <p:nvPr/>
        </p:nvSpPr>
        <p:spPr>
          <a:xfrm>
            <a:off x="6829425" y="6019502"/>
            <a:ext cx="723900" cy="723900"/>
          </a:xfrm>
          <a:prstGeom prst="ellipse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15"/>
          <p:cNvSpPr/>
          <p:nvPr/>
        </p:nvSpPr>
        <p:spPr>
          <a:xfrm>
            <a:off x="6791325" y="6019502"/>
            <a:ext cx="8001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ctr">
              <a:lnSpc>
                <a:spcPct val="14476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50"/>
              <a:buFont typeface="Arial"/>
              <a:buNone/>
            </a:pPr>
            <a:r>
              <a:rPr lang="en-US" sz="28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✓</a:t>
            </a:r>
            <a:endParaRPr sz="2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15"/>
          <p:cNvSpPr/>
          <p:nvPr/>
        </p:nvSpPr>
        <p:spPr>
          <a:xfrm>
            <a:off x="6829425" y="6933902"/>
            <a:ext cx="5092065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6809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550"/>
              <a:buFont typeface="Arial"/>
              <a:buNone/>
            </a:pPr>
            <a:r>
              <a:rPr b="1" lang="en-US" sz="25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УЧИТЫВАЕМ СЕЗОННОСТЬ</a:t>
            </a:r>
            <a:endParaRPr b="1" sz="25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15"/>
          <p:cNvSpPr/>
          <p:nvPr/>
        </p:nvSpPr>
        <p:spPr>
          <a:xfrm>
            <a:off x="6829425" y="7474893"/>
            <a:ext cx="4768025" cy="1375172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364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50"/>
              <a:buFont typeface="Arial"/>
              <a:buNone/>
            </a:pPr>
            <a:r>
              <a:rPr lang="en-US" sz="195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Амплитуда оттока </a:t>
            </a:r>
            <a:r>
              <a:rPr b="1" lang="en-US" sz="19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±15%</a:t>
            </a:r>
            <a:r>
              <a:rPr lang="en-US" sz="195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: пики </a:t>
            </a:r>
            <a:br>
              <a:rPr lang="en-US" sz="195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95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в декабре, апреле, начале осени. Обновляем модель не реже раза </a:t>
            </a:r>
            <a:br>
              <a:rPr lang="en-US" sz="195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95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в месяц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15"/>
          <p:cNvSpPr/>
          <p:nvPr/>
        </p:nvSpPr>
        <p:spPr>
          <a:xfrm>
            <a:off x="12134850" y="5676602"/>
            <a:ext cx="5391150" cy="3475434"/>
          </a:xfrm>
          <a:prstGeom prst="roundRect">
            <a:avLst>
              <a:gd fmla="val 8770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15"/>
          <p:cNvSpPr/>
          <p:nvPr/>
        </p:nvSpPr>
        <p:spPr>
          <a:xfrm>
            <a:off x="12515850" y="6019502"/>
            <a:ext cx="723900" cy="723900"/>
          </a:xfrm>
          <a:prstGeom prst="ellipse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15"/>
          <p:cNvSpPr/>
          <p:nvPr/>
        </p:nvSpPr>
        <p:spPr>
          <a:xfrm>
            <a:off x="12477750" y="6019502"/>
            <a:ext cx="8001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ctr">
              <a:lnSpc>
                <a:spcPct val="14476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50"/>
              <a:buFont typeface="Arial"/>
              <a:buNone/>
            </a:pPr>
            <a:r>
              <a:rPr lang="en-US" sz="28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✓</a:t>
            </a:r>
            <a:endParaRPr sz="2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15"/>
          <p:cNvSpPr/>
          <p:nvPr/>
        </p:nvSpPr>
        <p:spPr>
          <a:xfrm>
            <a:off x="12515850" y="6933902"/>
            <a:ext cx="4768025" cy="81528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6809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550"/>
              <a:buFont typeface="Arial"/>
              <a:buNone/>
            </a:pPr>
            <a:r>
              <a:rPr b="1" lang="en-US" sz="25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МАСШТАБИРУЕМ ПОСТЕПЕННО</a:t>
            </a:r>
            <a:endParaRPr b="1" sz="25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15"/>
          <p:cNvSpPr/>
          <p:nvPr/>
        </p:nvSpPr>
        <p:spPr>
          <a:xfrm>
            <a:off x="12515850" y="7863483"/>
            <a:ext cx="4768025" cy="1040904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364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50"/>
              <a:buFont typeface="Arial"/>
              <a:buNone/>
            </a:pPr>
            <a:r>
              <a:rPr lang="en-US" sz="195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Пилот → A/B-тест → фиксируем уроки → раскатываем. Не пытаемся охватить всё сразу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15"/>
          <p:cNvSpPr/>
          <p:nvPr/>
        </p:nvSpPr>
        <p:spPr>
          <a:xfrm>
            <a:off x="762000" y="9525000"/>
            <a:ext cx="14668500" cy="33523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2295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Раздел 04 · Как выстроили подбор сейчас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6"/>
          <p:cNvSpPr/>
          <p:nvPr/>
        </p:nvSpPr>
        <p:spPr>
          <a:xfrm>
            <a:off x="762000" y="546795"/>
            <a:ext cx="16764000" cy="52000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2951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3300"/>
              <a:buFont typeface="Arial"/>
              <a:buNone/>
            </a:pPr>
            <a:r>
              <a:rPr b="1" lang="en-US" sz="33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АЛГОРИТМ ПРОЕКТА — ДЕВЯТЬ ШАГОВ, ДЛЯ СОЗДАНИЯ МОДЕЛИ</a:t>
            </a:r>
            <a:endParaRPr b="1" sz="3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369" name="Google Shape;36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392525" y="514350"/>
            <a:ext cx="819150" cy="409575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16"/>
          <p:cNvSpPr/>
          <p:nvPr/>
        </p:nvSpPr>
        <p:spPr>
          <a:xfrm>
            <a:off x="762000" y="1266825"/>
            <a:ext cx="16764000" cy="28575"/>
          </a:xfrm>
          <a:prstGeom prst="rect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16"/>
          <p:cNvSpPr/>
          <p:nvPr/>
        </p:nvSpPr>
        <p:spPr>
          <a:xfrm>
            <a:off x="762000" y="1504950"/>
            <a:ext cx="17811750" cy="39811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479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100"/>
              <a:buFont typeface="Arial"/>
              <a:buNone/>
            </a:pPr>
            <a:r>
              <a:rPr lang="en-US" sz="21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От первой гипотезы до масштабирования — и снова по кругу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16"/>
          <p:cNvSpPr/>
          <p:nvPr/>
        </p:nvSpPr>
        <p:spPr>
          <a:xfrm>
            <a:off x="762000" y="2190750"/>
            <a:ext cx="5391150" cy="2114550"/>
          </a:xfrm>
          <a:prstGeom prst="roundRect">
            <a:avLst>
              <a:gd fmla="val 14414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16"/>
          <p:cNvSpPr/>
          <p:nvPr/>
        </p:nvSpPr>
        <p:spPr>
          <a:xfrm>
            <a:off x="1143000" y="2533650"/>
            <a:ext cx="5092065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71724"/>
              </a:lnSpc>
              <a:spcBef>
                <a:spcPts val="0"/>
              </a:spcBef>
              <a:spcAft>
                <a:spcPts val="0"/>
              </a:spcAft>
              <a:buClr>
                <a:srgbClr val="9E9E9E"/>
              </a:buClr>
              <a:buSzPts val="3900"/>
              <a:buFont typeface="Arial"/>
              <a:buNone/>
            </a:pPr>
            <a:r>
              <a:rPr lang="en-US" sz="3900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16"/>
          <p:cNvSpPr/>
          <p:nvPr/>
        </p:nvSpPr>
        <p:spPr>
          <a:xfrm>
            <a:off x="1143000" y="3573810"/>
            <a:ext cx="5092065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6809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550"/>
              <a:buFont typeface="Arial"/>
              <a:buNone/>
            </a:pPr>
            <a:r>
              <a:rPr b="1" lang="en-US" sz="25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ОПРЕДЕЛИТЬ «ЗАЧЕМ»</a:t>
            </a:r>
            <a:endParaRPr b="1" sz="25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16"/>
          <p:cNvSpPr/>
          <p:nvPr/>
        </p:nvSpPr>
        <p:spPr>
          <a:xfrm>
            <a:off x="6448425" y="2190750"/>
            <a:ext cx="5391150" cy="2114550"/>
          </a:xfrm>
          <a:prstGeom prst="roundRect">
            <a:avLst>
              <a:gd fmla="val 14414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16"/>
          <p:cNvSpPr/>
          <p:nvPr/>
        </p:nvSpPr>
        <p:spPr>
          <a:xfrm>
            <a:off x="6829425" y="2533650"/>
            <a:ext cx="5092065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71724"/>
              </a:lnSpc>
              <a:spcBef>
                <a:spcPts val="0"/>
              </a:spcBef>
              <a:spcAft>
                <a:spcPts val="0"/>
              </a:spcAft>
              <a:buClr>
                <a:srgbClr val="9E9E9E"/>
              </a:buClr>
              <a:buSzPts val="3900"/>
              <a:buFont typeface="Arial"/>
              <a:buNone/>
            </a:pPr>
            <a:r>
              <a:rPr lang="en-US" sz="3900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16"/>
          <p:cNvSpPr/>
          <p:nvPr/>
        </p:nvSpPr>
        <p:spPr>
          <a:xfrm>
            <a:off x="6829425" y="3185220"/>
            <a:ext cx="4768025" cy="81528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6809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550"/>
              <a:buFont typeface="Arial"/>
              <a:buNone/>
            </a:pPr>
            <a:r>
              <a:rPr b="1" lang="en-US" sz="25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ВЫЯВИТЬ ПРОБЛЕМЫ ДАННЫХ</a:t>
            </a:r>
            <a:endParaRPr b="1" sz="25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16"/>
          <p:cNvSpPr/>
          <p:nvPr/>
        </p:nvSpPr>
        <p:spPr>
          <a:xfrm>
            <a:off x="12134850" y="2190750"/>
            <a:ext cx="5391150" cy="2114550"/>
          </a:xfrm>
          <a:prstGeom prst="roundRect">
            <a:avLst>
              <a:gd fmla="val 14414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16"/>
          <p:cNvSpPr/>
          <p:nvPr/>
        </p:nvSpPr>
        <p:spPr>
          <a:xfrm>
            <a:off x="12515850" y="2533650"/>
            <a:ext cx="5092065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71724"/>
              </a:lnSpc>
              <a:spcBef>
                <a:spcPts val="0"/>
              </a:spcBef>
              <a:spcAft>
                <a:spcPts val="0"/>
              </a:spcAft>
              <a:buClr>
                <a:srgbClr val="9E9E9E"/>
              </a:buClr>
              <a:buSzPts val="3900"/>
              <a:buFont typeface="Arial"/>
              <a:buNone/>
            </a:pPr>
            <a:r>
              <a:rPr lang="en-US" sz="3900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16"/>
          <p:cNvSpPr/>
          <p:nvPr/>
        </p:nvSpPr>
        <p:spPr>
          <a:xfrm>
            <a:off x="12515850" y="3573810"/>
            <a:ext cx="5092065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6809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550"/>
              <a:buFont typeface="Arial"/>
              <a:buNone/>
            </a:pPr>
            <a:r>
              <a:rPr b="1" lang="en-US" sz="25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МЕТРИКИ УСПЕХА</a:t>
            </a:r>
            <a:endParaRPr b="1" sz="25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16"/>
          <p:cNvSpPr/>
          <p:nvPr/>
        </p:nvSpPr>
        <p:spPr>
          <a:xfrm>
            <a:off x="762000" y="4600575"/>
            <a:ext cx="5391150" cy="2114550"/>
          </a:xfrm>
          <a:prstGeom prst="roundRect">
            <a:avLst>
              <a:gd fmla="val 14414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16"/>
          <p:cNvSpPr/>
          <p:nvPr/>
        </p:nvSpPr>
        <p:spPr>
          <a:xfrm>
            <a:off x="1143000" y="4943475"/>
            <a:ext cx="5092065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71724"/>
              </a:lnSpc>
              <a:spcBef>
                <a:spcPts val="0"/>
              </a:spcBef>
              <a:spcAft>
                <a:spcPts val="0"/>
              </a:spcAft>
              <a:buClr>
                <a:srgbClr val="9E9E9E"/>
              </a:buClr>
              <a:buSzPts val="3900"/>
              <a:buFont typeface="Arial"/>
              <a:buNone/>
            </a:pPr>
            <a:r>
              <a:rPr lang="en-US" sz="3900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16"/>
          <p:cNvSpPr/>
          <p:nvPr/>
        </p:nvSpPr>
        <p:spPr>
          <a:xfrm>
            <a:off x="1143000" y="5983635"/>
            <a:ext cx="5092065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6809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550"/>
              <a:buFont typeface="Arial"/>
              <a:buNone/>
            </a:pPr>
            <a:r>
              <a:rPr b="1" lang="en-US" sz="25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ПЕРВАЯ МОДЕЛЬ</a:t>
            </a:r>
            <a:endParaRPr b="1" sz="25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16"/>
          <p:cNvSpPr/>
          <p:nvPr/>
        </p:nvSpPr>
        <p:spPr>
          <a:xfrm>
            <a:off x="6448425" y="4600575"/>
            <a:ext cx="5391150" cy="2114550"/>
          </a:xfrm>
          <a:prstGeom prst="roundRect">
            <a:avLst>
              <a:gd fmla="val 14414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16"/>
          <p:cNvSpPr/>
          <p:nvPr/>
        </p:nvSpPr>
        <p:spPr>
          <a:xfrm>
            <a:off x="6829425" y="4943475"/>
            <a:ext cx="5092065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71724"/>
              </a:lnSpc>
              <a:spcBef>
                <a:spcPts val="0"/>
              </a:spcBef>
              <a:spcAft>
                <a:spcPts val="0"/>
              </a:spcAft>
              <a:buClr>
                <a:srgbClr val="9E9E9E"/>
              </a:buClr>
              <a:buSzPts val="3900"/>
              <a:buFont typeface="Arial"/>
              <a:buNone/>
            </a:pPr>
            <a:r>
              <a:rPr lang="en-US" sz="3900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16"/>
          <p:cNvSpPr/>
          <p:nvPr/>
        </p:nvSpPr>
        <p:spPr>
          <a:xfrm>
            <a:off x="6829425" y="5983635"/>
            <a:ext cx="5092065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6809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550"/>
              <a:buFont typeface="Arial"/>
              <a:buNone/>
            </a:pPr>
            <a:r>
              <a:rPr b="1" lang="en-US" sz="25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ПРОВЕРКА МОДЕЛИ</a:t>
            </a:r>
            <a:endParaRPr b="1" sz="25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16"/>
          <p:cNvSpPr/>
          <p:nvPr/>
        </p:nvSpPr>
        <p:spPr>
          <a:xfrm>
            <a:off x="12134850" y="4600575"/>
            <a:ext cx="5391150" cy="2114550"/>
          </a:xfrm>
          <a:prstGeom prst="roundRect">
            <a:avLst>
              <a:gd fmla="val 14414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16"/>
          <p:cNvSpPr/>
          <p:nvPr/>
        </p:nvSpPr>
        <p:spPr>
          <a:xfrm>
            <a:off x="12515850" y="4943475"/>
            <a:ext cx="5092065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71724"/>
              </a:lnSpc>
              <a:spcBef>
                <a:spcPts val="0"/>
              </a:spcBef>
              <a:spcAft>
                <a:spcPts val="0"/>
              </a:spcAft>
              <a:buClr>
                <a:srgbClr val="9E9E9E"/>
              </a:buClr>
              <a:buSzPts val="3900"/>
              <a:buFont typeface="Arial"/>
              <a:buNone/>
            </a:pPr>
            <a:r>
              <a:rPr lang="en-US" sz="3900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16"/>
          <p:cNvSpPr/>
          <p:nvPr/>
        </p:nvSpPr>
        <p:spPr>
          <a:xfrm>
            <a:off x="12515850" y="5983635"/>
            <a:ext cx="5092065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6809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550"/>
              <a:buFont typeface="Arial"/>
              <a:buNone/>
            </a:pPr>
            <a:r>
              <a:rPr b="1" lang="en-US" sz="25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КОММУНИКАЦИИ</a:t>
            </a:r>
            <a:endParaRPr b="1" sz="25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16"/>
          <p:cNvSpPr/>
          <p:nvPr/>
        </p:nvSpPr>
        <p:spPr>
          <a:xfrm>
            <a:off x="762000" y="7010400"/>
            <a:ext cx="5391150" cy="2114550"/>
          </a:xfrm>
          <a:prstGeom prst="roundRect">
            <a:avLst>
              <a:gd fmla="val 14414" name="adj"/>
            </a:avLst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16"/>
          <p:cNvSpPr/>
          <p:nvPr/>
        </p:nvSpPr>
        <p:spPr>
          <a:xfrm>
            <a:off x="1143000" y="7353300"/>
            <a:ext cx="5092065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7172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Arial"/>
              <a:buNone/>
            </a:pPr>
            <a:r>
              <a:rPr lang="en-US" sz="3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07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16"/>
          <p:cNvSpPr/>
          <p:nvPr/>
        </p:nvSpPr>
        <p:spPr>
          <a:xfrm>
            <a:off x="1143000" y="8393460"/>
            <a:ext cx="5092065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680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50"/>
              <a:buFont typeface="Arial"/>
              <a:buNone/>
            </a:pPr>
            <a:r>
              <a:rPr b="1" lang="en-US" sz="25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A/B ТЕСТ</a:t>
            </a:r>
            <a:endParaRPr b="1" sz="25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16"/>
          <p:cNvSpPr/>
          <p:nvPr/>
        </p:nvSpPr>
        <p:spPr>
          <a:xfrm>
            <a:off x="6448425" y="7010400"/>
            <a:ext cx="5391150" cy="2114550"/>
          </a:xfrm>
          <a:prstGeom prst="roundRect">
            <a:avLst>
              <a:gd fmla="val 14414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16"/>
          <p:cNvSpPr/>
          <p:nvPr/>
        </p:nvSpPr>
        <p:spPr>
          <a:xfrm>
            <a:off x="6829425" y="7353300"/>
            <a:ext cx="5092065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71724"/>
              </a:lnSpc>
              <a:spcBef>
                <a:spcPts val="0"/>
              </a:spcBef>
              <a:spcAft>
                <a:spcPts val="0"/>
              </a:spcAft>
              <a:buClr>
                <a:srgbClr val="9E9E9E"/>
              </a:buClr>
              <a:buSzPts val="3900"/>
              <a:buFont typeface="Arial"/>
              <a:buNone/>
            </a:pPr>
            <a:r>
              <a:rPr lang="en-US" sz="3900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rPr>
              <a:t>08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16"/>
          <p:cNvSpPr/>
          <p:nvPr/>
        </p:nvSpPr>
        <p:spPr>
          <a:xfrm>
            <a:off x="6829425" y="8393460"/>
            <a:ext cx="5092065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6809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550"/>
              <a:buFont typeface="Arial"/>
              <a:buNone/>
            </a:pPr>
            <a:r>
              <a:rPr b="1" lang="en-US" sz="25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СПИСОК ВОЗДЕЙСТВИЙ</a:t>
            </a:r>
            <a:endParaRPr b="1" sz="25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16"/>
          <p:cNvSpPr/>
          <p:nvPr/>
        </p:nvSpPr>
        <p:spPr>
          <a:xfrm>
            <a:off x="12134850" y="7010400"/>
            <a:ext cx="5391150" cy="2114550"/>
          </a:xfrm>
          <a:prstGeom prst="roundRect">
            <a:avLst>
              <a:gd fmla="val 14414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16"/>
          <p:cNvSpPr/>
          <p:nvPr/>
        </p:nvSpPr>
        <p:spPr>
          <a:xfrm>
            <a:off x="12515850" y="7353300"/>
            <a:ext cx="5092065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71724"/>
              </a:lnSpc>
              <a:spcBef>
                <a:spcPts val="0"/>
              </a:spcBef>
              <a:spcAft>
                <a:spcPts val="0"/>
              </a:spcAft>
              <a:buClr>
                <a:srgbClr val="9E9E9E"/>
              </a:buClr>
              <a:buSzPts val="3900"/>
              <a:buFont typeface="Arial"/>
              <a:buNone/>
            </a:pPr>
            <a:r>
              <a:rPr lang="en-US" sz="3900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16"/>
          <p:cNvSpPr/>
          <p:nvPr/>
        </p:nvSpPr>
        <p:spPr>
          <a:xfrm>
            <a:off x="12515850" y="8393460"/>
            <a:ext cx="5092065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6809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550"/>
              <a:buFont typeface="Arial"/>
              <a:buNone/>
            </a:pPr>
            <a:r>
              <a:rPr b="1" lang="en-US" sz="25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МАСШТАБИРОВАНИЕ</a:t>
            </a:r>
            <a:endParaRPr b="1" sz="25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p16"/>
          <p:cNvSpPr/>
          <p:nvPr/>
        </p:nvSpPr>
        <p:spPr>
          <a:xfrm>
            <a:off x="762000" y="9525000"/>
            <a:ext cx="14668500" cy="33523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2295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Раздел 04 · Как выстроили подбор сейчас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DBE64"/>
        </a:solidFill>
      </p:bgPr>
    </p:bg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17"/>
          <p:cNvSpPr/>
          <p:nvPr/>
        </p:nvSpPr>
        <p:spPr>
          <a:xfrm>
            <a:off x="762000" y="666750"/>
            <a:ext cx="12573000" cy="65149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256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Arial"/>
              <a:buNone/>
            </a:pPr>
            <a:r>
              <a:rPr b="1"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ГЛАВНОЕ</a:t>
            </a:r>
            <a:endParaRPr b="1" sz="4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17"/>
          <p:cNvSpPr/>
          <p:nvPr/>
        </p:nvSpPr>
        <p:spPr>
          <a:xfrm>
            <a:off x="762000" y="2095500"/>
            <a:ext cx="11049000" cy="1524000"/>
          </a:xfrm>
          <a:prstGeom prst="roundRect">
            <a:avLst>
              <a:gd fmla="val 17500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17"/>
          <p:cNvSpPr/>
          <p:nvPr/>
        </p:nvSpPr>
        <p:spPr>
          <a:xfrm>
            <a:off x="1143000" y="2514600"/>
            <a:ext cx="685800" cy="685800"/>
          </a:xfrm>
          <a:prstGeom prst="ellipse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17"/>
          <p:cNvSpPr/>
          <p:nvPr/>
        </p:nvSpPr>
        <p:spPr>
          <a:xfrm>
            <a:off x="1104900" y="2514600"/>
            <a:ext cx="762000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ctr">
              <a:lnSpc>
                <a:spcPct val="15319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2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17"/>
          <p:cNvSpPr/>
          <p:nvPr/>
        </p:nvSpPr>
        <p:spPr>
          <a:xfrm>
            <a:off x="2133600" y="2471738"/>
            <a:ext cx="9575292" cy="809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579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250"/>
              <a:buFont typeface="Arial"/>
              <a:buNone/>
            </a:pPr>
            <a:r>
              <a:rPr lang="en-US" sz="22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ИИ не заменяет живое общение там, где решает эмоция </a:t>
            </a:r>
            <a:br>
              <a:rPr lang="en-US" sz="22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2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и доверие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17"/>
          <p:cNvSpPr/>
          <p:nvPr/>
        </p:nvSpPr>
        <p:spPr>
          <a:xfrm>
            <a:off x="762000" y="3829050"/>
            <a:ext cx="11049000" cy="1524000"/>
          </a:xfrm>
          <a:prstGeom prst="roundRect">
            <a:avLst>
              <a:gd fmla="val 17500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17"/>
          <p:cNvSpPr/>
          <p:nvPr/>
        </p:nvSpPr>
        <p:spPr>
          <a:xfrm>
            <a:off x="1143000" y="4248150"/>
            <a:ext cx="685800" cy="685800"/>
          </a:xfrm>
          <a:prstGeom prst="ellipse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17"/>
          <p:cNvSpPr/>
          <p:nvPr/>
        </p:nvSpPr>
        <p:spPr>
          <a:xfrm>
            <a:off x="1104900" y="4248150"/>
            <a:ext cx="762000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ctr">
              <a:lnSpc>
                <a:spcPct val="15319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2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17"/>
          <p:cNvSpPr/>
          <p:nvPr/>
        </p:nvSpPr>
        <p:spPr>
          <a:xfrm>
            <a:off x="2133600" y="4205288"/>
            <a:ext cx="9575292" cy="80962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579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250"/>
              <a:buFont typeface="Arial"/>
              <a:buNone/>
            </a:pPr>
            <a:r>
              <a:rPr lang="en-US" sz="22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Высокая точность модели — не то же самое, что польза в реальной работе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17"/>
          <p:cNvSpPr/>
          <p:nvPr/>
        </p:nvSpPr>
        <p:spPr>
          <a:xfrm>
            <a:off x="762000" y="5562600"/>
            <a:ext cx="11049000" cy="1524000"/>
          </a:xfrm>
          <a:prstGeom prst="roundRect">
            <a:avLst>
              <a:gd fmla="val 17500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17"/>
          <p:cNvSpPr/>
          <p:nvPr/>
        </p:nvSpPr>
        <p:spPr>
          <a:xfrm>
            <a:off x="1143000" y="5981700"/>
            <a:ext cx="685800" cy="685800"/>
          </a:xfrm>
          <a:prstGeom prst="ellipse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17"/>
          <p:cNvSpPr/>
          <p:nvPr/>
        </p:nvSpPr>
        <p:spPr>
          <a:xfrm>
            <a:off x="1104900" y="5981700"/>
            <a:ext cx="762000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ctr">
              <a:lnSpc>
                <a:spcPct val="15319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2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17"/>
          <p:cNvSpPr/>
          <p:nvPr/>
        </p:nvSpPr>
        <p:spPr>
          <a:xfrm>
            <a:off x="2133600" y="5938838"/>
            <a:ext cx="9575292" cy="80962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579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250"/>
              <a:buFont typeface="Arial"/>
              <a:buNone/>
            </a:pPr>
            <a:r>
              <a:rPr lang="en-US" sz="22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Модель — инструмент приоритизации внимания HR, а не автопилот решений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17"/>
          <p:cNvSpPr/>
          <p:nvPr/>
        </p:nvSpPr>
        <p:spPr>
          <a:xfrm>
            <a:off x="762000" y="7296150"/>
            <a:ext cx="11049000" cy="1524000"/>
          </a:xfrm>
          <a:prstGeom prst="roundRect">
            <a:avLst>
              <a:gd fmla="val 17500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17"/>
          <p:cNvSpPr/>
          <p:nvPr/>
        </p:nvSpPr>
        <p:spPr>
          <a:xfrm>
            <a:off x="1143000" y="7715250"/>
            <a:ext cx="685800" cy="685800"/>
          </a:xfrm>
          <a:prstGeom prst="ellipse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17"/>
          <p:cNvSpPr/>
          <p:nvPr/>
        </p:nvSpPr>
        <p:spPr>
          <a:xfrm>
            <a:off x="1104900" y="7715250"/>
            <a:ext cx="762000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ctr">
              <a:lnSpc>
                <a:spcPct val="15319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2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17"/>
          <p:cNvSpPr/>
          <p:nvPr/>
        </p:nvSpPr>
        <p:spPr>
          <a:xfrm>
            <a:off x="2133600" y="7672388"/>
            <a:ext cx="9575292" cy="80962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579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250"/>
              <a:buFont typeface="Arial"/>
              <a:buNone/>
            </a:pPr>
            <a:r>
              <a:rPr lang="en-US" sz="22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Рабочая система — это итерации, а не единственный «правильный» запуск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17"/>
          <p:cNvSpPr/>
          <p:nvPr/>
        </p:nvSpPr>
        <p:spPr>
          <a:xfrm>
            <a:off x="12477750" y="2095500"/>
            <a:ext cx="5048250" cy="6724650"/>
          </a:xfrm>
          <a:prstGeom prst="roundRect">
            <a:avLst>
              <a:gd fmla="val 6128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17"/>
          <p:cNvSpPr/>
          <p:nvPr/>
        </p:nvSpPr>
        <p:spPr>
          <a:xfrm>
            <a:off x="12896850" y="3486150"/>
            <a:ext cx="4629150" cy="18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5714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300"/>
              <a:buFont typeface="Arial"/>
              <a:buNone/>
            </a:pPr>
            <a:r>
              <a:rPr lang="en-US" sz="43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СпАсИбО </a:t>
            </a:r>
            <a:br>
              <a:rPr lang="en-US" sz="43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3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зА вНиМаНиЕ</a:t>
            </a:r>
            <a:endParaRPr sz="4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17"/>
          <p:cNvSpPr/>
          <p:nvPr/>
        </p:nvSpPr>
        <p:spPr>
          <a:xfrm>
            <a:off x="12896850" y="4938712"/>
            <a:ext cx="4210050" cy="28575"/>
          </a:xfrm>
          <a:prstGeom prst="rect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17"/>
          <p:cNvSpPr/>
          <p:nvPr/>
        </p:nvSpPr>
        <p:spPr>
          <a:xfrm>
            <a:off x="12896850" y="5272087"/>
            <a:ext cx="4631055" cy="43428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2716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Чингис Бурлыков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17"/>
          <p:cNvSpPr/>
          <p:nvPr/>
        </p:nvSpPr>
        <p:spPr>
          <a:xfrm>
            <a:off x="12896850" y="5782567"/>
            <a:ext cx="4336352" cy="75813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479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100"/>
              <a:buFont typeface="Arial"/>
              <a:buNone/>
            </a:pPr>
            <a:r>
              <a:rPr lang="en-US" sz="21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Лидер подбора розницы ВкусВилл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17"/>
          <p:cNvSpPr/>
          <p:nvPr/>
        </p:nvSpPr>
        <p:spPr>
          <a:xfrm>
            <a:off x="12896850" y="6921698"/>
            <a:ext cx="4631055" cy="4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2632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250"/>
              <a:buFont typeface="Arial"/>
              <a:buNone/>
            </a:pPr>
            <a:r>
              <a:rPr b="1" lang="en-US" sz="22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+7 968 654-79-08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17"/>
          <p:cNvSpPr/>
          <p:nvPr/>
        </p:nvSpPr>
        <p:spPr>
          <a:xfrm>
            <a:off x="12896850" y="7407473"/>
            <a:ext cx="4631055" cy="4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2632"/>
              </a:lnSpc>
              <a:spcBef>
                <a:spcPts val="0"/>
              </a:spcBef>
              <a:spcAft>
                <a:spcPts val="0"/>
              </a:spcAft>
              <a:buClr>
                <a:srgbClr val="2DBE64"/>
              </a:buClr>
              <a:buSzPts val="2250"/>
              <a:buFont typeface="Arial"/>
              <a:buNone/>
            </a:pPr>
            <a:r>
              <a:rPr b="1" lang="en-US" sz="2250">
                <a:solidFill>
                  <a:srgbClr val="2DBE64"/>
                </a:solidFill>
                <a:latin typeface="Arial"/>
                <a:ea typeface="Arial"/>
                <a:cs typeface="Arial"/>
                <a:sym typeface="Arial"/>
              </a:rPr>
              <a:t>@Norok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429" name="Google Shape;42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0" y="9239250"/>
            <a:ext cx="2981325" cy="37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"/>
          <p:cNvSpPr/>
          <p:nvPr/>
        </p:nvSpPr>
        <p:spPr>
          <a:xfrm>
            <a:off x="762000" y="510555"/>
            <a:ext cx="15925800" cy="65149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2564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200"/>
              <a:buFont typeface="Arial"/>
              <a:buNone/>
            </a:pPr>
            <a:r>
              <a:rPr b="1" lang="en-US" sz="42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О ЧЁМ ЭТОТ РАЗГОВОР</a:t>
            </a:r>
            <a:endParaRPr b="1" sz="4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27" name="Google Shape;2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392525" y="514350"/>
            <a:ext cx="819150" cy="40957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"/>
          <p:cNvSpPr/>
          <p:nvPr/>
        </p:nvSpPr>
        <p:spPr>
          <a:xfrm>
            <a:off x="762000" y="1266825"/>
            <a:ext cx="16764000" cy="28575"/>
          </a:xfrm>
          <a:prstGeom prst="rect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762000" y="1504950"/>
            <a:ext cx="16764000" cy="423863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579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250"/>
              <a:buFont typeface="Arial"/>
              <a:buNone/>
            </a:pPr>
            <a:r>
              <a:rPr lang="en-US" sz="225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Четыре истории о том, где ИИ помог, а где — подвёл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762000" y="2381250"/>
            <a:ext cx="16764000" cy="1619250"/>
          </a:xfrm>
          <a:prstGeom prst="roundRect">
            <a:avLst>
              <a:gd fmla="val 18824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1181100" y="2733675"/>
            <a:ext cx="914400" cy="914400"/>
          </a:xfrm>
          <a:prstGeom prst="ellipse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1143000" y="2733675"/>
            <a:ext cx="990600" cy="9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ctr">
              <a:lnSpc>
                <a:spcPct val="18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50"/>
              <a:buFont typeface="Arial"/>
              <a:buNone/>
            </a:pPr>
            <a:r>
              <a:rPr lang="en-US" sz="28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2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2438400" y="2752725"/>
            <a:ext cx="14773275" cy="47238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6857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850"/>
              <a:buFont typeface="Arial"/>
              <a:buNone/>
            </a:pPr>
            <a:r>
              <a:rPr b="1" lang="en-US" sz="28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ОЖИДАНИЯ VS РЕАЛЬНОСТЬ</a:t>
            </a:r>
            <a:endParaRPr b="1" sz="2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2438400" y="3282255"/>
            <a:ext cx="16135350" cy="38479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2535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100"/>
              <a:buFont typeface="Arial"/>
              <a:buNone/>
            </a:pPr>
            <a:r>
              <a:rPr lang="en-US" sz="21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Как запускали и тестировали ИИ-инструменты в найме — и где разошлись с планом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762000" y="4191000"/>
            <a:ext cx="16764000" cy="1619250"/>
          </a:xfrm>
          <a:prstGeom prst="roundRect">
            <a:avLst>
              <a:gd fmla="val 18824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1181100" y="4543425"/>
            <a:ext cx="914400" cy="914400"/>
          </a:xfrm>
          <a:prstGeom prst="ellipse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1143000" y="4543425"/>
            <a:ext cx="990600" cy="9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ctr">
              <a:lnSpc>
                <a:spcPct val="18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50"/>
              <a:buFont typeface="Arial"/>
              <a:buNone/>
            </a:pPr>
            <a:r>
              <a:rPr lang="en-US" sz="28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2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2438400" y="4562475"/>
            <a:ext cx="14773275" cy="47238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6857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850"/>
              <a:buFont typeface="Arial"/>
              <a:buNone/>
            </a:pPr>
            <a:r>
              <a:rPr b="1" lang="en-US" sz="28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ЖИВОЕ ОБЩЕНИЕ ПОД УГРОЗОЙ</a:t>
            </a:r>
            <a:endParaRPr b="1" sz="2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2438400" y="5092005"/>
            <a:ext cx="16135350" cy="38479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2535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100"/>
              <a:buFont typeface="Arial"/>
              <a:buNone/>
            </a:pPr>
            <a:r>
              <a:rPr lang="en-US" sz="21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Почему голосовые боты не смогли заменить человека в разговоре с кандидатом и сотрудником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762000" y="6000750"/>
            <a:ext cx="16764000" cy="1619250"/>
          </a:xfrm>
          <a:prstGeom prst="roundRect">
            <a:avLst>
              <a:gd fmla="val 18824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1181100" y="6353175"/>
            <a:ext cx="914400" cy="914400"/>
          </a:xfrm>
          <a:prstGeom prst="ellipse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1143000" y="6353175"/>
            <a:ext cx="990600" cy="9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ctr">
              <a:lnSpc>
                <a:spcPct val="18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50"/>
              <a:buFont typeface="Arial"/>
              <a:buNone/>
            </a:pPr>
            <a:r>
              <a:rPr lang="en-US" sz="28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2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2438400" y="6372225"/>
            <a:ext cx="14773275" cy="47238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6857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850"/>
              <a:buFont typeface="Arial"/>
              <a:buNone/>
            </a:pPr>
            <a:r>
              <a:rPr b="1" lang="en-US" sz="28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ПОДВОХ ИИ-АНАЛИТИКИ</a:t>
            </a:r>
            <a:endParaRPr b="1" sz="2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2438400" y="6901755"/>
            <a:ext cx="16135350" cy="38479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2535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100"/>
              <a:buFont typeface="Arial"/>
              <a:buNone/>
            </a:pPr>
            <a:r>
              <a:rPr lang="en-US" sz="21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Почему высокая точность модели ещё не значит, что она работает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762000" y="7810500"/>
            <a:ext cx="16764000" cy="1619250"/>
          </a:xfrm>
          <a:prstGeom prst="roundRect">
            <a:avLst>
              <a:gd fmla="val 18824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1181100" y="8162925"/>
            <a:ext cx="914400" cy="914400"/>
          </a:xfrm>
          <a:prstGeom prst="ellipse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2"/>
          <p:cNvSpPr/>
          <p:nvPr/>
        </p:nvSpPr>
        <p:spPr>
          <a:xfrm>
            <a:off x="1143000" y="8162925"/>
            <a:ext cx="990600" cy="9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ctr">
              <a:lnSpc>
                <a:spcPct val="18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50"/>
              <a:buFont typeface="Arial"/>
              <a:buNone/>
            </a:pPr>
            <a:r>
              <a:rPr lang="en-US" sz="28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2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2438400" y="8181975"/>
            <a:ext cx="14773275" cy="47238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6857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850"/>
              <a:buFont typeface="Arial"/>
              <a:buNone/>
            </a:pPr>
            <a:r>
              <a:rPr b="1" lang="en-US" sz="28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ПОДБОР СЕЙЧАС</a:t>
            </a:r>
            <a:endParaRPr b="1" sz="2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2438400" y="8711505"/>
            <a:ext cx="16135350" cy="38479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2535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100"/>
              <a:buFont typeface="Arial"/>
              <a:buNone/>
            </a:pPr>
            <a:r>
              <a:rPr lang="en-US" sz="21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Как перестроили процесс, учитывая все ошибки и ограничения нейросетей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DBE64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"/>
          <p:cNvSpPr/>
          <p:nvPr/>
        </p:nvSpPr>
        <p:spPr>
          <a:xfrm>
            <a:off x="1238250" y="3619500"/>
            <a:ext cx="2057400" cy="20574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3"/>
          <p:cNvSpPr/>
          <p:nvPr/>
        </p:nvSpPr>
        <p:spPr>
          <a:xfrm>
            <a:off x="1200150" y="3619500"/>
            <a:ext cx="2133600" cy="20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ctr">
              <a:lnSpc>
                <a:spcPct val="176327"/>
              </a:lnSpc>
              <a:spcBef>
                <a:spcPts val="0"/>
              </a:spcBef>
              <a:spcAft>
                <a:spcPts val="0"/>
              </a:spcAft>
              <a:buClr>
                <a:srgbClr val="2DBE64"/>
              </a:buClr>
              <a:buSzPts val="6600"/>
              <a:buFont typeface="Arial"/>
              <a:buNone/>
            </a:pPr>
            <a:r>
              <a:rPr lang="en-US" sz="6600">
                <a:solidFill>
                  <a:srgbClr val="2DBE64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6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3"/>
          <p:cNvSpPr/>
          <p:nvPr/>
        </p:nvSpPr>
        <p:spPr>
          <a:xfrm>
            <a:off x="3619500" y="4078635"/>
            <a:ext cx="14458950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7927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Arial"/>
              <a:buNone/>
            </a:pPr>
            <a:r>
              <a:rPr lang="en-US" sz="6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ОжИдАнИя ПрОтИв РеАлЬнОсТи</a:t>
            </a:r>
            <a:endParaRPr sz="6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3"/>
          <p:cNvSpPr/>
          <p:nvPr/>
        </p:nvSpPr>
        <p:spPr>
          <a:xfrm>
            <a:off x="3619500" y="4897785"/>
            <a:ext cx="13538835" cy="91246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74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Как запускали и тестировали ИИ-инструменты в найме — и где разошлись с планом</a:t>
            </a:r>
            <a:endParaRPr sz="2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59" name="Google Shape;5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38250" y="9144000"/>
            <a:ext cx="2981325" cy="37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"/>
          <p:cNvSpPr/>
          <p:nvPr/>
        </p:nvSpPr>
        <p:spPr>
          <a:xfrm>
            <a:off x="762000" y="515317"/>
            <a:ext cx="15925800" cy="60766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2483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3900"/>
              <a:buFont typeface="Arial"/>
              <a:buNone/>
            </a:pPr>
            <a:r>
              <a:rPr b="1" lang="en-US" sz="39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ГИПОТЕЗА, КОТОРУЮ РЕШИЛИ ПРОВЕРИТЬ</a:t>
            </a:r>
            <a:endParaRPr b="1" sz="3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66" name="Google Shape;66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392525" y="514350"/>
            <a:ext cx="819150" cy="40957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4"/>
          <p:cNvSpPr/>
          <p:nvPr/>
        </p:nvSpPr>
        <p:spPr>
          <a:xfrm>
            <a:off x="762000" y="1266825"/>
            <a:ext cx="16764000" cy="28575"/>
          </a:xfrm>
          <a:prstGeom prst="rect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4"/>
          <p:cNvSpPr/>
          <p:nvPr/>
        </p:nvSpPr>
        <p:spPr>
          <a:xfrm>
            <a:off x="762000" y="1504950"/>
            <a:ext cx="17811750" cy="39811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479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100"/>
              <a:buFont typeface="Arial"/>
              <a:buNone/>
            </a:pPr>
            <a:r>
              <a:rPr lang="en-US" sz="21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Кейс ВкусВилл: ML-модель прогноза увольнений, 20 000+ сотрудников розницы в Москве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4"/>
          <p:cNvSpPr/>
          <p:nvPr/>
        </p:nvSpPr>
        <p:spPr>
          <a:xfrm>
            <a:off x="762000" y="2190750"/>
            <a:ext cx="8191500" cy="5535885"/>
          </a:xfrm>
          <a:prstGeom prst="roundRect">
            <a:avLst>
              <a:gd fmla="val 5506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4"/>
          <p:cNvSpPr/>
          <p:nvPr/>
        </p:nvSpPr>
        <p:spPr>
          <a:xfrm>
            <a:off x="1181100" y="2609850"/>
            <a:ext cx="8088630" cy="33523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9454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50"/>
              <a:buFont typeface="Arial"/>
              <a:buNone/>
            </a:pPr>
            <a:r>
              <a:rPr b="1" lang="en-US" sz="19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ЧТО МЫ ПРЕДПОЛАГАЛИ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4"/>
          <p:cNvSpPr/>
          <p:nvPr/>
        </p:nvSpPr>
        <p:spPr>
          <a:xfrm>
            <a:off x="1181100" y="3345135"/>
            <a:ext cx="209550" cy="209550"/>
          </a:xfrm>
          <a:prstGeom prst="ellipse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4"/>
          <p:cNvSpPr/>
          <p:nvPr/>
        </p:nvSpPr>
        <p:spPr>
          <a:xfrm>
            <a:off x="1619250" y="3249885"/>
            <a:ext cx="7122605" cy="80962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579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250"/>
              <a:buFont typeface="Arial"/>
              <a:buNone/>
            </a:pPr>
            <a:r>
              <a:rPr lang="en-US" sz="22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Модель предскажет вероятность увольнения конкретного сотрудника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4"/>
          <p:cNvSpPr/>
          <p:nvPr/>
        </p:nvSpPr>
        <p:spPr>
          <a:xfrm>
            <a:off x="1181100" y="4440510"/>
            <a:ext cx="209550" cy="209550"/>
          </a:xfrm>
          <a:prstGeom prst="ellipse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4"/>
          <p:cNvSpPr/>
          <p:nvPr/>
        </p:nvSpPr>
        <p:spPr>
          <a:xfrm>
            <a:off x="1619250" y="4345260"/>
            <a:ext cx="7122605" cy="80962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579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250"/>
              <a:buFont typeface="Arial"/>
              <a:buNone/>
            </a:pPr>
            <a:r>
              <a:rPr lang="en-US" sz="22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HR сфокусируется </a:t>
            </a:r>
            <a:r>
              <a:rPr b="1" lang="en-US" sz="22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на сохранении сотрудников заранее </a:t>
            </a:r>
            <a:r>
              <a:rPr lang="en-US" sz="22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вместо реакции постфактум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4"/>
          <p:cNvSpPr/>
          <p:nvPr/>
        </p:nvSpPr>
        <p:spPr>
          <a:xfrm>
            <a:off x="1181100" y="5535885"/>
            <a:ext cx="209550" cy="209550"/>
          </a:xfrm>
          <a:prstGeom prst="ellipse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4"/>
          <p:cNvSpPr/>
          <p:nvPr/>
        </p:nvSpPr>
        <p:spPr>
          <a:xfrm>
            <a:off x="1619250" y="5440635"/>
            <a:ext cx="7122605" cy="80962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579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250"/>
              <a:buFont typeface="Arial"/>
              <a:buNone/>
            </a:pPr>
            <a:r>
              <a:rPr lang="en-US" sz="22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Снизятся затраты на срочный </a:t>
            </a:r>
            <a:r>
              <a:rPr lang="en-US" sz="2250">
                <a:solidFill>
                  <a:srgbClr val="0C0C0C"/>
                </a:solidFill>
              </a:rPr>
              <a:t>наем</a:t>
            </a:r>
            <a:r>
              <a:rPr lang="en-US" sz="22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 взамен ушедших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4"/>
          <p:cNvSpPr/>
          <p:nvPr/>
        </p:nvSpPr>
        <p:spPr>
          <a:xfrm>
            <a:off x="1181100" y="6631260"/>
            <a:ext cx="209550" cy="209550"/>
          </a:xfrm>
          <a:prstGeom prst="ellipse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4"/>
          <p:cNvSpPr/>
          <p:nvPr/>
        </p:nvSpPr>
        <p:spPr>
          <a:xfrm>
            <a:off x="1619250" y="6536010"/>
            <a:ext cx="7606665" cy="423863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579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250"/>
              <a:buFont typeface="Arial"/>
              <a:buNone/>
            </a:pPr>
            <a:r>
              <a:rPr lang="en-US" sz="22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Текучесть в Москве уйдёт </a:t>
            </a:r>
            <a:r>
              <a:rPr b="1" lang="en-US" sz="2250">
                <a:solidFill>
                  <a:srgbClr val="2DBE64"/>
                </a:solidFill>
                <a:latin typeface="Arial"/>
                <a:ea typeface="Arial"/>
                <a:cs typeface="Arial"/>
                <a:sym typeface="Arial"/>
              </a:rPr>
              <a:t>ниже 5%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4"/>
          <p:cNvSpPr/>
          <p:nvPr/>
        </p:nvSpPr>
        <p:spPr>
          <a:xfrm>
            <a:off x="9334500" y="2190750"/>
            <a:ext cx="8191500" cy="5535885"/>
          </a:xfrm>
          <a:prstGeom prst="roundRect">
            <a:avLst>
              <a:gd fmla="val 5506" name="adj"/>
            </a:avLst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4"/>
          <p:cNvSpPr/>
          <p:nvPr/>
        </p:nvSpPr>
        <p:spPr>
          <a:xfrm>
            <a:off x="9753600" y="2609850"/>
            <a:ext cx="8088630" cy="33523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9454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50"/>
              <a:buFont typeface="Arial"/>
              <a:buNone/>
            </a:pPr>
            <a:r>
              <a:rPr b="1" lang="en-US" sz="19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ЧТО ПОКАЗАЛА РЕАЛЬНОСТЬ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4"/>
          <p:cNvSpPr/>
          <p:nvPr/>
        </p:nvSpPr>
        <p:spPr>
          <a:xfrm>
            <a:off x="9753600" y="3345135"/>
            <a:ext cx="209550" cy="20955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4"/>
          <p:cNvSpPr/>
          <p:nvPr/>
        </p:nvSpPr>
        <p:spPr>
          <a:xfrm>
            <a:off x="10191750" y="3249885"/>
            <a:ext cx="7122605" cy="80962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57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50"/>
              <a:buFont typeface="Arial"/>
              <a:buNone/>
            </a:pPr>
            <a:r>
              <a:rPr lang="en-US" sz="22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Модель хорошо предсказывает </a:t>
            </a:r>
            <a:r>
              <a:rPr b="1" lang="en-US" sz="22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стабильных </a:t>
            </a:r>
            <a:r>
              <a:rPr lang="en-US" sz="22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сотрудников, но </a:t>
            </a:r>
            <a:r>
              <a:rPr b="1" lang="en-US" sz="22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не тех, кто уходит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4"/>
          <p:cNvSpPr/>
          <p:nvPr/>
        </p:nvSpPr>
        <p:spPr>
          <a:xfrm>
            <a:off x="9753600" y="4440510"/>
            <a:ext cx="209550" cy="20955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4"/>
          <p:cNvSpPr/>
          <p:nvPr/>
        </p:nvSpPr>
        <p:spPr>
          <a:xfrm>
            <a:off x="10191750" y="4345260"/>
            <a:ext cx="7122605" cy="80962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57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50"/>
              <a:buFont typeface="Arial"/>
              <a:buNone/>
            </a:pPr>
            <a:r>
              <a:rPr lang="en-US" sz="22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Из реально уволившихся модель находила только около </a:t>
            </a:r>
            <a:r>
              <a:rPr b="1" lang="en-US" sz="22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62%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4"/>
          <p:cNvSpPr/>
          <p:nvPr/>
        </p:nvSpPr>
        <p:spPr>
          <a:xfrm>
            <a:off x="9753600" y="5535885"/>
            <a:ext cx="209550" cy="20955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4"/>
          <p:cNvSpPr/>
          <p:nvPr/>
        </p:nvSpPr>
        <p:spPr>
          <a:xfrm>
            <a:off x="10191750" y="5440635"/>
            <a:ext cx="7122605" cy="80962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57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50"/>
              <a:buFont typeface="Arial"/>
              <a:buNone/>
            </a:pPr>
            <a:r>
              <a:rPr lang="en-US" sz="22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Среди «отмеченных как увольняющиеся» лишь </a:t>
            </a:r>
            <a:r>
              <a:rPr b="1" lang="en-US" sz="22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~25% </a:t>
            </a:r>
            <a:r>
              <a:rPr lang="en-US" sz="22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увольнялись на самом деле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4"/>
          <p:cNvSpPr/>
          <p:nvPr/>
        </p:nvSpPr>
        <p:spPr>
          <a:xfrm>
            <a:off x="9753600" y="6631260"/>
            <a:ext cx="209550" cy="20955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4"/>
          <p:cNvSpPr/>
          <p:nvPr/>
        </p:nvSpPr>
        <p:spPr>
          <a:xfrm>
            <a:off x="10191750" y="6536010"/>
            <a:ext cx="7122605" cy="80962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57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50"/>
              <a:buFont typeface="Arial"/>
              <a:buNone/>
            </a:pPr>
            <a:r>
              <a:rPr b="1" lang="en-US" sz="22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Train Accuracy 87,2% </a:t>
            </a:r>
            <a:r>
              <a:rPr lang="en-US" sz="22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против </a:t>
            </a:r>
            <a:r>
              <a:rPr b="1" lang="en-US" sz="22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Test Accuracy 69,6% </a:t>
            </a:r>
            <a:r>
              <a:rPr lang="en-US" sz="22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— ожидание и реальность не сошлись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4"/>
          <p:cNvSpPr/>
          <p:nvPr/>
        </p:nvSpPr>
        <p:spPr>
          <a:xfrm>
            <a:off x="762000" y="9525000"/>
            <a:ext cx="14668500" cy="33523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2295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Раздел 01 · Ожидания против реальности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"/>
          <p:cNvSpPr/>
          <p:nvPr/>
        </p:nvSpPr>
        <p:spPr>
          <a:xfrm>
            <a:off x="762000" y="511522"/>
            <a:ext cx="15925800" cy="60766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2483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3900"/>
              <a:buFont typeface="Arial"/>
              <a:buNone/>
            </a:pPr>
            <a:r>
              <a:rPr b="1" lang="en-US" sz="39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ТРИ ВЕРСИИ МОДЕЛИ — ТРИ РАЗНЫХ ФАКАПА</a:t>
            </a:r>
            <a:endParaRPr b="1" sz="3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96" name="Google Shape;9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392525" y="514350"/>
            <a:ext cx="819150" cy="409575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5"/>
          <p:cNvSpPr/>
          <p:nvPr/>
        </p:nvSpPr>
        <p:spPr>
          <a:xfrm>
            <a:off x="762000" y="1266825"/>
            <a:ext cx="16764000" cy="28575"/>
          </a:xfrm>
          <a:prstGeom prst="rect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5"/>
          <p:cNvSpPr/>
          <p:nvPr/>
        </p:nvSpPr>
        <p:spPr>
          <a:xfrm>
            <a:off x="762000" y="1504950"/>
            <a:ext cx="17811750" cy="39811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479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100"/>
              <a:buFont typeface="Arial"/>
              <a:buNone/>
            </a:pPr>
            <a:r>
              <a:rPr lang="en-US" sz="21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Каждая итерация решала одну проблему и создавала следующую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5"/>
          <p:cNvSpPr/>
          <p:nvPr/>
        </p:nvSpPr>
        <p:spPr>
          <a:xfrm>
            <a:off x="762000" y="2190750"/>
            <a:ext cx="5391150" cy="5813003"/>
          </a:xfrm>
          <a:prstGeom prst="roundRect">
            <a:avLst>
              <a:gd fmla="val 5654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5"/>
          <p:cNvSpPr/>
          <p:nvPr/>
        </p:nvSpPr>
        <p:spPr>
          <a:xfrm>
            <a:off x="762000" y="2190750"/>
            <a:ext cx="5391150" cy="800100"/>
          </a:xfrm>
          <a:prstGeom prst="rect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5"/>
          <p:cNvSpPr/>
          <p:nvPr/>
        </p:nvSpPr>
        <p:spPr>
          <a:xfrm>
            <a:off x="1143000" y="2190750"/>
            <a:ext cx="4790885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7868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01 · БАЗОВАЯ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5"/>
          <p:cNvSpPr/>
          <p:nvPr/>
        </p:nvSpPr>
        <p:spPr>
          <a:xfrm>
            <a:off x="1143000" y="3314700"/>
            <a:ext cx="5092065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2143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3000"/>
              <a:buFont typeface="Arial"/>
              <a:buNone/>
            </a:pPr>
            <a:r>
              <a:rPr lang="en-US" sz="30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RaNdOm FoReSt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5"/>
          <p:cNvSpPr/>
          <p:nvPr/>
        </p:nvSpPr>
        <p:spPr>
          <a:xfrm>
            <a:off x="1143000" y="3867150"/>
            <a:ext cx="5092065" cy="372368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3235"/>
              </a:lnSpc>
              <a:spcBef>
                <a:spcPts val="0"/>
              </a:spcBef>
              <a:spcAft>
                <a:spcPts val="0"/>
              </a:spcAft>
              <a:buClr>
                <a:srgbClr val="2DBE64"/>
              </a:buClr>
              <a:buSzPts val="2025"/>
              <a:buFont typeface="Arial"/>
              <a:buNone/>
            </a:pPr>
            <a:r>
              <a:rPr i="1" lang="en-US" sz="2025">
                <a:solidFill>
                  <a:srgbClr val="2DBE64"/>
                </a:solidFill>
                <a:latin typeface="Arial"/>
                <a:ea typeface="Arial"/>
                <a:cs typeface="Arial"/>
                <a:sym typeface="Arial"/>
              </a:rPr>
              <a:t>Ловит только стабильных</a:t>
            </a:r>
            <a:endParaRPr sz="202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5"/>
          <p:cNvSpPr/>
          <p:nvPr/>
        </p:nvSpPr>
        <p:spPr>
          <a:xfrm>
            <a:off x="1143000" y="4553843"/>
            <a:ext cx="1835936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95238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75"/>
              <a:buFont typeface="Arial"/>
              <a:buNone/>
            </a:pPr>
            <a:r>
              <a:rPr lang="en-US" sz="1875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Train Accuracy</a:t>
            </a:r>
            <a:endParaRPr sz="18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5"/>
          <p:cNvSpPr/>
          <p:nvPr/>
        </p:nvSpPr>
        <p:spPr>
          <a:xfrm>
            <a:off x="4945410" y="4506218"/>
            <a:ext cx="90294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94737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081"/>
              <a:buFont typeface="Arial"/>
              <a:buNone/>
            </a:pPr>
            <a:r>
              <a:rPr b="1" lang="en-US" sz="2081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87,2%</a:t>
            </a:r>
            <a:endParaRPr sz="208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5"/>
          <p:cNvSpPr/>
          <p:nvPr/>
        </p:nvSpPr>
        <p:spPr>
          <a:xfrm>
            <a:off x="1143000" y="5087243"/>
            <a:ext cx="1729360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95238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75"/>
              <a:buFont typeface="Arial"/>
              <a:buNone/>
            </a:pPr>
            <a:r>
              <a:rPr lang="en-US" sz="1875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Test Accuracy</a:t>
            </a:r>
            <a:endParaRPr sz="18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5"/>
          <p:cNvSpPr/>
          <p:nvPr/>
        </p:nvSpPr>
        <p:spPr>
          <a:xfrm>
            <a:off x="4941168" y="5039618"/>
            <a:ext cx="907182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94737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250"/>
              <a:buFont typeface="Arial"/>
              <a:buNone/>
            </a:pPr>
            <a:r>
              <a:rPr b="1" lang="en-US" sz="22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69,6%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5"/>
          <p:cNvSpPr/>
          <p:nvPr/>
        </p:nvSpPr>
        <p:spPr>
          <a:xfrm>
            <a:off x="1143000" y="5620643"/>
            <a:ext cx="2654737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95238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75"/>
              <a:buFont typeface="Arial"/>
              <a:buNone/>
            </a:pPr>
            <a:r>
              <a:rPr lang="en-US" sz="1875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Recall (уволившихся)</a:t>
            </a:r>
            <a:endParaRPr sz="18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5"/>
          <p:cNvSpPr/>
          <p:nvPr/>
        </p:nvSpPr>
        <p:spPr>
          <a:xfrm>
            <a:off x="4945400" y="5573025"/>
            <a:ext cx="903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94737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250"/>
              <a:buFont typeface="Arial"/>
              <a:buNone/>
            </a:pPr>
            <a:r>
              <a:rPr b="1" lang="en-US" sz="22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~62%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5"/>
          <p:cNvSpPr/>
          <p:nvPr/>
        </p:nvSpPr>
        <p:spPr>
          <a:xfrm>
            <a:off x="1143000" y="6154043"/>
            <a:ext cx="1080195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95238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75"/>
              <a:buFont typeface="Arial"/>
              <a:buNone/>
            </a:pPr>
            <a:r>
              <a:rPr lang="en-US" sz="1875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Precision</a:t>
            </a:r>
            <a:endParaRPr sz="18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5"/>
          <p:cNvSpPr/>
          <p:nvPr/>
        </p:nvSpPr>
        <p:spPr>
          <a:xfrm>
            <a:off x="4945400" y="6106425"/>
            <a:ext cx="903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94737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250"/>
              <a:buFont typeface="Arial"/>
              <a:buNone/>
            </a:pPr>
            <a:r>
              <a:rPr b="1" lang="en-US" sz="22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~25%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5"/>
          <p:cNvSpPr/>
          <p:nvPr/>
        </p:nvSpPr>
        <p:spPr>
          <a:xfrm>
            <a:off x="1143000" y="6957976"/>
            <a:ext cx="4768025" cy="96388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23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rPr i="1" lang="en-US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На обучении всё хорошо, но реальность сложнее. Учли сезонность и стаж работы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5"/>
          <p:cNvSpPr/>
          <p:nvPr/>
        </p:nvSpPr>
        <p:spPr>
          <a:xfrm>
            <a:off x="6448425" y="2190750"/>
            <a:ext cx="5391150" cy="5813003"/>
          </a:xfrm>
          <a:prstGeom prst="roundRect">
            <a:avLst>
              <a:gd fmla="val 5654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5"/>
          <p:cNvSpPr/>
          <p:nvPr/>
        </p:nvSpPr>
        <p:spPr>
          <a:xfrm>
            <a:off x="6448425" y="2190750"/>
            <a:ext cx="5391150" cy="800100"/>
          </a:xfrm>
          <a:prstGeom prst="rect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5"/>
          <p:cNvSpPr/>
          <p:nvPr/>
        </p:nvSpPr>
        <p:spPr>
          <a:xfrm>
            <a:off x="6829425" y="2190750"/>
            <a:ext cx="4790885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7868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02 · НЕЙРОСЕТЬ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5"/>
          <p:cNvSpPr/>
          <p:nvPr/>
        </p:nvSpPr>
        <p:spPr>
          <a:xfrm>
            <a:off x="6829425" y="3314700"/>
            <a:ext cx="5092065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2143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3000"/>
              <a:buFont typeface="Arial"/>
              <a:buNone/>
            </a:pPr>
            <a:r>
              <a:rPr lang="en-US" sz="30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SiMpLe Nn «ПаНиКёР»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5"/>
          <p:cNvSpPr/>
          <p:nvPr/>
        </p:nvSpPr>
        <p:spPr>
          <a:xfrm>
            <a:off x="6829425" y="3867150"/>
            <a:ext cx="5092065" cy="372368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3235"/>
              </a:lnSpc>
              <a:spcBef>
                <a:spcPts val="0"/>
              </a:spcBef>
              <a:spcAft>
                <a:spcPts val="0"/>
              </a:spcAft>
              <a:buClr>
                <a:srgbClr val="2DBE64"/>
              </a:buClr>
              <a:buSzPts val="2025"/>
              <a:buFont typeface="Arial"/>
              <a:buNone/>
            </a:pPr>
            <a:r>
              <a:rPr i="1" lang="en-US" sz="2025">
                <a:solidFill>
                  <a:srgbClr val="2DBE64"/>
                </a:solidFill>
                <a:latin typeface="Arial"/>
                <a:ea typeface="Arial"/>
                <a:cs typeface="Arial"/>
                <a:sym typeface="Arial"/>
              </a:rPr>
              <a:t>Почти все — «в зоне риска»</a:t>
            </a:r>
            <a:endParaRPr sz="202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6829425" y="4553843"/>
            <a:ext cx="1149474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95238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75"/>
              <a:buFont typeface="Arial"/>
              <a:buNone/>
            </a:pPr>
            <a:r>
              <a:rPr lang="en-US" sz="1875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Accuracy</a:t>
            </a:r>
            <a:endParaRPr sz="18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10847338" y="4506218"/>
            <a:ext cx="687437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94737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250"/>
              <a:buFont typeface="Arial"/>
              <a:buNone/>
            </a:pPr>
            <a:r>
              <a:rPr b="1" lang="en-US" sz="22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63%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5"/>
          <p:cNvSpPr/>
          <p:nvPr/>
        </p:nvSpPr>
        <p:spPr>
          <a:xfrm>
            <a:off x="6829425" y="5087243"/>
            <a:ext cx="2823441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95238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75"/>
              <a:buFont typeface="Arial"/>
              <a:buNone/>
            </a:pPr>
            <a:r>
              <a:rPr lang="en-US" sz="1875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Помечено как «уйдут»</a:t>
            </a:r>
            <a:endParaRPr sz="18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5"/>
          <p:cNvSpPr/>
          <p:nvPr/>
        </p:nvSpPr>
        <p:spPr>
          <a:xfrm>
            <a:off x="10859021" y="5039618"/>
            <a:ext cx="675754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94737"/>
              </a:lnSpc>
              <a:spcBef>
                <a:spcPts val="0"/>
              </a:spcBef>
              <a:spcAft>
                <a:spcPts val="0"/>
              </a:spcAft>
              <a:buClr>
                <a:srgbClr val="D8164A"/>
              </a:buClr>
              <a:buSzPts val="2250"/>
              <a:buFont typeface="Arial"/>
              <a:buNone/>
            </a:pPr>
            <a:r>
              <a:rPr b="1" lang="en-US" sz="2250">
                <a:solidFill>
                  <a:srgbClr val="D8164A"/>
                </a:solidFill>
                <a:latin typeface="Arial"/>
                <a:ea typeface="Arial"/>
                <a:cs typeface="Arial"/>
                <a:sym typeface="Arial"/>
              </a:rPr>
              <a:t>96%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5"/>
          <p:cNvSpPr/>
          <p:nvPr/>
        </p:nvSpPr>
        <p:spPr>
          <a:xfrm>
            <a:off x="6829425" y="5620643"/>
            <a:ext cx="1080195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95238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75"/>
              <a:buFont typeface="Arial"/>
              <a:buNone/>
            </a:pPr>
            <a:r>
              <a:rPr lang="en-US" sz="1875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Precision</a:t>
            </a:r>
            <a:endParaRPr sz="18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10831041" y="5573018"/>
            <a:ext cx="703734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94737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250"/>
              <a:buFont typeface="Arial"/>
              <a:buNone/>
            </a:pPr>
            <a:r>
              <a:rPr b="1" lang="en-US" sz="22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54%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5"/>
          <p:cNvSpPr/>
          <p:nvPr/>
        </p:nvSpPr>
        <p:spPr>
          <a:xfrm>
            <a:off x="6829425" y="6154043"/>
            <a:ext cx="2154436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95238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75"/>
              <a:buFont typeface="Arial"/>
              <a:buNone/>
            </a:pPr>
            <a:r>
              <a:rPr lang="en-US" sz="1875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Recall (остаются)</a:t>
            </a:r>
            <a:endParaRPr sz="18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5"/>
          <p:cNvSpPr/>
          <p:nvPr/>
        </p:nvSpPr>
        <p:spPr>
          <a:xfrm>
            <a:off x="10841608" y="6106418"/>
            <a:ext cx="693167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94737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250"/>
              <a:buFont typeface="Arial"/>
              <a:buNone/>
            </a:pPr>
            <a:r>
              <a:rPr b="1" lang="en-US" sz="22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38%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5"/>
          <p:cNvSpPr/>
          <p:nvPr/>
        </p:nvSpPr>
        <p:spPr>
          <a:xfrm>
            <a:off x="6829425" y="7005563"/>
            <a:ext cx="4768025" cy="65529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23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rPr i="1" lang="en-US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Модель практически не пропускает уходящих — но и работать с этим нельзя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5"/>
          <p:cNvSpPr/>
          <p:nvPr/>
        </p:nvSpPr>
        <p:spPr>
          <a:xfrm>
            <a:off x="12134850" y="2190750"/>
            <a:ext cx="5391150" cy="5813003"/>
          </a:xfrm>
          <a:prstGeom prst="roundRect">
            <a:avLst>
              <a:gd fmla="val 5654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5"/>
          <p:cNvSpPr/>
          <p:nvPr/>
        </p:nvSpPr>
        <p:spPr>
          <a:xfrm>
            <a:off x="12134850" y="2190750"/>
            <a:ext cx="5391150" cy="800100"/>
          </a:xfrm>
          <a:prstGeom prst="rect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5"/>
          <p:cNvSpPr/>
          <p:nvPr/>
        </p:nvSpPr>
        <p:spPr>
          <a:xfrm>
            <a:off x="12515850" y="2190750"/>
            <a:ext cx="4790885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7868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03 · БАЛАНСИРОВКА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5"/>
          <p:cNvSpPr/>
          <p:nvPr/>
        </p:nvSpPr>
        <p:spPr>
          <a:xfrm>
            <a:off x="12515850" y="3314700"/>
            <a:ext cx="5092065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2143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3000"/>
              <a:buFont typeface="Arial"/>
              <a:buNone/>
            </a:pPr>
            <a:r>
              <a:rPr lang="en-US" sz="30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XgBoOsT + sMoTe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5"/>
          <p:cNvSpPr/>
          <p:nvPr/>
        </p:nvSpPr>
        <p:spPr>
          <a:xfrm>
            <a:off x="12515850" y="3867150"/>
            <a:ext cx="5092065" cy="372368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3235"/>
              </a:lnSpc>
              <a:spcBef>
                <a:spcPts val="0"/>
              </a:spcBef>
              <a:spcAft>
                <a:spcPts val="0"/>
              </a:spcAft>
              <a:buClr>
                <a:srgbClr val="2DBE64"/>
              </a:buClr>
              <a:buSzPts val="2025"/>
              <a:buFont typeface="Arial"/>
              <a:buNone/>
            </a:pPr>
            <a:r>
              <a:rPr i="1" lang="en-US" sz="2025">
                <a:solidFill>
                  <a:srgbClr val="2DBE64"/>
                </a:solidFill>
                <a:latin typeface="Arial"/>
                <a:ea typeface="Arial"/>
                <a:cs typeface="Arial"/>
                <a:sym typeface="Arial"/>
              </a:rPr>
              <a:t>Красивая цифра, но общая</a:t>
            </a:r>
            <a:endParaRPr sz="202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12515850" y="4553843"/>
            <a:ext cx="2870589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95238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75"/>
              <a:buFont typeface="Arial"/>
              <a:buNone/>
            </a:pPr>
            <a:r>
              <a:rPr lang="en-US" sz="1875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Accuracy (сбалансир.)</a:t>
            </a:r>
            <a:endParaRPr sz="18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5"/>
          <p:cNvSpPr/>
          <p:nvPr/>
        </p:nvSpPr>
        <p:spPr>
          <a:xfrm>
            <a:off x="16544627" y="4506218"/>
            <a:ext cx="676573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94737"/>
              </a:lnSpc>
              <a:spcBef>
                <a:spcPts val="0"/>
              </a:spcBef>
              <a:spcAft>
                <a:spcPts val="0"/>
              </a:spcAft>
              <a:buClr>
                <a:srgbClr val="2DBE64"/>
              </a:buClr>
              <a:buSzPts val="2250"/>
              <a:buFont typeface="Arial"/>
              <a:buNone/>
            </a:pPr>
            <a:r>
              <a:rPr b="1" lang="en-US" sz="2250">
                <a:solidFill>
                  <a:srgbClr val="2DBE64"/>
                </a:solidFill>
                <a:latin typeface="Arial"/>
                <a:ea typeface="Arial"/>
                <a:cs typeface="Arial"/>
                <a:sym typeface="Arial"/>
              </a:rPr>
              <a:t>97%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5"/>
          <p:cNvSpPr/>
          <p:nvPr/>
        </p:nvSpPr>
        <p:spPr>
          <a:xfrm>
            <a:off x="12515850" y="5087243"/>
            <a:ext cx="2906524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95238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75"/>
              <a:buFont typeface="Arial"/>
              <a:buNone/>
            </a:pPr>
            <a:r>
              <a:rPr lang="en-US" sz="1875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Балансировка данных</a:t>
            </a:r>
            <a:endParaRPr sz="18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5"/>
          <p:cNvSpPr/>
          <p:nvPr/>
        </p:nvSpPr>
        <p:spPr>
          <a:xfrm>
            <a:off x="15986325" y="5039625"/>
            <a:ext cx="12348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94737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250"/>
              <a:buFont typeface="Arial"/>
              <a:buNone/>
            </a:pPr>
            <a:r>
              <a:rPr b="1" lang="en-US" sz="22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SMOTE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5"/>
          <p:cNvSpPr/>
          <p:nvPr/>
        </p:nvSpPr>
        <p:spPr>
          <a:xfrm>
            <a:off x="12515850" y="5620643"/>
            <a:ext cx="937543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95238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75"/>
              <a:buFont typeface="Arial"/>
              <a:buNone/>
            </a:pPr>
            <a:r>
              <a:rPr lang="en-US" sz="1875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Решает</a:t>
            </a:r>
            <a:endParaRPr sz="18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5"/>
          <p:cNvSpPr/>
          <p:nvPr/>
        </p:nvSpPr>
        <p:spPr>
          <a:xfrm>
            <a:off x="15588183" y="5573018"/>
            <a:ext cx="1712498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94737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250"/>
              <a:buFont typeface="Arial"/>
              <a:buNone/>
            </a:pPr>
            <a:r>
              <a:rPr b="1" lang="en-US" sz="22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дисбаланс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5"/>
          <p:cNvSpPr/>
          <p:nvPr/>
        </p:nvSpPr>
        <p:spPr>
          <a:xfrm>
            <a:off x="12515850" y="6154043"/>
            <a:ext cx="1376236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95238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75"/>
              <a:buFont typeface="Arial"/>
              <a:buNone/>
            </a:pPr>
            <a:r>
              <a:rPr lang="en-US" sz="1875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Не решает</a:t>
            </a:r>
            <a:endParaRPr sz="18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5"/>
          <p:cNvSpPr/>
          <p:nvPr/>
        </p:nvSpPr>
        <p:spPr>
          <a:xfrm>
            <a:off x="15060141" y="6106418"/>
            <a:ext cx="2293345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94737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250"/>
              <a:buFont typeface="Arial"/>
              <a:buNone/>
            </a:pPr>
            <a:r>
              <a:rPr b="1" lang="en-US" sz="22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«живой» поток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5"/>
          <p:cNvSpPr/>
          <p:nvPr/>
        </p:nvSpPr>
        <p:spPr>
          <a:xfrm>
            <a:off x="12515850" y="7005563"/>
            <a:ext cx="4768025" cy="65529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23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rPr i="1" lang="en-US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Просто общий прогноз по количеству, но не по персоналиям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5"/>
          <p:cNvSpPr/>
          <p:nvPr/>
        </p:nvSpPr>
        <p:spPr>
          <a:xfrm>
            <a:off x="762000" y="9525000"/>
            <a:ext cx="14668500" cy="33523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2295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Раздел 01 · Ожидания против реальности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2" name="Google Shape;142;p5"/>
          <p:cNvCxnSpPr/>
          <p:nvPr/>
        </p:nvCxnSpPr>
        <p:spPr>
          <a:xfrm>
            <a:off x="1143000" y="6718852"/>
            <a:ext cx="4705350" cy="0"/>
          </a:xfrm>
          <a:prstGeom prst="straightConnector1">
            <a:avLst/>
          </a:prstGeom>
          <a:noFill/>
          <a:ln cap="flat" cmpd="sng" w="38100">
            <a:solidFill>
              <a:srgbClr val="A5A5A5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43" name="Google Shape;143;p5"/>
          <p:cNvCxnSpPr/>
          <p:nvPr/>
        </p:nvCxnSpPr>
        <p:spPr>
          <a:xfrm>
            <a:off x="6788426" y="6718852"/>
            <a:ext cx="4705350" cy="0"/>
          </a:xfrm>
          <a:prstGeom prst="straightConnector1">
            <a:avLst/>
          </a:prstGeom>
          <a:noFill/>
          <a:ln cap="flat" cmpd="sng" w="38100">
            <a:solidFill>
              <a:srgbClr val="A5A5A5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44" name="Google Shape;144;p5"/>
          <p:cNvCxnSpPr/>
          <p:nvPr/>
        </p:nvCxnSpPr>
        <p:spPr>
          <a:xfrm>
            <a:off x="12493487" y="6718852"/>
            <a:ext cx="4705350" cy="0"/>
          </a:xfrm>
          <a:prstGeom prst="straightConnector1">
            <a:avLst/>
          </a:prstGeom>
          <a:noFill/>
          <a:ln cap="flat" cmpd="sng" w="38100">
            <a:solidFill>
              <a:srgbClr val="A5A5A5"/>
            </a:solidFill>
            <a:prstDash val="solid"/>
            <a:miter lim="8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DBE64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"/>
          <p:cNvSpPr/>
          <p:nvPr/>
        </p:nvSpPr>
        <p:spPr>
          <a:xfrm>
            <a:off x="762000" y="723975"/>
            <a:ext cx="14226209" cy="60766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248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Arial"/>
              <a:buNone/>
            </a:pPr>
            <a:r>
              <a:rPr b="1" lang="en-US" sz="3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ФАКАП КРУПНЫМ ПЛАНОМ: «МОДЕЛЬ-ПАНИКЁР»</a:t>
            </a:r>
            <a:endParaRPr b="1" sz="3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6"/>
          <p:cNvSpPr/>
          <p:nvPr/>
        </p:nvSpPr>
        <p:spPr>
          <a:xfrm>
            <a:off x="762000" y="3282033"/>
            <a:ext cx="7962900" cy="4907607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7201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900"/>
              <a:buFont typeface="Arial"/>
              <a:buNone/>
            </a:pPr>
            <a:r>
              <a:rPr lang="en-US" sz="27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96%</a:t>
            </a:r>
            <a:endParaRPr sz="27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6"/>
          <p:cNvSpPr/>
          <p:nvPr/>
        </p:nvSpPr>
        <p:spPr>
          <a:xfrm>
            <a:off x="762000" y="5852742"/>
            <a:ext cx="7456170" cy="91246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74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сотрудников нейросеть пометила </a:t>
            </a:r>
            <a:br>
              <a:rPr lang="en-US" sz="25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5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как «собирающихся уволиться»</a:t>
            </a:r>
            <a:endParaRPr sz="2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6"/>
          <p:cNvSpPr/>
          <p:nvPr/>
        </p:nvSpPr>
        <p:spPr>
          <a:xfrm>
            <a:off x="8763000" y="2381250"/>
            <a:ext cx="8763000" cy="5193357"/>
          </a:xfrm>
          <a:prstGeom prst="roundRect">
            <a:avLst>
              <a:gd fmla="val 5869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6"/>
          <p:cNvSpPr/>
          <p:nvPr/>
        </p:nvSpPr>
        <p:spPr>
          <a:xfrm>
            <a:off x="9220200" y="2858328"/>
            <a:ext cx="8633460" cy="44953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64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700"/>
              <a:buFont typeface="Arial"/>
              <a:buNone/>
            </a:pPr>
            <a:r>
              <a:rPr b="1" lang="en-US" sz="27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ПОЧЕМУ ЭТО ПРОВАЛ, А НЕ УСПЕХ</a:t>
            </a:r>
            <a:endParaRPr b="1"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6"/>
          <p:cNvSpPr/>
          <p:nvPr/>
        </p:nvSpPr>
        <p:spPr>
          <a:xfrm>
            <a:off x="9220200" y="3592785"/>
            <a:ext cx="308521" cy="40384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6292"/>
              </a:lnSpc>
              <a:spcBef>
                <a:spcPts val="0"/>
              </a:spcBef>
              <a:spcAft>
                <a:spcPts val="0"/>
              </a:spcAft>
              <a:buClr>
                <a:srgbClr val="D8164A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D8164A"/>
                </a:solidFill>
                <a:latin typeface="Arial"/>
                <a:ea typeface="Arial"/>
                <a:cs typeface="Arial"/>
                <a:sym typeface="Arial"/>
              </a:rPr>
              <a:t>✕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6"/>
          <p:cNvSpPr/>
          <p:nvPr/>
        </p:nvSpPr>
        <p:spPr>
          <a:xfrm>
            <a:off x="9681121" y="3592785"/>
            <a:ext cx="7609310" cy="783878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5811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175"/>
              <a:buFont typeface="Arial"/>
              <a:buNone/>
            </a:pPr>
            <a:r>
              <a:rPr lang="en-US" sz="2175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Модель почти не пропускает реальные увольнения — но ценой тотальных ложных тревог</a:t>
            </a:r>
            <a:endParaRPr sz="21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6"/>
          <p:cNvSpPr/>
          <p:nvPr/>
        </p:nvSpPr>
        <p:spPr>
          <a:xfrm>
            <a:off x="9220200" y="4643363"/>
            <a:ext cx="308521" cy="40384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6292"/>
              </a:lnSpc>
              <a:spcBef>
                <a:spcPts val="0"/>
              </a:spcBef>
              <a:spcAft>
                <a:spcPts val="0"/>
              </a:spcAft>
              <a:buClr>
                <a:srgbClr val="D8164A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D8164A"/>
                </a:solidFill>
                <a:latin typeface="Arial"/>
                <a:ea typeface="Arial"/>
                <a:cs typeface="Arial"/>
                <a:sym typeface="Arial"/>
              </a:rPr>
              <a:t>✕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6"/>
          <p:cNvSpPr/>
          <p:nvPr/>
        </p:nvSpPr>
        <p:spPr>
          <a:xfrm>
            <a:off x="9681121" y="4643363"/>
            <a:ext cx="7609310" cy="783878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5811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175"/>
              <a:buFont typeface="Arial"/>
              <a:buNone/>
            </a:pPr>
            <a:r>
              <a:rPr lang="en-US" sz="2175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Из тех, кого пометли «уйдёт», реально увольнялись лишь </a:t>
            </a:r>
            <a:r>
              <a:rPr b="1" lang="en-US" sz="2175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54%</a:t>
            </a:r>
            <a:endParaRPr sz="21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6"/>
          <p:cNvSpPr/>
          <p:nvPr/>
        </p:nvSpPr>
        <p:spPr>
          <a:xfrm>
            <a:off x="9220200" y="5693941"/>
            <a:ext cx="308521" cy="40384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6292"/>
              </a:lnSpc>
              <a:spcBef>
                <a:spcPts val="0"/>
              </a:spcBef>
              <a:spcAft>
                <a:spcPts val="0"/>
              </a:spcAft>
              <a:buClr>
                <a:srgbClr val="D8164A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D8164A"/>
                </a:solidFill>
                <a:latin typeface="Arial"/>
                <a:ea typeface="Arial"/>
                <a:cs typeface="Arial"/>
                <a:sym typeface="Arial"/>
              </a:rPr>
              <a:t>✕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6"/>
          <p:cNvSpPr/>
          <p:nvPr/>
        </p:nvSpPr>
        <p:spPr>
          <a:xfrm>
            <a:off x="9681121" y="5693941"/>
            <a:ext cx="8126447" cy="41098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5811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175"/>
              <a:buFont typeface="Arial"/>
              <a:buNone/>
            </a:pPr>
            <a:r>
              <a:rPr lang="en-US" sz="2175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Корректно узнавала лишь </a:t>
            </a:r>
            <a:r>
              <a:rPr b="1" lang="en-US" sz="2175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~38% </a:t>
            </a:r>
            <a:r>
              <a:rPr lang="en-US" sz="2175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тех, кто остаётся</a:t>
            </a:r>
            <a:endParaRPr sz="21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6"/>
          <p:cNvSpPr/>
          <p:nvPr/>
        </p:nvSpPr>
        <p:spPr>
          <a:xfrm>
            <a:off x="9220200" y="6371630"/>
            <a:ext cx="308521" cy="40384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6292"/>
              </a:lnSpc>
              <a:spcBef>
                <a:spcPts val="0"/>
              </a:spcBef>
              <a:spcAft>
                <a:spcPts val="0"/>
              </a:spcAft>
              <a:buClr>
                <a:srgbClr val="D8164A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D8164A"/>
                </a:solidFill>
                <a:latin typeface="Arial"/>
                <a:ea typeface="Arial"/>
                <a:cs typeface="Arial"/>
                <a:sym typeface="Arial"/>
              </a:rPr>
              <a:t>✕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6"/>
          <p:cNvSpPr/>
          <p:nvPr/>
        </p:nvSpPr>
        <p:spPr>
          <a:xfrm>
            <a:off x="9681121" y="6371630"/>
            <a:ext cx="7609310" cy="783878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5811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175"/>
              <a:buFont typeface="Arial"/>
              <a:buNone/>
            </a:pPr>
            <a:r>
              <a:rPr lang="en-US" sz="2175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С таким сигналом HR физически не может расставить приоритеты — «рискуют» все</a:t>
            </a:r>
            <a:endParaRPr sz="21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6"/>
          <p:cNvSpPr/>
          <p:nvPr/>
        </p:nvSpPr>
        <p:spPr>
          <a:xfrm>
            <a:off x="762000" y="9525000"/>
            <a:ext cx="14668500" cy="33523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229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Раздел 01 · Ожидания против реальности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DBE64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"/>
          <p:cNvSpPr/>
          <p:nvPr/>
        </p:nvSpPr>
        <p:spPr>
          <a:xfrm>
            <a:off x="1238250" y="3619500"/>
            <a:ext cx="2057400" cy="20574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7"/>
          <p:cNvSpPr/>
          <p:nvPr/>
        </p:nvSpPr>
        <p:spPr>
          <a:xfrm>
            <a:off x="1200150" y="3619500"/>
            <a:ext cx="2133600" cy="20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ctr">
              <a:lnSpc>
                <a:spcPct val="176327"/>
              </a:lnSpc>
              <a:spcBef>
                <a:spcPts val="0"/>
              </a:spcBef>
              <a:spcAft>
                <a:spcPts val="0"/>
              </a:spcAft>
              <a:buClr>
                <a:srgbClr val="2DBE64"/>
              </a:buClr>
              <a:buSzPts val="6600"/>
              <a:buFont typeface="Arial"/>
              <a:buNone/>
            </a:pPr>
            <a:r>
              <a:rPr lang="en-US" sz="6600">
                <a:solidFill>
                  <a:srgbClr val="2DBE64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6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7"/>
          <p:cNvSpPr/>
          <p:nvPr/>
        </p:nvSpPr>
        <p:spPr>
          <a:xfrm>
            <a:off x="4000500" y="3619500"/>
            <a:ext cx="13538835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7927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Arial"/>
              <a:buNone/>
            </a:pPr>
            <a:r>
              <a:rPr lang="en-US" sz="6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ГоЛоСоВыЕ бОтЫ пРоТиВ жИвОгО оБщЕнИя</a:t>
            </a:r>
            <a:endParaRPr sz="6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7"/>
          <p:cNvSpPr/>
          <p:nvPr/>
        </p:nvSpPr>
        <p:spPr>
          <a:xfrm>
            <a:off x="4000500" y="5002974"/>
            <a:ext cx="13538835" cy="91246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74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Почему автоматизация коммуникации с кандидатом и сотрудником так легко теряет доверие</a:t>
            </a:r>
            <a:endParaRPr sz="2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73" name="Google Shape;17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38250" y="9144000"/>
            <a:ext cx="2981325" cy="37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8"/>
          <p:cNvSpPr/>
          <p:nvPr/>
        </p:nvSpPr>
        <p:spPr>
          <a:xfrm>
            <a:off x="762000" y="554106"/>
            <a:ext cx="16764000" cy="498128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2564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3150"/>
              <a:buFont typeface="Arial"/>
              <a:buNone/>
            </a:pPr>
            <a:r>
              <a:rPr b="1" lang="en-US" sz="31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РЫНОК УЖЕ ПРОШЁЛ ЗНАКОМСТВО С ИИ — НО НЕ ПРОШЁЛ ЭТАП ДОВЕРИЯ</a:t>
            </a:r>
            <a:endParaRPr b="1" sz="31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180" name="Google Shape;180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392525" y="514350"/>
            <a:ext cx="819150" cy="409575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8"/>
          <p:cNvSpPr/>
          <p:nvPr/>
        </p:nvSpPr>
        <p:spPr>
          <a:xfrm>
            <a:off x="762000" y="1266825"/>
            <a:ext cx="16764000" cy="28575"/>
          </a:xfrm>
          <a:prstGeom prst="rect">
            <a:avLst/>
          </a:prstGeom>
          <a:solidFill>
            <a:srgbClr val="2DBE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8"/>
          <p:cNvSpPr/>
          <p:nvPr/>
        </p:nvSpPr>
        <p:spPr>
          <a:xfrm>
            <a:off x="762000" y="1504950"/>
            <a:ext cx="17811750" cy="39811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479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100"/>
              <a:buFont typeface="Arial"/>
              <a:buNone/>
            </a:pPr>
            <a:r>
              <a:rPr lang="en-US" sz="21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Данные открытых исследований рынка труда и подбора, 2025–2026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8"/>
          <p:cNvSpPr/>
          <p:nvPr/>
        </p:nvSpPr>
        <p:spPr>
          <a:xfrm>
            <a:off x="762000" y="2190750"/>
            <a:ext cx="5391150" cy="3333750"/>
          </a:xfrm>
          <a:prstGeom prst="roundRect">
            <a:avLst>
              <a:gd fmla="val 9143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8"/>
          <p:cNvSpPr/>
          <p:nvPr/>
        </p:nvSpPr>
        <p:spPr>
          <a:xfrm>
            <a:off x="1143000" y="2571750"/>
            <a:ext cx="5092065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72157"/>
              </a:lnSpc>
              <a:spcBef>
                <a:spcPts val="0"/>
              </a:spcBef>
              <a:spcAft>
                <a:spcPts val="0"/>
              </a:spcAft>
              <a:buClr>
                <a:srgbClr val="2DBE64"/>
              </a:buClr>
              <a:buSzPts val="6900"/>
              <a:buFont typeface="Arial"/>
              <a:buNone/>
            </a:pPr>
            <a:r>
              <a:rPr lang="en-US" sz="6900">
                <a:solidFill>
                  <a:srgbClr val="2DBE64"/>
                </a:solidFill>
                <a:latin typeface="Arial"/>
                <a:ea typeface="Arial"/>
                <a:cs typeface="Arial"/>
                <a:sym typeface="Arial"/>
              </a:rPr>
              <a:t>64%</a:t>
            </a:r>
            <a:endParaRPr sz="6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8"/>
          <p:cNvSpPr/>
          <p:nvPr/>
        </p:nvSpPr>
        <p:spPr>
          <a:xfrm>
            <a:off x="1143000" y="3676650"/>
            <a:ext cx="4768025" cy="1375172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364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50"/>
              <a:buFont typeface="Arial"/>
              <a:buNone/>
            </a:pPr>
            <a:r>
              <a:rPr lang="en-US" sz="19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кандидатов оценивают опыт общения с ИИ на собеседовании </a:t>
            </a:r>
            <a:r>
              <a:rPr b="1" lang="en-US" sz="19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негативно </a:t>
            </a:r>
            <a:r>
              <a:rPr lang="en-US" sz="19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— позитивно лишь 10%. Есть еще зависимость от сферы работы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8"/>
          <p:cNvSpPr/>
          <p:nvPr/>
        </p:nvSpPr>
        <p:spPr>
          <a:xfrm>
            <a:off x="6448425" y="2190750"/>
            <a:ext cx="5391150" cy="3333750"/>
          </a:xfrm>
          <a:prstGeom prst="roundRect">
            <a:avLst>
              <a:gd fmla="val 9143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8"/>
          <p:cNvSpPr/>
          <p:nvPr/>
        </p:nvSpPr>
        <p:spPr>
          <a:xfrm>
            <a:off x="6829425" y="2571750"/>
            <a:ext cx="5092065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72157"/>
              </a:lnSpc>
              <a:spcBef>
                <a:spcPts val="0"/>
              </a:spcBef>
              <a:spcAft>
                <a:spcPts val="0"/>
              </a:spcAft>
              <a:buClr>
                <a:srgbClr val="2DBE64"/>
              </a:buClr>
              <a:buSzPts val="6900"/>
              <a:buFont typeface="Arial"/>
              <a:buNone/>
            </a:pPr>
            <a:r>
              <a:rPr lang="en-US" sz="6900">
                <a:solidFill>
                  <a:srgbClr val="2DBE64"/>
                </a:solidFill>
                <a:latin typeface="Arial"/>
                <a:ea typeface="Arial"/>
                <a:cs typeface="Arial"/>
                <a:sym typeface="Arial"/>
              </a:rPr>
              <a:t>78%</a:t>
            </a:r>
            <a:endParaRPr sz="6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8"/>
          <p:cNvSpPr/>
          <p:nvPr/>
        </p:nvSpPr>
        <p:spPr>
          <a:xfrm>
            <a:off x="6829425" y="3676650"/>
            <a:ext cx="4768025" cy="1040904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364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50"/>
              <a:buFont typeface="Arial"/>
              <a:buNone/>
            </a:pPr>
            <a:r>
              <a:rPr lang="en-US" sz="19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соискателей уже сталкивались с чат-ботами и голосовыми роботами </a:t>
            </a:r>
            <a:br>
              <a:rPr lang="en-US" sz="19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9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в поиске работы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8"/>
          <p:cNvSpPr/>
          <p:nvPr/>
        </p:nvSpPr>
        <p:spPr>
          <a:xfrm>
            <a:off x="12134850" y="2190750"/>
            <a:ext cx="5391150" cy="3333750"/>
          </a:xfrm>
          <a:prstGeom prst="roundRect">
            <a:avLst>
              <a:gd fmla="val 9143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8"/>
          <p:cNvSpPr/>
          <p:nvPr/>
        </p:nvSpPr>
        <p:spPr>
          <a:xfrm>
            <a:off x="12515850" y="2571750"/>
            <a:ext cx="5092065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72157"/>
              </a:lnSpc>
              <a:spcBef>
                <a:spcPts val="0"/>
              </a:spcBef>
              <a:spcAft>
                <a:spcPts val="0"/>
              </a:spcAft>
              <a:buClr>
                <a:srgbClr val="2DBE64"/>
              </a:buClr>
              <a:buSzPts val="6900"/>
              <a:buFont typeface="Arial"/>
              <a:buNone/>
            </a:pPr>
            <a:r>
              <a:rPr lang="en-US" sz="6900">
                <a:solidFill>
                  <a:srgbClr val="2DBE64"/>
                </a:solidFill>
                <a:latin typeface="Arial"/>
                <a:ea typeface="Arial"/>
                <a:cs typeface="Arial"/>
                <a:sym typeface="Arial"/>
              </a:rPr>
              <a:t>38%</a:t>
            </a:r>
            <a:endParaRPr sz="6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8"/>
          <p:cNvSpPr/>
          <p:nvPr/>
        </p:nvSpPr>
        <p:spPr>
          <a:xfrm>
            <a:off x="12515850" y="3676650"/>
            <a:ext cx="4768025" cy="1040904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364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50"/>
              <a:buFont typeface="Arial"/>
              <a:buNone/>
            </a:pPr>
            <a:r>
              <a:rPr lang="en-US" sz="19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хотя бы раз </a:t>
            </a:r>
            <a:r>
              <a:rPr b="1" lang="en-US" sz="19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отказывались от участия в найме </a:t>
            </a:r>
            <a:r>
              <a:rPr lang="en-US" sz="19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именно из-за встроенного </a:t>
            </a:r>
            <a:br>
              <a:rPr lang="en-US" sz="19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9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в процесс ИИ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8"/>
          <p:cNvSpPr/>
          <p:nvPr/>
        </p:nvSpPr>
        <p:spPr>
          <a:xfrm>
            <a:off x="762000" y="5819775"/>
            <a:ext cx="5391150" cy="3333750"/>
          </a:xfrm>
          <a:prstGeom prst="roundRect">
            <a:avLst>
              <a:gd fmla="val 9143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8"/>
          <p:cNvSpPr/>
          <p:nvPr/>
        </p:nvSpPr>
        <p:spPr>
          <a:xfrm>
            <a:off x="1143000" y="6200775"/>
            <a:ext cx="5092065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72157"/>
              </a:lnSpc>
              <a:spcBef>
                <a:spcPts val="0"/>
              </a:spcBef>
              <a:spcAft>
                <a:spcPts val="0"/>
              </a:spcAft>
              <a:buClr>
                <a:srgbClr val="2DBE64"/>
              </a:buClr>
              <a:buSzPts val="6900"/>
              <a:buFont typeface="Arial"/>
              <a:buNone/>
            </a:pPr>
            <a:r>
              <a:rPr lang="en-US" sz="6900">
                <a:solidFill>
                  <a:srgbClr val="2DBE64"/>
                </a:solidFill>
                <a:latin typeface="Arial"/>
                <a:ea typeface="Arial"/>
                <a:cs typeface="Arial"/>
                <a:sym typeface="Arial"/>
              </a:rPr>
              <a:t>55%</a:t>
            </a:r>
            <a:endParaRPr sz="6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8"/>
          <p:cNvSpPr/>
          <p:nvPr/>
        </p:nvSpPr>
        <p:spPr>
          <a:xfrm>
            <a:off x="1143000" y="7305675"/>
            <a:ext cx="4768025" cy="1040904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364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50"/>
              <a:buFont typeface="Arial"/>
              <a:buNone/>
            </a:pPr>
            <a:r>
              <a:rPr lang="en-US" sz="19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мужчин не готовы к собеседованию, которое проводит «машина» — тренд общий для всех возрастов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8"/>
          <p:cNvSpPr/>
          <p:nvPr/>
        </p:nvSpPr>
        <p:spPr>
          <a:xfrm>
            <a:off x="6448425" y="5819775"/>
            <a:ext cx="5391150" cy="3333750"/>
          </a:xfrm>
          <a:prstGeom prst="roundRect">
            <a:avLst>
              <a:gd fmla="val 9143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8"/>
          <p:cNvSpPr/>
          <p:nvPr/>
        </p:nvSpPr>
        <p:spPr>
          <a:xfrm>
            <a:off x="6829425" y="6200775"/>
            <a:ext cx="5092065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72157"/>
              </a:lnSpc>
              <a:spcBef>
                <a:spcPts val="0"/>
              </a:spcBef>
              <a:spcAft>
                <a:spcPts val="0"/>
              </a:spcAft>
              <a:buClr>
                <a:srgbClr val="2DBE64"/>
              </a:buClr>
              <a:buSzPts val="6900"/>
              <a:buFont typeface="Arial"/>
              <a:buNone/>
            </a:pPr>
            <a:r>
              <a:rPr lang="en-US" sz="6900">
                <a:solidFill>
                  <a:srgbClr val="2DBE64"/>
                </a:solidFill>
                <a:latin typeface="Arial"/>
                <a:ea typeface="Arial"/>
                <a:cs typeface="Arial"/>
                <a:sym typeface="Arial"/>
              </a:rPr>
              <a:t>76%</a:t>
            </a:r>
            <a:endParaRPr sz="6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8"/>
          <p:cNvSpPr/>
          <p:nvPr/>
        </p:nvSpPr>
        <p:spPr>
          <a:xfrm>
            <a:off x="6829425" y="7305675"/>
            <a:ext cx="4768025" cy="706636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364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50"/>
              <a:buFont typeface="Arial"/>
              <a:buNone/>
            </a:pPr>
            <a:r>
              <a:rPr lang="en-US" sz="19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не готовы доверить алгоритму оценку результатов первого собеседования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8"/>
          <p:cNvSpPr/>
          <p:nvPr/>
        </p:nvSpPr>
        <p:spPr>
          <a:xfrm>
            <a:off x="12134850" y="5819775"/>
            <a:ext cx="5391150" cy="3333750"/>
          </a:xfrm>
          <a:prstGeom prst="roundRect">
            <a:avLst>
              <a:gd fmla="val 9143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8"/>
          <p:cNvSpPr/>
          <p:nvPr/>
        </p:nvSpPr>
        <p:spPr>
          <a:xfrm>
            <a:off x="12515850" y="6200775"/>
            <a:ext cx="5092065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72157"/>
              </a:lnSpc>
              <a:spcBef>
                <a:spcPts val="0"/>
              </a:spcBef>
              <a:spcAft>
                <a:spcPts val="0"/>
              </a:spcAft>
              <a:buClr>
                <a:srgbClr val="2DBE64"/>
              </a:buClr>
              <a:buSzPts val="6900"/>
              <a:buFont typeface="Arial"/>
              <a:buNone/>
            </a:pPr>
            <a:r>
              <a:rPr lang="en-US" sz="6900">
                <a:solidFill>
                  <a:srgbClr val="2DBE64"/>
                </a:solidFill>
                <a:latin typeface="Arial"/>
                <a:ea typeface="Arial"/>
                <a:cs typeface="Arial"/>
                <a:sym typeface="Arial"/>
              </a:rPr>
              <a:t>5%</a:t>
            </a:r>
            <a:endParaRPr sz="6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8"/>
          <p:cNvSpPr/>
          <p:nvPr/>
        </p:nvSpPr>
        <p:spPr>
          <a:xfrm>
            <a:off x="12515850" y="7305675"/>
            <a:ext cx="4768025" cy="1040904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364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50"/>
              <a:buFont typeface="Arial"/>
              <a:buNone/>
            </a:pPr>
            <a:r>
              <a:rPr lang="en-US" sz="19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соискателей в 2025 году были однозначно «за» ИИ </a:t>
            </a:r>
            <a:br>
              <a:rPr lang="en-US" sz="19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95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на собеседовании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8"/>
          <p:cNvSpPr/>
          <p:nvPr/>
        </p:nvSpPr>
        <p:spPr>
          <a:xfrm>
            <a:off x="762000" y="9525000"/>
            <a:ext cx="14668500" cy="33523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2295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Раздел 02 · Голосовые боты против живого общения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DBE64"/>
        </a:solid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9"/>
          <p:cNvSpPr/>
          <p:nvPr/>
        </p:nvSpPr>
        <p:spPr>
          <a:xfrm>
            <a:off x="762000" y="476250"/>
            <a:ext cx="17811750" cy="60766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248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Arial"/>
              <a:buNone/>
            </a:pPr>
            <a:r>
              <a:rPr b="1" lang="en-US" sz="3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ПИЛОТ ВКУСВИЛЛ: ГОЛОСОВОЙ РОБОТ ПРОТИВ РЕКРУТЕРА</a:t>
            </a:r>
            <a:endParaRPr b="1" sz="3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9"/>
          <p:cNvSpPr/>
          <p:nvPr/>
        </p:nvSpPr>
        <p:spPr>
          <a:xfrm>
            <a:off x="762000" y="1409700"/>
            <a:ext cx="17811750" cy="39811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47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None/>
            </a:pPr>
            <a:r>
              <a:rPr lang="en-US" sz="2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Параллельный тест: часть кандидатов обзванивал голосовой робот, часть — живой рекрутер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9"/>
          <p:cNvSpPr/>
          <p:nvPr/>
        </p:nvSpPr>
        <p:spPr>
          <a:xfrm>
            <a:off x="762000" y="2286000"/>
            <a:ext cx="8191500" cy="3697486"/>
          </a:xfrm>
          <a:prstGeom prst="roundRect">
            <a:avLst>
              <a:gd fmla="val 824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9"/>
          <p:cNvSpPr/>
          <p:nvPr/>
        </p:nvSpPr>
        <p:spPr>
          <a:xfrm>
            <a:off x="1181100" y="2896493"/>
            <a:ext cx="740630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2DBE64"/>
              </a:buClr>
              <a:buSzPts val="8100"/>
              <a:buFont typeface="Arial"/>
              <a:buNone/>
            </a:pPr>
            <a:r>
              <a:rPr lang="en-US" sz="8100">
                <a:solidFill>
                  <a:srgbClr val="2DBE64"/>
                </a:solidFill>
                <a:latin typeface="Arial"/>
                <a:ea typeface="Arial"/>
                <a:cs typeface="Arial"/>
                <a:sym typeface="Arial"/>
              </a:rPr>
              <a:t>−30%</a:t>
            </a:r>
            <a:endParaRPr sz="8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9"/>
          <p:cNvSpPr/>
          <p:nvPr/>
        </p:nvSpPr>
        <p:spPr>
          <a:xfrm>
            <a:off x="1181100" y="3962400"/>
            <a:ext cx="7573899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9888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КОНВЕРСИЯ В ЗАВЕРШЕНИЕ ДИАЛОГА </a:t>
            </a:r>
            <a:br>
              <a:rPr b="1" lang="en-US" sz="24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en-US" sz="24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С РОБОТОМ – НИЖЕ, ЧЕМ С РЕКРУТЕРОМ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9"/>
          <p:cNvSpPr/>
          <p:nvPr/>
        </p:nvSpPr>
        <p:spPr>
          <a:xfrm>
            <a:off x="1181100" y="4895850"/>
            <a:ext cx="7573899" cy="706636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364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50"/>
              <a:buFont typeface="Arial"/>
              <a:buNone/>
            </a:pPr>
            <a:r>
              <a:rPr lang="en-US" sz="195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Кандидаты значительно чаще бросали разговор с роботом, не дослушав его до конца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9"/>
          <p:cNvSpPr/>
          <p:nvPr/>
        </p:nvSpPr>
        <p:spPr>
          <a:xfrm>
            <a:off x="9334500" y="2286000"/>
            <a:ext cx="8191500" cy="3697486"/>
          </a:xfrm>
          <a:prstGeom prst="roundRect">
            <a:avLst>
              <a:gd fmla="val 824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9"/>
          <p:cNvSpPr/>
          <p:nvPr/>
        </p:nvSpPr>
        <p:spPr>
          <a:xfrm>
            <a:off x="9753600" y="2896493"/>
            <a:ext cx="73533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8100"/>
              <a:buFont typeface="Arial"/>
              <a:buNone/>
            </a:pPr>
            <a:r>
              <a:rPr lang="en-US" sz="81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1,5%</a:t>
            </a:r>
            <a:endParaRPr sz="8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9"/>
          <p:cNvSpPr/>
          <p:nvPr/>
        </p:nvSpPr>
        <p:spPr>
          <a:xfrm>
            <a:off x="9753600" y="3962400"/>
            <a:ext cx="7573899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89888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РАЗНИЦА В ИТОГОВОЙ КОНВЕРСИИ </a:t>
            </a:r>
            <a:br>
              <a:rPr b="1" lang="en-US" sz="24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en-US" sz="24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В ВЫХОД НА РАБОТУ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9"/>
          <p:cNvSpPr/>
          <p:nvPr/>
        </p:nvSpPr>
        <p:spPr>
          <a:xfrm>
            <a:off x="9753600" y="4895850"/>
            <a:ext cx="7573899" cy="706636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6364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50"/>
              <a:buFont typeface="Arial"/>
              <a:buNone/>
            </a:pPr>
            <a:r>
              <a:rPr lang="en-US" sz="195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По доле кандидатов, которые реально вышли на работу, робот и рекрутер сработали почти одинаково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9"/>
          <p:cNvSpPr/>
          <p:nvPr/>
        </p:nvSpPr>
        <p:spPr>
          <a:xfrm>
            <a:off x="762000" y="7048500"/>
            <a:ext cx="17266920" cy="123825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1052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50"/>
              <a:buFont typeface="Arial"/>
              <a:buNone/>
            </a:pPr>
            <a:r>
              <a:rPr i="1" lang="en-US" sz="22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Разрыв в конверсии – не то же самое, не значит что бесполезной пробовать. Робот заметно проигрывает там, где кандидат «новый», но с кандидатами, которым нужно быстро оформиться – может работать. Например бывшие сотрудники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9"/>
          <p:cNvSpPr/>
          <p:nvPr/>
        </p:nvSpPr>
        <p:spPr>
          <a:xfrm>
            <a:off x="762000" y="9525000"/>
            <a:ext cx="14668500" cy="33523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229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Раздел 02 · Голосовые боты против живого общения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2026-08-26T11:44:23Z</dcterms:created>
  <dc:creator>PptxGenJS</dc:creator>
</cp:coreProperties>
</file>