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Roboto Black"/>
      <p:bold r:id="rId19"/>
      <p:boldItalic r:id="rId20"/>
    </p:embeddedFont>
    <p:embeddedFont>
      <p:font typeface="Roboto Medium"/>
      <p:regular r:id="rId21"/>
      <p:bold r:id="rId22"/>
      <p:italic r:id="rId23"/>
      <p:boldItalic r:id="rId24"/>
    </p:embeddedFont>
    <p:embeddedFont>
      <p:font typeface="Inter SemiBold"/>
      <p:regular r:id="rId25"/>
      <p:bold r:id="rId26"/>
      <p:italic r:id="rId27"/>
      <p:boldItalic r:id="rId28"/>
    </p:embeddedFont>
    <p:embeddedFont>
      <p:font typeface="Inter"/>
      <p:regular r:id="rId29"/>
      <p:bold r:id="rId30"/>
      <p:italic r:id="rId31"/>
      <p:boldItalic r:id="rId32"/>
    </p:embeddedFont>
    <p:embeddedFont>
      <p:font typeface="Inter ExtraBold"/>
      <p:bold r:id="rId33"/>
      <p:boldItalic r:id="rId34"/>
    </p:embeddedFont>
    <p:embeddedFont>
      <p:font typeface="Inter Medium"/>
      <p:regular r:id="rId35"/>
      <p:bold r:id="rId36"/>
      <p:italic r:id="rId37"/>
      <p:boldItalic r:id="rId38"/>
    </p:embeddedFont>
    <p:embeddedFont>
      <p:font typeface="Inter Black"/>
      <p:bold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24">
          <p15:clr>
            <a:srgbClr val="747775"/>
          </p15:clr>
        </p15:guide>
        <p15:guide id="2" pos="566">
          <p15:clr>
            <a:srgbClr val="747775"/>
          </p15:clr>
        </p15:guide>
        <p15:guide id="3" orient="horz" pos="1531">
          <p15:clr>
            <a:srgbClr val="747775"/>
          </p15:clr>
        </p15:guide>
        <p15:guide id="4" orient="horz" pos="1077">
          <p15:clr>
            <a:srgbClr val="747775"/>
          </p15:clr>
        </p15:guide>
      </p15:sldGuideLst>
    </p:ext>
    <p:ext uri="GoogleSlidesCustomDataVersion2">
      <go:slidesCustomData xmlns:go="http://customooxmlschemas.google.com/" r:id="rId41" roundtripDataSignature="AMtx7mgBqGaAZzRrhaUmd5SsnemsWu70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24" orient="horz"/>
        <p:guide pos="566"/>
        <p:guide pos="1531" orient="horz"/>
        <p:guide pos="107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Black-boldItalic.fntdata"/><Relationship Id="rId20" Type="http://schemas.openxmlformats.org/officeDocument/2006/relationships/font" Target="fonts/RobotoBlack-boldItalic.fntdata"/><Relationship Id="rId41" Type="http://customschemas.google.com/relationships/presentationmetadata" Target="metadata"/><Relationship Id="rId22" Type="http://schemas.openxmlformats.org/officeDocument/2006/relationships/font" Target="fonts/RobotoMedium-bold.fntdata"/><Relationship Id="rId21" Type="http://schemas.openxmlformats.org/officeDocument/2006/relationships/font" Target="fonts/RobotoMedium-regular.fntdata"/><Relationship Id="rId24" Type="http://schemas.openxmlformats.org/officeDocument/2006/relationships/font" Target="fonts/RobotoMedium-boldItalic.fntdata"/><Relationship Id="rId23" Type="http://schemas.openxmlformats.org/officeDocument/2006/relationships/font" Target="fonts/Roboto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SemiBold-bold.fntdata"/><Relationship Id="rId25" Type="http://schemas.openxmlformats.org/officeDocument/2006/relationships/font" Target="fonts/InterSemiBold-regular.fntdata"/><Relationship Id="rId28" Type="http://schemas.openxmlformats.org/officeDocument/2006/relationships/font" Target="fonts/InterSemiBold-boldItalic.fntdata"/><Relationship Id="rId27" Type="http://schemas.openxmlformats.org/officeDocument/2006/relationships/font" Target="fonts/Inter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italic.fntdata"/><Relationship Id="rId30" Type="http://schemas.openxmlformats.org/officeDocument/2006/relationships/font" Target="fonts/Inter-bold.fntdata"/><Relationship Id="rId11" Type="http://schemas.openxmlformats.org/officeDocument/2006/relationships/slide" Target="slides/slide6.xml"/><Relationship Id="rId33" Type="http://schemas.openxmlformats.org/officeDocument/2006/relationships/font" Target="fonts/InterExtraBold-bold.fntdata"/><Relationship Id="rId10" Type="http://schemas.openxmlformats.org/officeDocument/2006/relationships/slide" Target="slides/slide5.xml"/><Relationship Id="rId32" Type="http://schemas.openxmlformats.org/officeDocument/2006/relationships/font" Target="fonts/Inter-boldItalic.fntdata"/><Relationship Id="rId13" Type="http://schemas.openxmlformats.org/officeDocument/2006/relationships/slide" Target="slides/slide8.xml"/><Relationship Id="rId35" Type="http://schemas.openxmlformats.org/officeDocument/2006/relationships/font" Target="fonts/InterMedium-regular.fntdata"/><Relationship Id="rId12" Type="http://schemas.openxmlformats.org/officeDocument/2006/relationships/slide" Target="slides/slide7.xml"/><Relationship Id="rId34" Type="http://schemas.openxmlformats.org/officeDocument/2006/relationships/font" Target="fonts/InterExtraBold-boldItalic.fntdata"/><Relationship Id="rId15" Type="http://schemas.openxmlformats.org/officeDocument/2006/relationships/slide" Target="slides/slide10.xml"/><Relationship Id="rId37" Type="http://schemas.openxmlformats.org/officeDocument/2006/relationships/font" Target="fonts/InterMedium-italic.fntdata"/><Relationship Id="rId14" Type="http://schemas.openxmlformats.org/officeDocument/2006/relationships/slide" Target="slides/slide9.xml"/><Relationship Id="rId36" Type="http://schemas.openxmlformats.org/officeDocument/2006/relationships/font" Target="fonts/InterMedium-bold.fntdata"/><Relationship Id="rId17" Type="http://schemas.openxmlformats.org/officeDocument/2006/relationships/slide" Target="slides/slide12.xml"/><Relationship Id="rId39" Type="http://schemas.openxmlformats.org/officeDocument/2006/relationships/font" Target="fonts/InterBlack-bold.fntdata"/><Relationship Id="rId16" Type="http://schemas.openxmlformats.org/officeDocument/2006/relationships/slide" Target="slides/slide11.xml"/><Relationship Id="rId38" Type="http://schemas.openxmlformats.org/officeDocument/2006/relationships/font" Target="fonts/InterMedium-boldItalic.fntdata"/><Relationship Id="rId19" Type="http://schemas.openxmlformats.org/officeDocument/2006/relationships/font" Target="fonts/RobotoBlack-bold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5" name="Google Shape;7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6e15bd34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g3f6e15bd342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ee20e567bf_1_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2ee20e567bf_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5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ш макет 1">
  <p:cSld name="CUSTOM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2"/>
          <p:cNvSpPr/>
          <p:nvPr>
            <p:ph idx="2" type="pic"/>
          </p:nvPr>
        </p:nvSpPr>
        <p:spPr>
          <a:xfrm>
            <a:off x="766650" y="1578800"/>
            <a:ext cx="3429000" cy="4540200"/>
          </a:xfrm>
          <a:prstGeom prst="roundRect">
            <a:avLst>
              <a:gd fmla="val 105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4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4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0" name="Google Shape;50;p4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1" name="Google Shape;51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5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huntflow.ru/" TargetMode="External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"/>
          <p:cNvSpPr txBox="1"/>
          <p:nvPr/>
        </p:nvSpPr>
        <p:spPr>
          <a:xfrm>
            <a:off x="2873100" y="6122907"/>
            <a:ext cx="6445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82A2E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8" name="Google Shape;78;p2"/>
          <p:cNvSpPr txBox="1"/>
          <p:nvPr/>
        </p:nvSpPr>
        <p:spPr>
          <a:xfrm>
            <a:off x="2142150" y="3077485"/>
            <a:ext cx="7907700" cy="2394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-RU" sz="44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Сценарное планирование ФОТ: как управлять рисками, а не просто двигать цифры</a:t>
            </a:r>
            <a:endParaRPr b="0" i="0" sz="44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4369050" y="2248723"/>
            <a:ext cx="3453900" cy="523200"/>
          </a:xfrm>
          <a:prstGeom prst="roundRect">
            <a:avLst>
              <a:gd fmla="val 50000" name="adj"/>
            </a:avLst>
          </a:prstGeom>
          <a:solidFill>
            <a:srgbClr val="FFA1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Онлайн-конференция</a:t>
            </a:r>
            <a:endParaRPr b="1" i="0" sz="20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0" name="Google Shape;80;p2" title="Group 61863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11388" y="472750"/>
            <a:ext cx="2569224" cy="450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/>
          <p:nvPr/>
        </p:nvSpPr>
        <p:spPr>
          <a:xfrm>
            <a:off x="858900" y="320298"/>
            <a:ext cx="104742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4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Пример построения сценарного планирования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8900" y="2430485"/>
            <a:ext cx="10773829" cy="3103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6e15bd342_0_5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Вывод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g3f6e15bd342_0_5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3f6e15bd342_0_5" title="Frame 2087326439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3f6e15bd342_0_5"/>
          <p:cNvSpPr txBox="1"/>
          <p:nvPr/>
        </p:nvSpPr>
        <p:spPr>
          <a:xfrm>
            <a:off x="646000" y="2430475"/>
            <a:ext cx="8811600" cy="20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Главное в сценарном планировании ФОТ не количество сценариев, а их обоснованность - они должны опираться </a:t>
            </a:r>
            <a:b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на анализ ключевых факторов неопределённости. </a:t>
            </a:r>
            <a:endParaRPr b="0" i="0" sz="20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Каждый сценарий должен быть логически связным, включать ключевые рисковые события и позволять наметить конкретные управленческие решения.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/>
          <p:nvPr/>
        </p:nvSpPr>
        <p:spPr>
          <a:xfrm>
            <a:off x="6694775" y="805650"/>
            <a:ext cx="4888500" cy="5246700"/>
          </a:xfrm>
          <a:prstGeom prst="roundRect">
            <a:avLst>
              <a:gd fmla="val 16667" name="adj"/>
            </a:avLst>
          </a:prstGeom>
          <a:solidFill>
            <a:srgbClr val="FFF8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7462338" y="1770000"/>
            <a:ext cx="3353400" cy="3467700"/>
          </a:xfrm>
          <a:prstGeom prst="roundRect">
            <a:avLst>
              <a:gd fmla="val 8601" name="adj"/>
            </a:avLst>
          </a:prstGeom>
          <a:solidFill>
            <a:srgbClr val="FFFFFF"/>
          </a:solidFill>
          <a:ln>
            <a:noFill/>
          </a:ln>
          <a:effectLst>
            <a:outerShdw blurRad="371475" rotWithShape="0" algn="bl" dir="5400000" dist="66675">
              <a:srgbClr val="323126">
                <a:alpha val="313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"/>
          <p:cNvSpPr txBox="1"/>
          <p:nvPr/>
        </p:nvSpPr>
        <p:spPr>
          <a:xfrm>
            <a:off x="617650" y="2920613"/>
            <a:ext cx="5612700" cy="19497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+7 965 221 19 18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7465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Tg @Ksana_Lavrova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7465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A172"/>
              </a:buClr>
              <a:buSzPts val="2300"/>
              <a:buFont typeface="Inter Medium"/>
              <a:buChar char="✦"/>
            </a:pPr>
            <a:r>
              <a:rPr b="0" i="0" lang="ru-RU" sz="23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LavrovaOk@gmail.com</a:t>
            </a:r>
            <a:endParaRPr b="0" i="0" sz="23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70" name="Google Shape;170;p11"/>
          <p:cNvSpPr txBox="1"/>
          <p:nvPr/>
        </p:nvSpPr>
        <p:spPr>
          <a:xfrm>
            <a:off x="617650" y="2017988"/>
            <a:ext cx="4888500" cy="902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4220"/>
              <a:buFont typeface="Arial"/>
              <a:buNone/>
            </a:pPr>
            <a:r>
              <a:rPr b="0" i="0" lang="ru-RU" sz="4220" u="none" cap="none" strike="noStrike">
                <a:solidFill>
                  <a:srgbClr val="282A2E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Лаврова Оксана</a:t>
            </a:r>
            <a:endParaRPr b="0" i="0" sz="4220" u="none" cap="none" strike="noStrike">
              <a:solidFill>
                <a:srgbClr val="282A2E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pic>
        <p:nvPicPr>
          <p:cNvPr id="171" name="Google Shape;17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7973" y="2223769"/>
            <a:ext cx="2602065" cy="2602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1" title="Group 61787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05825" y="1236598"/>
            <a:ext cx="53702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1" title="Group 208732588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79650" y="4434246"/>
            <a:ext cx="622877" cy="101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e20e567bf_1_28"/>
          <p:cNvSpPr txBox="1"/>
          <p:nvPr>
            <p:ph type="title"/>
          </p:nvPr>
        </p:nvSpPr>
        <p:spPr>
          <a:xfrm>
            <a:off x="1386375" y="2681625"/>
            <a:ext cx="9657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8800">
                <a:solidFill>
                  <a:srgbClr val="323126"/>
                </a:solidFill>
                <a:latin typeface="Inter Black"/>
                <a:ea typeface="Inter Black"/>
                <a:cs typeface="Inter Black"/>
                <a:sym typeface="Inter Black"/>
              </a:rPr>
              <a:t>Вопросы</a:t>
            </a:r>
            <a:endParaRPr sz="8800">
              <a:solidFill>
                <a:srgbClr val="323126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000" u="none" cap="none" strike="noStrike">
                <a:solidFill>
                  <a:srgbClr val="1D1D1F"/>
                </a:solidFill>
                <a:latin typeface="Inter Black"/>
                <a:ea typeface="Inter Black"/>
                <a:cs typeface="Inter Black"/>
                <a:sym typeface="Inter Black"/>
              </a:rPr>
              <a:t>Знакомство</a:t>
            </a:r>
            <a:endParaRPr b="0" i="0" sz="4000" u="none" cap="none" strike="noStrike">
              <a:solidFill>
                <a:srgbClr val="1D1D1F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86" name="Google Shape;86;p3"/>
          <p:cNvSpPr txBox="1"/>
          <p:nvPr/>
        </p:nvSpPr>
        <p:spPr>
          <a:xfrm>
            <a:off x="4865219" y="2897151"/>
            <a:ext cx="6348300" cy="11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2921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Medium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Логистика</a:t>
            </a:r>
            <a:endParaRPr b="0" i="0" sz="20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Medium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Строительство</a:t>
            </a:r>
            <a:endParaRPr b="0" i="0" sz="20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Medium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IT</a:t>
            </a:r>
            <a:endParaRPr b="0" i="0" sz="20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7" name="Google Shape;87;p3"/>
          <p:cNvSpPr txBox="1"/>
          <p:nvPr/>
        </p:nvSpPr>
        <p:spPr>
          <a:xfrm>
            <a:off x="4865219" y="1579563"/>
            <a:ext cx="6348300" cy="1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ru-RU" sz="20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Опыт работы в качестве Ведущего специалиста/HR BP более 10 лет </a:t>
            </a:r>
            <a:br>
              <a:rPr b="0" i="0" lang="ru-RU" sz="20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b="0" i="0" lang="ru-RU" sz="2000" u="none" cap="none" strike="noStrike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в отраслях:</a:t>
            </a:r>
            <a:endParaRPr b="0" i="0" sz="2000" u="none" cap="none" strike="noStrike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8" name="Google Shape;88;p3"/>
          <p:cNvSpPr txBox="1"/>
          <p:nvPr/>
        </p:nvSpPr>
        <p:spPr>
          <a:xfrm>
            <a:off x="4865226" y="4651550"/>
            <a:ext cx="49923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ru-RU" sz="2000" u="none" cap="none" strike="noStrike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Любимые задачи:</a:t>
            </a:r>
            <a:r>
              <a:rPr b="0" i="0" lang="ru-RU" sz="2000" u="none" cap="none" strike="noStrike">
                <a:solidFill>
                  <a:srgbClr val="59595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Построение HR-процессов с нуля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9" name="Google Shape;89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5880" l="0" r="0" t="5880"/>
          <a:stretch/>
        </p:blipFill>
        <p:spPr>
          <a:xfrm>
            <a:off x="766763" y="1579563"/>
            <a:ext cx="3429000" cy="453866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"/>
          <p:cNvSpPr txBox="1"/>
          <p:nvPr/>
        </p:nvSpPr>
        <p:spPr>
          <a:xfrm>
            <a:off x="746025" y="329438"/>
            <a:ext cx="10474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Как может помочь сценарное планирование в формировании ФОТ</a:t>
            </a:r>
            <a:endParaRPr b="0" i="0" sz="40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95" name="Google Shape;95;p4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" title="Frame 2087326439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4"/>
          <p:cNvSpPr txBox="1"/>
          <p:nvPr/>
        </p:nvSpPr>
        <p:spPr>
          <a:xfrm>
            <a:off x="746025" y="2430475"/>
            <a:ext cx="7394100" cy="12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SemiBold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Понять чувствительность бюджета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SemiBold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Выявить риски и возможности</a:t>
            </a:r>
            <a:endParaRPr b="0" i="0" sz="20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SemiBold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Повысить гибкость и адаптивность</a:t>
            </a:r>
            <a:endParaRPr b="0" i="0" sz="20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/>
          <p:nvPr>
            <p:ph idx="4294967295" type="body"/>
          </p:nvPr>
        </p:nvSpPr>
        <p:spPr>
          <a:xfrm>
            <a:off x="646000" y="2430475"/>
            <a:ext cx="5812200" cy="27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Сценарное планирование - это ответ </a:t>
            </a:r>
            <a:b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на вопрос:</a:t>
            </a:r>
            <a:endParaRPr sz="20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1000"/>
              </a:spcAft>
              <a:buSzPts val="2800"/>
              <a:buNone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«</a:t>
            </a:r>
            <a:r>
              <a:rPr i="1"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Что произойдет с расходами на персонал, если изменятся условия бизнеса?</a:t>
            </a: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»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3" name="Google Shape;103;p5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Что такое сценарное планирование</a:t>
            </a:r>
            <a:endParaRPr b="0" i="0" sz="40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04" name="Google Shape;104;p5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5" title="Frame 208732644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 txBox="1"/>
          <p:nvPr/>
        </p:nvSpPr>
        <p:spPr>
          <a:xfrm>
            <a:off x="645989" y="494414"/>
            <a:ext cx="10474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Зачем необходимо сценарное планирование</a:t>
            </a:r>
            <a:endParaRPr b="0" i="0" sz="40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11" name="Google Shape;111;p6" title="Frame 208732644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6"/>
          <p:cNvSpPr txBox="1"/>
          <p:nvPr/>
        </p:nvSpPr>
        <p:spPr>
          <a:xfrm>
            <a:off x="7072850" y="2875825"/>
            <a:ext cx="477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"/>
          <p:cNvSpPr txBox="1"/>
          <p:nvPr/>
        </p:nvSpPr>
        <p:spPr>
          <a:xfrm>
            <a:off x="646000" y="1868800"/>
            <a:ext cx="5841300" cy="45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Утвердили ФОТ в размере 800 млн рублей, но через три месяца: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 SemiBold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рынок зарплат вырос на 15%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запустился новый проект</a:t>
            </a:r>
            <a:endParaRPr b="0" i="0" sz="20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увеличилась текучесть</a:t>
            </a:r>
            <a:endParaRPr b="0" i="0" sz="20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колебания спроса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доступность материалов</a:t>
            </a:r>
            <a:endParaRPr b="0" i="0" sz="20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действия конкурентов/появления новых технологий</a:t>
            </a:r>
            <a:endParaRPr b="0" i="0" sz="20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изменились требования законодательства</a:t>
            </a:r>
            <a:endParaRPr b="0" i="0" sz="2000" u="none" cap="none" strike="noStrike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6987350" y="2875825"/>
            <a:ext cx="4772700" cy="2376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Если сценарии заранее подготовлены, руководство понимает, какие решения принимать и какие последствия </a:t>
            </a:r>
            <a:b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они повлекут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Основные сценарии</a:t>
            </a:r>
            <a:endParaRPr b="0" i="0" sz="4000" u="none" cap="none" strike="noStrike">
              <a:solidFill>
                <a:srgbClr val="282A2E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20" name="Google Shape;120;p7"/>
          <p:cNvSpPr txBox="1"/>
          <p:nvPr>
            <p:ph idx="4294967295" type="body"/>
          </p:nvPr>
        </p:nvSpPr>
        <p:spPr>
          <a:xfrm>
            <a:off x="645989" y="1372833"/>
            <a:ext cx="8453100" cy="18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Базовый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Консервативный (пессимистичный)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Сценарий роста (оптимистичный)</a:t>
            </a:r>
            <a:endParaRPr sz="2000"/>
          </a:p>
        </p:txBody>
      </p:sp>
      <p:pic>
        <p:nvPicPr>
          <p:cNvPr id="121" name="Google Shape;121;p7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7" title="Frame 2087326440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7"/>
          <p:cNvSpPr txBox="1"/>
          <p:nvPr/>
        </p:nvSpPr>
        <p:spPr>
          <a:xfrm>
            <a:off x="646000" y="3506457"/>
            <a:ext cx="9084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Дополнительные сценарии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7"/>
          <p:cNvSpPr txBox="1"/>
          <p:nvPr/>
        </p:nvSpPr>
        <p:spPr>
          <a:xfrm>
            <a:off x="646000" y="4429618"/>
            <a:ext cx="7198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Кризисный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Стратегический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Кастомный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Какие параметры должны меняться</a:t>
            </a:r>
            <a:endParaRPr b="0" i="0" sz="4000" u="none" cap="none" strike="noStrike">
              <a:solidFill>
                <a:srgbClr val="282A2E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30" name="Google Shape;130;p8"/>
          <p:cNvSpPr txBox="1"/>
          <p:nvPr>
            <p:ph idx="4294967295" type="body"/>
          </p:nvPr>
        </p:nvSpPr>
        <p:spPr>
          <a:xfrm>
            <a:off x="645997" y="2430479"/>
            <a:ext cx="10727700" cy="3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Численность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Индексация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Рост заработных плат на рынке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Текучесть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Структура затрат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Производительность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Законодательные изменения</a:t>
            </a:r>
            <a:endParaRPr sz="2000"/>
          </a:p>
          <a:p>
            <a:pPr indent="0" lvl="0" marL="8255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FA172"/>
              </a:buClr>
              <a:buSzPts val="2300"/>
              <a:buNone/>
            </a:pPr>
            <a:r>
              <a:t/>
            </a:r>
            <a:endParaRPr sz="23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31" name="Google Shape;131;p8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8" title="Frame 2087326439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Что можно включить дополнительно</a:t>
            </a:r>
            <a:endParaRPr b="0" i="0" sz="4000" u="none" cap="none" strike="noStrike">
              <a:solidFill>
                <a:srgbClr val="282A2E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38" name="Google Shape;138;p1"/>
          <p:cNvSpPr txBox="1"/>
          <p:nvPr>
            <p:ph idx="4294967295" type="body"/>
          </p:nvPr>
        </p:nvSpPr>
        <p:spPr>
          <a:xfrm>
            <a:off x="645997" y="2430479"/>
            <a:ext cx="10727700" cy="22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Стоимость удержания сотрудников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Стоимость сокращения персонала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Автоматизация и искусственный интеллект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lang="ru-RU" sz="20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Резерв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8255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FA172"/>
              </a:buClr>
              <a:buSzPts val="2300"/>
              <a:buNone/>
            </a:pPr>
            <a:r>
              <a:t/>
            </a:r>
            <a:endParaRPr sz="23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39" name="Google Shape;139;p1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" title="Frame 2087326439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/>
        </p:nvSpPr>
        <p:spPr>
          <a:xfrm>
            <a:off x="645989" y="494414"/>
            <a:ext cx="104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Какой подход выбрать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9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9" title="Frame 2087326439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625" y="3771964"/>
            <a:ext cx="3966376" cy="308604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9"/>
          <p:cNvSpPr txBox="1"/>
          <p:nvPr/>
        </p:nvSpPr>
        <p:spPr>
          <a:xfrm>
            <a:off x="646000" y="2430475"/>
            <a:ext cx="9358800" cy="29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Для старта или простых задач часто достаточно трёх сценариев</a:t>
            </a:r>
            <a:endParaRPr b="0" i="0" sz="20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Для сложных, долгосрочных стратегий с множеством переменных имеет смысл разрабатывать 5 и более сценариев, чтобы охватить максимум рисков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Чем выше степень неопределённости во внешней среде, тем больше сценариев имеет смысл разрабатывать</a:t>
            </a:r>
            <a:endParaRPr b="0" i="0" sz="20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A172"/>
              </a:buClr>
              <a:buSzPts val="2000"/>
              <a:buFont typeface="Inter"/>
              <a:buChar char="✦"/>
            </a:pPr>
            <a:r>
              <a:rPr b="0" i="0" lang="ru-RU" sz="2000" u="none" cap="none" strike="noStrike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Разработка большого числа детальных сценариев требует значительных временных и аналитических ресурсов</a:t>
            </a:r>
            <a:endParaRPr b="0" i="0" sz="2000" u="none" cap="none" strike="noStrike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