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Roboto Black"/>
      <p:bold r:id="rId19"/>
      <p:boldItalic r:id="rId20"/>
    </p:embeddedFont>
    <p:embeddedFont>
      <p:font typeface="Roboto Medium"/>
      <p:regular r:id="rId21"/>
      <p:bold r:id="rId22"/>
      <p:italic r:id="rId23"/>
      <p:boldItalic r:id="rId24"/>
    </p:embeddedFont>
    <p:embeddedFont>
      <p:font typeface="Inter SemiBold"/>
      <p:regular r:id="rId25"/>
      <p:bold r:id="rId26"/>
      <p:italic r:id="rId27"/>
      <p:boldItalic r:id="rId28"/>
    </p:embeddedFont>
    <p:embeddedFont>
      <p:font typeface="Inter"/>
      <p:regular r:id="rId29"/>
      <p:bold r:id="rId30"/>
      <p:italic r:id="rId31"/>
      <p:boldItalic r:id="rId32"/>
    </p:embeddedFont>
    <p:embeddedFont>
      <p:font typeface="Inter ExtraBold"/>
      <p:bold r:id="rId33"/>
      <p:boldItalic r:id="rId34"/>
    </p:embeddedFont>
    <p:embeddedFont>
      <p:font typeface="Inter Medium"/>
      <p:regular r:id="rId35"/>
      <p:bold r:id="rId36"/>
      <p:italic r:id="rId37"/>
      <p:boldItalic r:id="rId38"/>
    </p:embeddedFont>
    <p:embeddedFont>
      <p:font typeface="Inter Black"/>
      <p:bold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24">
          <p15:clr>
            <a:srgbClr val="747775"/>
          </p15:clr>
        </p15:guide>
        <p15:guide id="2" pos="566">
          <p15:clr>
            <a:srgbClr val="747775"/>
          </p15:clr>
        </p15:guide>
        <p15:guide id="3" orient="horz" pos="1531">
          <p15:clr>
            <a:srgbClr val="747775"/>
          </p15:clr>
        </p15:guide>
        <p15:guide id="4" orient="horz" pos="1077">
          <p15:clr>
            <a:srgbClr val="747775"/>
          </p15:clr>
        </p15:guide>
      </p15:sldGuideLst>
    </p:ext>
    <p:ext uri="GoogleSlidesCustomDataVersion2">
      <go:slidesCustomData xmlns:go="http://customooxmlschemas.google.com/" r:id="rId41" roundtripDataSignature="AMtx7mikdRxduaN6P1YKnd6oXDAIPo6c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24" orient="horz"/>
        <p:guide pos="566"/>
        <p:guide pos="1531" orient="horz"/>
        <p:guide pos="107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Black-boldItalic.fntdata"/><Relationship Id="rId20" Type="http://schemas.openxmlformats.org/officeDocument/2006/relationships/font" Target="fonts/RobotoBlack-boldItalic.fntdata"/><Relationship Id="rId41" Type="http://customschemas.google.com/relationships/presentationmetadata" Target="metadata"/><Relationship Id="rId22" Type="http://schemas.openxmlformats.org/officeDocument/2006/relationships/font" Target="fonts/RobotoMedium-bold.fntdata"/><Relationship Id="rId21" Type="http://schemas.openxmlformats.org/officeDocument/2006/relationships/font" Target="fonts/RobotoMedium-regular.fntdata"/><Relationship Id="rId24" Type="http://schemas.openxmlformats.org/officeDocument/2006/relationships/font" Target="fonts/RobotoMedium-boldItalic.fntdata"/><Relationship Id="rId23" Type="http://schemas.openxmlformats.org/officeDocument/2006/relationships/font" Target="fonts/RobotoMedium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SemiBold-bold.fntdata"/><Relationship Id="rId25" Type="http://schemas.openxmlformats.org/officeDocument/2006/relationships/font" Target="fonts/InterSemiBold-regular.fntdata"/><Relationship Id="rId28" Type="http://schemas.openxmlformats.org/officeDocument/2006/relationships/font" Target="fonts/InterSemiBold-boldItalic.fntdata"/><Relationship Id="rId27" Type="http://schemas.openxmlformats.org/officeDocument/2006/relationships/font" Target="fonts/InterSemiBol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nter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nter-italic.fntdata"/><Relationship Id="rId30" Type="http://schemas.openxmlformats.org/officeDocument/2006/relationships/font" Target="fonts/Inter-bold.fntdata"/><Relationship Id="rId11" Type="http://schemas.openxmlformats.org/officeDocument/2006/relationships/slide" Target="slides/slide6.xml"/><Relationship Id="rId33" Type="http://schemas.openxmlformats.org/officeDocument/2006/relationships/font" Target="fonts/InterExtraBold-bold.fntdata"/><Relationship Id="rId10" Type="http://schemas.openxmlformats.org/officeDocument/2006/relationships/slide" Target="slides/slide5.xml"/><Relationship Id="rId32" Type="http://schemas.openxmlformats.org/officeDocument/2006/relationships/font" Target="fonts/Inter-boldItalic.fntdata"/><Relationship Id="rId13" Type="http://schemas.openxmlformats.org/officeDocument/2006/relationships/slide" Target="slides/slide8.xml"/><Relationship Id="rId35" Type="http://schemas.openxmlformats.org/officeDocument/2006/relationships/font" Target="fonts/InterMedium-regular.fntdata"/><Relationship Id="rId12" Type="http://schemas.openxmlformats.org/officeDocument/2006/relationships/slide" Target="slides/slide7.xml"/><Relationship Id="rId34" Type="http://schemas.openxmlformats.org/officeDocument/2006/relationships/font" Target="fonts/InterExtraBold-boldItalic.fntdata"/><Relationship Id="rId15" Type="http://schemas.openxmlformats.org/officeDocument/2006/relationships/slide" Target="slides/slide10.xml"/><Relationship Id="rId37" Type="http://schemas.openxmlformats.org/officeDocument/2006/relationships/font" Target="fonts/InterMedium-italic.fntdata"/><Relationship Id="rId14" Type="http://schemas.openxmlformats.org/officeDocument/2006/relationships/slide" Target="slides/slide9.xml"/><Relationship Id="rId36" Type="http://schemas.openxmlformats.org/officeDocument/2006/relationships/font" Target="fonts/InterMedium-bold.fntdata"/><Relationship Id="rId17" Type="http://schemas.openxmlformats.org/officeDocument/2006/relationships/slide" Target="slides/slide12.xml"/><Relationship Id="rId39" Type="http://schemas.openxmlformats.org/officeDocument/2006/relationships/font" Target="fonts/InterBlack-bold.fntdata"/><Relationship Id="rId16" Type="http://schemas.openxmlformats.org/officeDocument/2006/relationships/slide" Target="slides/slide11.xml"/><Relationship Id="rId38" Type="http://schemas.openxmlformats.org/officeDocument/2006/relationships/font" Target="fonts/InterMedium-boldItalic.fntdata"/><Relationship Id="rId19" Type="http://schemas.openxmlformats.org/officeDocument/2006/relationships/font" Target="fonts/RobotoBlack-bold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" name="Google Shape;7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3" name="Google Shape;173;p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1" name="Google Shape;181;p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/>
              <a:t>Отметить что в большинстве своем самая весомая часть это ФОТ</a:t>
            </a:r>
            <a:endParaRPr/>
          </a:p>
        </p:txBody>
      </p:sp>
      <p:sp>
        <p:nvSpPr>
          <p:cNvPr id="128" name="Google Shape;128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7" name="Google Shape;137;p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p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5" name="Google Shape;165;p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2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аш макет 1">
  <p:cSld name="CUSTOM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/>
          <p:nvPr>
            <p:ph idx="2" type="pic"/>
          </p:nvPr>
        </p:nvSpPr>
        <p:spPr>
          <a:xfrm>
            <a:off x="766650" y="1578800"/>
            <a:ext cx="3429000" cy="4540200"/>
          </a:xfrm>
          <a:prstGeom prst="roundRect">
            <a:avLst>
              <a:gd fmla="val 1056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2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4" name="Google Shape;54;p2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5" name="Google Shape;5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hyperlink" Target="https://huntflow.ru/" TargetMode="External"/><Relationship Id="rId5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png"/><Relationship Id="rId10" Type="http://schemas.openxmlformats.org/officeDocument/2006/relationships/image" Target="../media/image3.png"/><Relationship Id="rId13" Type="http://schemas.openxmlformats.org/officeDocument/2006/relationships/image" Target="../media/image14.png"/><Relationship Id="rId1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5" Type="http://schemas.openxmlformats.org/officeDocument/2006/relationships/image" Target="../media/image15.png"/><Relationship Id="rId14" Type="http://schemas.openxmlformats.org/officeDocument/2006/relationships/image" Target="../media/image6.png"/><Relationship Id="rId17" Type="http://schemas.openxmlformats.org/officeDocument/2006/relationships/image" Target="../media/image16.png"/><Relationship Id="rId16" Type="http://schemas.openxmlformats.org/officeDocument/2006/relationships/image" Target="../media/image19.png"/><Relationship Id="rId5" Type="http://schemas.openxmlformats.org/officeDocument/2006/relationships/image" Target="../media/image21.png"/><Relationship Id="rId6" Type="http://schemas.openxmlformats.org/officeDocument/2006/relationships/image" Target="../media/image7.png"/><Relationship Id="rId7" Type="http://schemas.openxmlformats.org/officeDocument/2006/relationships/image" Target="../media/image18.png"/><Relationship Id="rId8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2.png"/><Relationship Id="rId6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2.png"/><Relationship Id="rId6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"/>
          <p:cNvSpPr txBox="1"/>
          <p:nvPr/>
        </p:nvSpPr>
        <p:spPr>
          <a:xfrm>
            <a:off x="2873100" y="6122907"/>
            <a:ext cx="6445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82A2E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2" name="Google Shape;82;p1"/>
          <p:cNvSpPr txBox="1"/>
          <p:nvPr/>
        </p:nvSpPr>
        <p:spPr>
          <a:xfrm>
            <a:off x="2142150" y="2968823"/>
            <a:ext cx="7907700" cy="20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-RU" sz="50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HR-бюджет как стратегический инструмент бизнеса</a:t>
            </a:r>
            <a:endParaRPr b="0" i="0" sz="50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4369050" y="2248723"/>
            <a:ext cx="3453900" cy="523200"/>
          </a:xfrm>
          <a:prstGeom prst="roundRect">
            <a:avLst>
              <a:gd fmla="val 50000" name="adj"/>
            </a:avLst>
          </a:prstGeom>
          <a:solidFill>
            <a:srgbClr val="FFA1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Онлайн-конференция</a:t>
            </a:r>
            <a:endParaRPr b="1" i="0" sz="2000" u="none" cap="none" strike="noStrike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84" name="Google Shape;84;p1" title="Group 61863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11388" y="472750"/>
            <a:ext cx="2569224" cy="450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"/>
          <p:cNvSpPr txBox="1"/>
          <p:nvPr/>
        </p:nvSpPr>
        <p:spPr>
          <a:xfrm>
            <a:off x="321500" y="475375"/>
            <a:ext cx="11536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b="0" i="0" lang="ru-RU" sz="3800" u="none" cap="none" strike="noStrike">
                <a:solidFill>
                  <a:schemeClr val="dk1"/>
                </a:solidFill>
                <a:latin typeface="Inter Black"/>
                <a:ea typeface="Inter Black"/>
                <a:cs typeface="Inter Black"/>
                <a:sym typeface="Inter Black"/>
              </a:rPr>
              <a:t>Аналитика Хантфлоу позволяет рассчитать </a:t>
            </a:r>
            <a:endParaRPr b="0" i="0" sz="37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176" name="Google Shape;176;p10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0" title="Frame 208732644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0"/>
          <p:cNvSpPr txBox="1"/>
          <p:nvPr/>
        </p:nvSpPr>
        <p:spPr>
          <a:xfrm>
            <a:off x="623750" y="1981275"/>
            <a:ext cx="10717500" cy="27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300"/>
              <a:buFont typeface="Inter Medium"/>
              <a:buChar char="✦"/>
            </a:pPr>
            <a:r>
              <a:rPr b="0" i="0" lang="ru-RU" sz="23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Сколько нужно времени на поиск одного сотрудника</a:t>
            </a:r>
            <a:endParaRPr b="0" i="0" sz="23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74650" lvl="0" marL="45720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300"/>
              <a:buFont typeface="Inter Medium"/>
              <a:buChar char="✦"/>
            </a:pPr>
            <a:r>
              <a:rPr b="0" i="0" lang="ru-RU" sz="23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Какие источники наиболее эффективные </a:t>
            </a:r>
            <a:endParaRPr b="0" i="0" sz="23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74650" lvl="0" marL="45720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300"/>
              <a:buFont typeface="Inter Medium"/>
              <a:buChar char="✦"/>
            </a:pPr>
            <a:r>
              <a:rPr b="0" i="0" lang="ru-RU" sz="23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Сколько кандидатов потенциально могут не пройти </a:t>
            </a:r>
            <a:br>
              <a:rPr b="0" i="0" lang="ru-RU" sz="23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r>
              <a:rPr b="0" i="0" lang="ru-RU" sz="23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испытательный срок</a:t>
            </a:r>
            <a:endParaRPr b="0" i="0" sz="23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74650" lvl="0" marL="457200" marR="0" rtl="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A172"/>
              </a:buClr>
              <a:buSzPts val="2300"/>
              <a:buFont typeface="Inter Medium"/>
              <a:buChar char="✦"/>
            </a:pPr>
            <a:r>
              <a:rPr b="0" i="0" lang="ru-RU" sz="23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Конверсию в результат</a:t>
            </a:r>
            <a:endParaRPr b="0" i="0" sz="23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"/>
          <p:cNvSpPr txBox="1"/>
          <p:nvPr/>
        </p:nvSpPr>
        <p:spPr>
          <a:xfrm>
            <a:off x="858900" y="494425"/>
            <a:ext cx="10645500" cy="7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b="0" i="0" lang="ru-RU" sz="4330" u="none" cap="none" strike="noStrike">
                <a:solidFill>
                  <a:schemeClr val="dk1"/>
                </a:solidFill>
                <a:latin typeface="Inter Black"/>
                <a:ea typeface="Inter Black"/>
                <a:cs typeface="Inter Black"/>
                <a:sym typeface="Inter Black"/>
              </a:rPr>
              <a:t>Калькулятор экономии Хантфлоу </a:t>
            </a:r>
            <a:endParaRPr b="0" i="0" sz="4300" u="none" cap="none" strike="noStrike">
              <a:solidFill>
                <a:schemeClr val="dk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184" name="Google Shape;184;p11" title="2026-08-12_13-03-28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1525" y="1393000"/>
            <a:ext cx="10248823" cy="387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/>
          <p:nvPr/>
        </p:nvSpPr>
        <p:spPr>
          <a:xfrm>
            <a:off x="6694775" y="805650"/>
            <a:ext cx="4888500" cy="5246700"/>
          </a:xfrm>
          <a:prstGeom prst="roundRect">
            <a:avLst>
              <a:gd fmla="val 16667" name="adj"/>
            </a:avLst>
          </a:prstGeom>
          <a:solidFill>
            <a:srgbClr val="FFF8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2"/>
          <p:cNvSpPr/>
          <p:nvPr/>
        </p:nvSpPr>
        <p:spPr>
          <a:xfrm>
            <a:off x="7462338" y="1770000"/>
            <a:ext cx="3353400" cy="3467700"/>
          </a:xfrm>
          <a:prstGeom prst="roundRect">
            <a:avLst>
              <a:gd fmla="val 8601" name="adj"/>
            </a:avLst>
          </a:prstGeom>
          <a:solidFill>
            <a:srgbClr val="FFFFFF"/>
          </a:solidFill>
          <a:ln>
            <a:noFill/>
          </a:ln>
          <a:effectLst>
            <a:outerShdw blurRad="371475" rotWithShape="0" algn="bl" dir="5400000" dist="66675">
              <a:srgbClr val="323126">
                <a:alpha val="313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2"/>
          <p:cNvSpPr txBox="1"/>
          <p:nvPr/>
        </p:nvSpPr>
        <p:spPr>
          <a:xfrm>
            <a:off x="648150" y="2430463"/>
            <a:ext cx="4518300" cy="10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4220"/>
              <a:buFont typeface="Arial"/>
              <a:buNone/>
            </a:pPr>
            <a:r>
              <a:rPr b="0" i="0" lang="ru-RU" sz="4220" u="none" cap="none" strike="noStrike">
                <a:solidFill>
                  <a:srgbClr val="282A2E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Марина Барабашова</a:t>
            </a:r>
            <a:endParaRPr b="0" i="0" sz="4220" u="none" cap="none" strike="noStrike">
              <a:solidFill>
                <a:srgbClr val="282A2E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pic>
        <p:nvPicPr>
          <p:cNvPr id="192" name="Google Shape;19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37973" y="2223768"/>
            <a:ext cx="2602065" cy="2602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2" title="Group 61787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05825" y="1236598"/>
            <a:ext cx="53702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2" title="Group 2087325882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79650" y="4434246"/>
            <a:ext cx="622877" cy="101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"/>
          <p:cNvSpPr txBox="1"/>
          <p:nvPr>
            <p:ph type="title"/>
          </p:nvPr>
        </p:nvSpPr>
        <p:spPr>
          <a:xfrm>
            <a:off x="1386375" y="2681625"/>
            <a:ext cx="9657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8800">
                <a:solidFill>
                  <a:srgbClr val="323126"/>
                </a:solidFill>
                <a:latin typeface="Inter Black"/>
                <a:ea typeface="Inter Black"/>
                <a:cs typeface="Inter Black"/>
                <a:sym typeface="Inter Black"/>
              </a:rPr>
              <a:t>Вопросы</a:t>
            </a:r>
            <a:endParaRPr sz="8800">
              <a:solidFill>
                <a:srgbClr val="323126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/>
          <p:nvPr/>
        </p:nvSpPr>
        <p:spPr>
          <a:xfrm>
            <a:off x="645989" y="494414"/>
            <a:ext cx="10474200" cy="11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b="0" i="0" lang="ru-RU" sz="4100" u="none" cap="none" strike="noStrike">
                <a:solidFill>
                  <a:schemeClr val="dk1"/>
                </a:solidFill>
                <a:latin typeface="Inter Black"/>
                <a:ea typeface="Inter Black"/>
                <a:cs typeface="Inter Black"/>
                <a:sym typeface="Inter Black"/>
              </a:rPr>
              <a:t>Хантфлоу — профессиональная CRM система  для рекрутинга</a:t>
            </a:r>
            <a:endParaRPr b="0" i="0" sz="4400" u="none" cap="none" strike="noStrike">
              <a:solidFill>
                <a:schemeClr val="dk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646000" y="1927875"/>
            <a:ext cx="11044500" cy="30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ru-RU" sz="2300" u="none" cap="none" strike="noStrike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Мы знаем, насколько для бизнеса важна сильная команда, поэтому уже 11 лет создаем передовые инструменты для автоматизации подбора.</a:t>
            </a:r>
            <a:br>
              <a:rPr b="0" i="0" lang="ru-RU" sz="2300" u="none" cap="none" strike="noStrike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endParaRPr b="0" i="0" sz="2300" u="none" cap="none" strike="noStrike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ru-RU" sz="2300" u="none" cap="none" strike="noStrike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Хантфлоу используют для найма в более чем 2500 компаний разного масштаба — от стартапов с одним рекрутером до корпораций </a:t>
            </a:r>
            <a:br>
              <a:rPr b="0" i="0" lang="ru-RU" sz="2300" u="none" cap="none" strike="noStrike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r>
              <a:rPr b="0" i="0" lang="ru-RU" sz="2300" u="none" cap="none" strike="noStrike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с несколькими отделами подбора</a:t>
            </a:r>
            <a:endParaRPr b="0" i="0" sz="2500" u="none" cap="none" strike="noStrike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DD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/>
          <p:nvPr/>
        </p:nvSpPr>
        <p:spPr>
          <a:xfrm>
            <a:off x="645996" y="494425"/>
            <a:ext cx="65964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ru-RU" sz="44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Более</a:t>
            </a:r>
            <a:r>
              <a:rPr b="0" i="0" lang="ru-RU" sz="4400" u="none" cap="none" strike="noStrike">
                <a:solidFill>
                  <a:srgbClr val="1D1D1F"/>
                </a:solidFill>
                <a:latin typeface="Inter Black"/>
                <a:ea typeface="Inter Black"/>
                <a:cs typeface="Inter Black"/>
                <a:sym typeface="Inter Black"/>
              </a:rPr>
              <a:t> </a:t>
            </a:r>
            <a:r>
              <a:rPr b="0" i="0" lang="ru-RU" sz="44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2 500 клиентов</a:t>
            </a:r>
            <a:endParaRPr b="0" i="0" sz="44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746025" y="1571325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2941737" y="1571325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/>
          <p:cNvSpPr/>
          <p:nvPr/>
        </p:nvSpPr>
        <p:spPr>
          <a:xfrm>
            <a:off x="5137450" y="1571325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7333162" y="1571325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9528875" y="1571325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/>
          <p:nvPr/>
        </p:nvSpPr>
        <p:spPr>
          <a:xfrm>
            <a:off x="746025" y="2999900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2941737" y="2999900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5137450" y="2999900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7333162" y="2999900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"/>
          <p:cNvSpPr/>
          <p:nvPr/>
        </p:nvSpPr>
        <p:spPr>
          <a:xfrm>
            <a:off x="9528875" y="2999900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746025" y="4428475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2941737" y="4428475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5137450" y="4428475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0D4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7333162" y="4428475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9528875" y="4428475"/>
            <a:ext cx="2043900" cy="127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1E7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 title="U1ck-s9wX-Um8xJ0F3EU5SPwz5kf8Utu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1284" y="2062663"/>
            <a:ext cx="1053382" cy="2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 title="image 107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3688" y="2017962"/>
            <a:ext cx="1380000" cy="3778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ZNWR | галерея бутиков &quot;Метрополь&quot;" id="113" name="Google Shape;113;p3"/>
          <p:cNvPicPr preferRelativeResize="0"/>
          <p:nvPr/>
        </p:nvPicPr>
        <p:blipFill rotWithShape="1">
          <a:blip r:embed="rId5">
            <a:alphaModFix/>
          </a:blip>
          <a:srcRect b="29641" l="0" r="0" t="19263"/>
          <a:stretch/>
        </p:blipFill>
        <p:spPr>
          <a:xfrm>
            <a:off x="5405187" y="2032413"/>
            <a:ext cx="1508425" cy="288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" title="logo-eco 1-2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83775" y="1872825"/>
            <a:ext cx="742675" cy="66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" title="Frame-2.png"/>
          <p:cNvPicPr preferRelativeResize="0"/>
          <p:nvPr/>
        </p:nvPicPr>
        <p:blipFill rotWithShape="1">
          <a:blip r:embed="rId7">
            <a:alphaModFix/>
          </a:blip>
          <a:srcRect b="-1112" l="0" r="0" t="0"/>
          <a:stretch/>
        </p:blipFill>
        <p:spPr>
          <a:xfrm>
            <a:off x="9860821" y="2034800"/>
            <a:ext cx="1380007" cy="344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Логотип Точка Банк / Банки и финансы / TopLogos.ru" id="116" name="Google Shape;116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80920" y="3401862"/>
            <a:ext cx="974110" cy="46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3" title="Frame-3.png"/>
          <p:cNvPicPr preferRelativeResize="0"/>
          <p:nvPr/>
        </p:nvPicPr>
        <p:blipFill rotWithShape="1">
          <a:blip r:embed="rId9">
            <a:alphaModFix/>
          </a:blip>
          <a:srcRect b="0" l="0" r="754" t="0"/>
          <a:stretch/>
        </p:blipFill>
        <p:spPr>
          <a:xfrm>
            <a:off x="3209475" y="3440882"/>
            <a:ext cx="1508424" cy="389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Файл:Raiffeisen Bank 2022 RU Logo.svg — Википедия" id="118" name="Google Shape;118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321417" y="3401863"/>
            <a:ext cx="1675965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3" title="Frame-4.png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467037" y="3543703"/>
            <a:ext cx="1776150" cy="183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" title="252-2529139_amocrm-amocrm 1.png"/>
          <p:cNvPicPr preferRelativeResize="0"/>
          <p:nvPr/>
        </p:nvPicPr>
        <p:blipFill rotWithShape="1">
          <a:blip r:embed="rId12">
            <a:alphaModFix/>
          </a:blip>
          <a:srcRect b="0" l="0" r="0" t="7817"/>
          <a:stretch/>
        </p:blipFill>
        <p:spPr>
          <a:xfrm>
            <a:off x="9746765" y="3440875"/>
            <a:ext cx="1608120" cy="389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ЛАНИТ - группа IT компаний" id="121" name="Google Shape;121;p3"/>
          <p:cNvPicPr preferRelativeResize="0"/>
          <p:nvPr/>
        </p:nvPicPr>
        <p:blipFill rotWithShape="1">
          <a:blip r:embed="rId13">
            <a:alphaModFix/>
          </a:blip>
          <a:srcRect b="28907" l="0" r="2875" t="30443"/>
          <a:stretch/>
        </p:blipFill>
        <p:spPr>
          <a:xfrm>
            <a:off x="1077975" y="4871693"/>
            <a:ext cx="1380000" cy="3846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Перемены к лучшему: из чего состоит ребрендинг и как сделать его удачным" id="122" name="Google Shape;122;p3"/>
          <p:cNvPicPr preferRelativeResize="0"/>
          <p:nvPr/>
        </p:nvPicPr>
        <p:blipFill rotWithShape="1">
          <a:blip r:embed="rId14">
            <a:alphaModFix/>
          </a:blip>
          <a:srcRect b="36373" l="0" r="0" t="30929"/>
          <a:stretch/>
        </p:blipFill>
        <p:spPr>
          <a:xfrm>
            <a:off x="3209475" y="4957904"/>
            <a:ext cx="1508425" cy="212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" title="Frame-5.png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788062" y="4689882"/>
            <a:ext cx="742675" cy="748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" title="image 109-2.png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7517138" y="4825435"/>
            <a:ext cx="1675950" cy="47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" title="image 108-2.png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9820301" y="4871688"/>
            <a:ext cx="1461047" cy="38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 txBox="1"/>
          <p:nvPr/>
        </p:nvSpPr>
        <p:spPr>
          <a:xfrm>
            <a:off x="645989" y="494414"/>
            <a:ext cx="10474200" cy="7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b="0" i="0" lang="ru-RU" sz="4330" u="none" cap="none" strike="noStrike">
                <a:solidFill>
                  <a:schemeClr val="dk1"/>
                </a:solidFill>
                <a:latin typeface="Inter Black"/>
                <a:ea typeface="Inter Black"/>
                <a:cs typeface="Inter Black"/>
                <a:sym typeface="Inter Black"/>
              </a:rPr>
              <a:t>Бюджет на подбор персонала:</a:t>
            </a:r>
            <a:endParaRPr b="0" i="0" sz="44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131" name="Google Shape;131;p4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" title="Frame 2087326442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"/>
          <p:cNvSpPr txBox="1"/>
          <p:nvPr/>
        </p:nvSpPr>
        <p:spPr>
          <a:xfrm>
            <a:off x="0" y="0"/>
            <a:ext cx="114486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300"/>
              </a:spcBef>
              <a:spcAft>
                <a:spcPts val="160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"/>
          <p:cNvSpPr txBox="1"/>
          <p:nvPr>
            <p:ph idx="4294967295" type="body"/>
          </p:nvPr>
        </p:nvSpPr>
        <p:spPr>
          <a:xfrm>
            <a:off x="646000" y="1977900"/>
            <a:ext cx="9599700" cy="37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Расходы на рекламные объявления о вакансиях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Оплата услуг агентства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Реферальный бонус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Затраты на размещение информации о вакансиях на Джоб бордах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Расходы на инструменты для подбора, например, на систему автоматизации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Косвенные и непредвиденные расходы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9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"/>
          <p:cNvSpPr txBox="1"/>
          <p:nvPr/>
        </p:nvSpPr>
        <p:spPr>
          <a:xfrm>
            <a:off x="645989" y="494414"/>
            <a:ext cx="10474200" cy="7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b="0" i="0" lang="ru-RU" sz="4330" u="none" cap="none" strike="noStrike">
                <a:solidFill>
                  <a:schemeClr val="dk1"/>
                </a:solidFill>
                <a:latin typeface="Inter Black"/>
                <a:ea typeface="Inter Black"/>
                <a:cs typeface="Inter Black"/>
                <a:sym typeface="Inter Black"/>
              </a:rPr>
              <a:t>Чтобы рассчитать бюджет, нужно:</a:t>
            </a:r>
            <a:endParaRPr b="0" i="0" sz="4400" u="none" cap="none" strike="noStrike">
              <a:solidFill>
                <a:srgbClr val="282A2E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40" name="Google Shape;140;p5"/>
          <p:cNvSpPr txBox="1"/>
          <p:nvPr>
            <p:ph idx="4294967295" type="body"/>
          </p:nvPr>
        </p:nvSpPr>
        <p:spPr>
          <a:xfrm>
            <a:off x="646000" y="1953300"/>
            <a:ext cx="11395200" cy="3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Понять, сколько сотрудников планируется нанять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Сколько требуется времени на поиск 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Проанализировать воронку подбора: сколько нужно резюме, чтобы закрыть одну позицию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Оценить ожидаемую текучесть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1800"/>
              <a:buFont typeface="Inter Medium"/>
              <a:buChar char="✦"/>
            </a:pPr>
            <a:r>
              <a:rPr lang="ru-RU" sz="1800">
                <a:latin typeface="Inter Medium"/>
                <a:ea typeface="Inter Medium"/>
                <a:cs typeface="Inter Medium"/>
                <a:sym typeface="Inter Medium"/>
              </a:rPr>
              <a:t>Определить каналы привлечения и их стоимость</a:t>
            </a:r>
            <a:endParaRPr sz="1800"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lnSpc>
                <a:spcPct val="200000"/>
              </a:lnSpc>
              <a:spcBef>
                <a:spcPts val="1300"/>
              </a:spcBef>
              <a:spcAft>
                <a:spcPts val="1600"/>
              </a:spcAft>
              <a:buSzPts val="2800"/>
              <a:buNone/>
            </a:pPr>
            <a:r>
              <a:t/>
            </a:r>
            <a:endParaRPr sz="18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41" name="Google Shape;141;p5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5" title="Frame 2087326440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 txBox="1"/>
          <p:nvPr/>
        </p:nvSpPr>
        <p:spPr>
          <a:xfrm>
            <a:off x="1559550" y="2430475"/>
            <a:ext cx="9072900" cy="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0" i="0" lang="ru-RU" sz="4600" u="none" cap="none" strike="noStrike">
                <a:solidFill>
                  <a:schemeClr val="dk1"/>
                </a:solidFill>
                <a:latin typeface="Inter Black"/>
                <a:ea typeface="Inter Black"/>
                <a:cs typeface="Inter Black"/>
                <a:sym typeface="Inter Black"/>
              </a:rPr>
              <a:t>Аналитика</a:t>
            </a:r>
            <a:endParaRPr b="0" i="0" sz="4600" u="none" cap="none" strike="noStrike">
              <a:solidFill>
                <a:srgbClr val="323126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/>
          <p:nvPr/>
        </p:nvSpPr>
        <p:spPr>
          <a:xfrm>
            <a:off x="646000" y="494425"/>
            <a:ext cx="10717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b="0" i="0" lang="ru-RU" sz="4400" u="none" cap="none" strike="noStrike">
                <a:solidFill>
                  <a:schemeClr val="dk1"/>
                </a:solidFill>
                <a:latin typeface="Inter Black"/>
                <a:ea typeface="Inter Black"/>
                <a:cs typeface="Inter Black"/>
                <a:sym typeface="Inter Black"/>
              </a:rPr>
              <a:t>Отчет о времени закрытия позиции</a:t>
            </a:r>
            <a:endParaRPr b="0" i="0" sz="43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153" name="Google Shape;153;p7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7" title="Frame 208732644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76750" y="1340125"/>
            <a:ext cx="6743400" cy="500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"/>
          <p:cNvSpPr txBox="1"/>
          <p:nvPr/>
        </p:nvSpPr>
        <p:spPr>
          <a:xfrm>
            <a:off x="646000" y="494425"/>
            <a:ext cx="107175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0" i="0" lang="ru-RU" sz="4400" u="none" cap="none" strike="noStrike">
                <a:solidFill>
                  <a:schemeClr val="dk1"/>
                </a:solidFill>
                <a:latin typeface="Inter Black"/>
                <a:ea typeface="Inter Black"/>
                <a:cs typeface="Inter Black"/>
                <a:sym typeface="Inter Black"/>
              </a:rPr>
              <a:t>Воронка подбора</a:t>
            </a:r>
            <a:endParaRPr b="0" i="0" sz="43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161" name="Google Shape;161;p8" title="Frame 208732644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8"/>
          <p:cNvPicPr preferRelativeResize="0"/>
          <p:nvPr/>
        </p:nvPicPr>
        <p:blipFill rotWithShape="1">
          <a:blip r:embed="rId4">
            <a:alphaModFix/>
          </a:blip>
          <a:srcRect b="13375" l="0" r="0" t="0"/>
          <a:stretch/>
        </p:blipFill>
        <p:spPr>
          <a:xfrm>
            <a:off x="1587408" y="1314917"/>
            <a:ext cx="8468536" cy="5168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"/>
          <p:cNvSpPr txBox="1"/>
          <p:nvPr/>
        </p:nvSpPr>
        <p:spPr>
          <a:xfrm>
            <a:off x="646000" y="494425"/>
            <a:ext cx="107175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0" i="0" lang="ru-RU" sz="4400" u="none" cap="none" strike="noStrike">
                <a:solidFill>
                  <a:schemeClr val="dk1"/>
                </a:solidFill>
                <a:latin typeface="Inter Black"/>
                <a:ea typeface="Inter Black"/>
                <a:cs typeface="Inter Black"/>
                <a:sym typeface="Inter Black"/>
              </a:rPr>
              <a:t>Конверсия</a:t>
            </a:r>
            <a:endParaRPr b="0" i="0" sz="43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168" name="Google Shape;168;p9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9" title="Frame 208732644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5677" y="1389773"/>
            <a:ext cx="9196874" cy="389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