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12192000"/>
  <p:notesSz cx="6858000" cy="9144000"/>
  <p:embeddedFontLst>
    <p:embeddedFont>
      <p:font typeface="Roboto Black"/>
      <p:bold r:id="rId26"/>
      <p:boldItalic r:id="rId27"/>
    </p:embeddedFont>
    <p:embeddedFont>
      <p:font typeface="Roboto Medium"/>
      <p:regular r:id="rId28"/>
      <p:bold r:id="rId29"/>
      <p:italic r:id="rId30"/>
      <p:boldItalic r:id="rId31"/>
    </p:embeddedFont>
    <p:embeddedFont>
      <p:font typeface="Inter SemiBold"/>
      <p:regular r:id="rId32"/>
      <p:bold r:id="rId33"/>
      <p:italic r:id="rId34"/>
      <p:boldItalic r:id="rId35"/>
    </p:embeddedFont>
    <p:embeddedFont>
      <p:font typeface="Inter"/>
      <p:regular r:id="rId36"/>
      <p:bold r:id="rId37"/>
      <p:italic r:id="rId38"/>
      <p:boldItalic r:id="rId39"/>
    </p:embeddedFont>
    <p:embeddedFont>
      <p:font typeface="Inter Medium"/>
      <p:regular r:id="rId40"/>
      <p:bold r:id="rId41"/>
      <p:italic r:id="rId42"/>
      <p:boldItalic r:id="rId43"/>
    </p:embeddedFont>
    <p:embeddedFont>
      <p:font typeface="Inter Black"/>
      <p:bold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624">
          <p15:clr>
            <a:srgbClr val="747775"/>
          </p15:clr>
        </p15:guide>
        <p15:guide id="2" pos="566">
          <p15:clr>
            <a:srgbClr val="747775"/>
          </p15:clr>
        </p15:guide>
        <p15:guide id="3" orient="horz" pos="1531">
          <p15:clr>
            <a:srgbClr val="747775"/>
          </p15:clr>
        </p15:guide>
        <p15:guide id="4" orient="horz" pos="1077">
          <p15:clr>
            <a:srgbClr val="747775"/>
          </p15:clr>
        </p15:guide>
      </p15:sldGuideLst>
    </p:ext>
    <p:ext uri="GoogleSlidesCustomDataVersion2">
      <go:slidesCustomData xmlns:go="http://customooxmlschemas.google.com/" r:id="rId46" roundtripDataSignature="AMtx7mj4UkWUspznpStC2SiVbUcoLhN7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624" orient="horz"/>
        <p:guide pos="566"/>
        <p:guide pos="1531" orient="horz"/>
        <p:guide pos="107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Medium-regular.fntdata"/><Relationship Id="rId20" Type="http://schemas.openxmlformats.org/officeDocument/2006/relationships/slide" Target="slides/slide15.xml"/><Relationship Id="rId42" Type="http://schemas.openxmlformats.org/officeDocument/2006/relationships/font" Target="fonts/InterMedium-italic.fntdata"/><Relationship Id="rId41" Type="http://schemas.openxmlformats.org/officeDocument/2006/relationships/font" Target="fonts/InterMedium-bold.fntdata"/><Relationship Id="rId22" Type="http://schemas.openxmlformats.org/officeDocument/2006/relationships/slide" Target="slides/slide17.xml"/><Relationship Id="rId44" Type="http://schemas.openxmlformats.org/officeDocument/2006/relationships/font" Target="fonts/InterBlack-bold.fntdata"/><Relationship Id="rId21" Type="http://schemas.openxmlformats.org/officeDocument/2006/relationships/slide" Target="slides/slide16.xml"/><Relationship Id="rId43" Type="http://schemas.openxmlformats.org/officeDocument/2006/relationships/font" Target="fonts/InterMedium-boldItalic.fntdata"/><Relationship Id="rId24" Type="http://schemas.openxmlformats.org/officeDocument/2006/relationships/slide" Target="slides/slide19.xml"/><Relationship Id="rId46" Type="http://customschemas.google.com/relationships/presentationmetadata" Target="metadata"/><Relationship Id="rId23" Type="http://schemas.openxmlformats.org/officeDocument/2006/relationships/slide" Target="slides/slide18.xml"/><Relationship Id="rId45" Type="http://schemas.openxmlformats.org/officeDocument/2006/relationships/font" Target="fonts/InterBlack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Black-bold.fntdata"/><Relationship Id="rId25" Type="http://schemas.openxmlformats.org/officeDocument/2006/relationships/slide" Target="slides/slide20.xml"/><Relationship Id="rId28" Type="http://schemas.openxmlformats.org/officeDocument/2006/relationships/font" Target="fonts/RobotoMedium-regular.fntdata"/><Relationship Id="rId27" Type="http://schemas.openxmlformats.org/officeDocument/2006/relationships/font" Target="fonts/RobotoBlack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Mediu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Medium-boldItalic.fntdata"/><Relationship Id="rId30" Type="http://schemas.openxmlformats.org/officeDocument/2006/relationships/font" Target="fonts/RobotoMedium-italic.fntdata"/><Relationship Id="rId11" Type="http://schemas.openxmlformats.org/officeDocument/2006/relationships/slide" Target="slides/slide6.xml"/><Relationship Id="rId33" Type="http://schemas.openxmlformats.org/officeDocument/2006/relationships/font" Target="fonts/InterSemiBold-bold.fntdata"/><Relationship Id="rId10" Type="http://schemas.openxmlformats.org/officeDocument/2006/relationships/slide" Target="slides/slide5.xml"/><Relationship Id="rId32" Type="http://schemas.openxmlformats.org/officeDocument/2006/relationships/font" Target="fonts/InterSemiBold-regular.fntdata"/><Relationship Id="rId13" Type="http://schemas.openxmlformats.org/officeDocument/2006/relationships/slide" Target="slides/slide8.xml"/><Relationship Id="rId35" Type="http://schemas.openxmlformats.org/officeDocument/2006/relationships/font" Target="fonts/InterSemiBold-boldItalic.fntdata"/><Relationship Id="rId12" Type="http://schemas.openxmlformats.org/officeDocument/2006/relationships/slide" Target="slides/slide7.xml"/><Relationship Id="rId34" Type="http://schemas.openxmlformats.org/officeDocument/2006/relationships/font" Target="fonts/InterSemiBold-italic.fntdata"/><Relationship Id="rId15" Type="http://schemas.openxmlformats.org/officeDocument/2006/relationships/slide" Target="slides/slide10.xml"/><Relationship Id="rId37" Type="http://schemas.openxmlformats.org/officeDocument/2006/relationships/font" Target="fonts/Inter-bold.fntdata"/><Relationship Id="rId14" Type="http://schemas.openxmlformats.org/officeDocument/2006/relationships/slide" Target="slides/slide9.xml"/><Relationship Id="rId36" Type="http://schemas.openxmlformats.org/officeDocument/2006/relationships/font" Target="fonts/Inter-regular.fntdata"/><Relationship Id="rId17" Type="http://schemas.openxmlformats.org/officeDocument/2006/relationships/slide" Target="slides/slide12.xml"/><Relationship Id="rId39" Type="http://schemas.openxmlformats.org/officeDocument/2006/relationships/font" Target="fonts/Inter-boldItalic.fntdata"/><Relationship Id="rId16" Type="http://schemas.openxmlformats.org/officeDocument/2006/relationships/slide" Target="slides/slide11.xml"/><Relationship Id="rId38" Type="http://schemas.openxmlformats.org/officeDocument/2006/relationships/font" Target="fonts/Inter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6" name="Google Shape;186;p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fc407a65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1" name="Google Shape;191;g2fc407a654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fc407a654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9" name="Google Shape;199;g2fc407a6546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f201af3f4e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7" name="Google Shape;207;g3f201af3f4e_0_1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f201af3f4e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6" name="Google Shape;216;g3f201af3f4e_0_1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f201af3f4e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4" name="Google Shape;224;g3f201af3f4e_0_1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fc407a654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9" name="Google Shape;229;g2fc407a6546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fc407a654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5" name="Google Shape;235;g2fc407a6546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fc407a654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3" name="Google Shape;243;g2fc407a6546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fc407a6546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1" name="Google Shape;251;g2fc407a6546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f201af3f4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3f201af3f4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0bba34abad_0_10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g30bba34abad_0_10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Кюар код на заказ презентации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0bba34aba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4" name="Google Shape;124;g30bba34aba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4" name="Google Shape;144;p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f201af3f4e_0_1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3f201af3f4e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f201af3f4e_0_2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g3f201af3f4e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f201af3f4e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0" name="Google Shape;170;g3f201af3f4e_0_1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bba34abad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" name="Google Shape;178;g30bba34abad_0_4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4" name="Google Shape;64;p4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5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 1 1">
  <p:cSld name="OBJECT_1_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30bba34abad_0_20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g30bba34abad_0_20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g30bba34abad_0_20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 1">
  <p:cSld name="OBJECT_1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30bba34abad_0_9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g30bba34abad_0_9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g30bba34abad_0_9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g30bba34abad_0_9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g30bba34abad_0_9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аш макет 1">
  <p:cSld name="CUSTOM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2"/>
          <p:cNvSpPr/>
          <p:nvPr>
            <p:ph idx="2" type="pic"/>
          </p:nvPr>
        </p:nvSpPr>
        <p:spPr>
          <a:xfrm>
            <a:off x="766650" y="1578800"/>
            <a:ext cx="3429000" cy="4540200"/>
          </a:xfrm>
          <a:prstGeom prst="roundRect">
            <a:avLst>
              <a:gd fmla="val 10569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" name="Google Shape;38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4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4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4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4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hyperlink" Target="https://huntflow.ru/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gif"/><Relationship Id="rId4" Type="http://schemas.openxmlformats.org/officeDocument/2006/relationships/hyperlink" Target="https://huntflow.ru/" TargetMode="External"/><Relationship Id="rId5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huntflow.ru/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huntflow.ru/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36.png"/><Relationship Id="rId6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huntflow.ru/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g"/><Relationship Id="rId4" Type="http://schemas.openxmlformats.org/officeDocument/2006/relationships/hyperlink" Target="https://huntflow.ru/" TargetMode="External"/><Relationship Id="rId5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huntflow.ru/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24.png"/><Relationship Id="rId6" Type="http://schemas.openxmlformats.org/officeDocument/2006/relationships/image" Target="../media/image40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gif"/><Relationship Id="rId4" Type="http://schemas.openxmlformats.org/officeDocument/2006/relationships/hyperlink" Target="https://huntflow.ru/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huntflow.ru/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24.png"/><Relationship Id="rId6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22.png"/><Relationship Id="rId11" Type="http://schemas.openxmlformats.org/officeDocument/2006/relationships/image" Target="../media/image14.png"/><Relationship Id="rId10" Type="http://schemas.openxmlformats.org/officeDocument/2006/relationships/image" Target="../media/image7.png"/><Relationship Id="rId13" Type="http://schemas.openxmlformats.org/officeDocument/2006/relationships/image" Target="../media/image16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Relationship Id="rId15" Type="http://schemas.openxmlformats.org/officeDocument/2006/relationships/image" Target="../media/image13.png"/><Relationship Id="rId14" Type="http://schemas.openxmlformats.org/officeDocument/2006/relationships/image" Target="../media/image18.png"/><Relationship Id="rId17" Type="http://schemas.openxmlformats.org/officeDocument/2006/relationships/image" Target="../media/image2.png"/><Relationship Id="rId16" Type="http://schemas.openxmlformats.org/officeDocument/2006/relationships/image" Target="../media/image1.png"/><Relationship Id="rId5" Type="http://schemas.openxmlformats.org/officeDocument/2006/relationships/image" Target="../media/image3.png"/><Relationship Id="rId19" Type="http://schemas.openxmlformats.org/officeDocument/2006/relationships/image" Target="../media/image11.png"/><Relationship Id="rId6" Type="http://schemas.openxmlformats.org/officeDocument/2006/relationships/image" Target="../media/image5.png"/><Relationship Id="rId18" Type="http://schemas.openxmlformats.org/officeDocument/2006/relationships/image" Target="../media/image10.png"/><Relationship Id="rId7" Type="http://schemas.openxmlformats.org/officeDocument/2006/relationships/image" Target="../media/image15.png"/><Relationship Id="rId8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mailto:sales@huntflow.ru" TargetMode="External"/><Relationship Id="rId4" Type="http://schemas.openxmlformats.org/officeDocument/2006/relationships/hyperlink" Target="https://huntflow.ru" TargetMode="External"/><Relationship Id="rId5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huntflow.ru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28.png"/><Relationship Id="rId5" Type="http://schemas.openxmlformats.org/officeDocument/2006/relationships/image" Target="../media/image27.png"/><Relationship Id="rId6" Type="http://schemas.openxmlformats.org/officeDocument/2006/relationships/image" Target="../media/image19.png"/><Relationship Id="rId7" Type="http://schemas.openxmlformats.org/officeDocument/2006/relationships/image" Target="../media/image30.png"/><Relationship Id="rId8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huntflow.ru/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Relationship Id="rId4" Type="http://schemas.openxmlformats.org/officeDocument/2006/relationships/image" Target="../media/image23.png"/><Relationship Id="rId5" Type="http://schemas.openxmlformats.org/officeDocument/2006/relationships/image" Target="../media/image4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png"/><Relationship Id="rId4" Type="http://schemas.openxmlformats.org/officeDocument/2006/relationships/image" Target="../media/image35.png"/><Relationship Id="rId5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huntflow.ru/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huntflow.ru/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AF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 b="2107" l="0" r="0" t="2116"/>
          <a:stretch/>
        </p:blipFill>
        <p:spPr>
          <a:xfrm>
            <a:off x="0" y="0"/>
            <a:ext cx="121602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 txBox="1"/>
          <p:nvPr/>
        </p:nvSpPr>
        <p:spPr>
          <a:xfrm>
            <a:off x="2873100" y="6122907"/>
            <a:ext cx="644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82A2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94" name="Google Shape;94;p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13650" y="340075"/>
            <a:ext cx="2164695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1787250" y="2536200"/>
            <a:ext cx="86175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5000">
                <a:solidFill>
                  <a:srgbClr val="282A2E"/>
                </a:solidFill>
                <a:latin typeface="Inter Black"/>
                <a:ea typeface="Inter Black"/>
                <a:cs typeface="Inter Black"/>
                <a:sym typeface="Inter Black"/>
              </a:rPr>
              <a:t>Как избежать ошибок в подборе с помощью Хантфлоу</a:t>
            </a:r>
            <a:endParaRPr b="0" i="0" sz="5000" u="none" cap="none" strike="noStrike">
              <a:solidFill>
                <a:srgbClr val="282A2E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4180350" y="1709750"/>
            <a:ext cx="3831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6865D4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4353200" y="1883500"/>
            <a:ext cx="3453900" cy="523200"/>
          </a:xfrm>
          <a:prstGeom prst="roundRect">
            <a:avLst>
              <a:gd fmla="val 50000" name="adj"/>
            </a:avLst>
          </a:prstGeom>
          <a:solidFill>
            <a:srgbClr val="EDFC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Онлайн-конференция</a:t>
            </a:r>
            <a:endParaRPr b="0" i="0" sz="2000" u="none" cap="none" strike="noStrike">
              <a:solidFill>
                <a:srgbClr val="000000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307947">
            <a:off x="2481488" y="1170646"/>
            <a:ext cx="700897" cy="888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6000" y="5965419"/>
            <a:ext cx="1781601" cy="43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fc407a6546_0_0"/>
          <p:cNvSpPr txBox="1"/>
          <p:nvPr>
            <p:ph idx="4294967295" type="body"/>
          </p:nvPr>
        </p:nvSpPr>
        <p:spPr>
          <a:xfrm>
            <a:off x="746025" y="1981275"/>
            <a:ext cx="8031900" cy="27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ru-RU" sz="2300">
                <a:solidFill>
                  <a:srgbClr val="1D1D1F"/>
                </a:solidFill>
                <a:latin typeface="Inter Medium"/>
                <a:ea typeface="Inter Medium"/>
                <a:cs typeface="Inter Medium"/>
                <a:sym typeface="Inter Medium"/>
              </a:rPr>
              <a:t>В карточку кандидата можно добавить поля для дополнительной информации. Эти данные можно отображать в шапке профиля, либо использовать в качестве фильтров при поиске по кандидатам в базе.</a:t>
            </a:r>
            <a:endParaRPr sz="2300">
              <a:solidFill>
                <a:srgbClr val="1D1D1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4" name="Google Shape;194;g2fc407a6546_0_0"/>
          <p:cNvSpPr txBox="1"/>
          <p:nvPr/>
        </p:nvSpPr>
        <p:spPr>
          <a:xfrm>
            <a:off x="645989" y="494414"/>
            <a:ext cx="104742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ru-RU" sz="4400" u="none" cap="none" strike="noStrike">
                <a:solidFill>
                  <a:srgbClr val="6865D4"/>
                </a:solidFill>
                <a:latin typeface="Inter Black"/>
                <a:ea typeface="Inter Black"/>
                <a:cs typeface="Inter Black"/>
                <a:sym typeface="Inter Black"/>
              </a:rPr>
              <a:t>Дополнительные поля в карточку кандидата </a:t>
            </a:r>
            <a:endParaRPr b="0" i="0" sz="4400" u="none" cap="none" strike="noStrike">
              <a:solidFill>
                <a:srgbClr val="00AAC2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195" name="Google Shape;195;g2fc407a6546_0_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000" y="5965419"/>
            <a:ext cx="1781601" cy="4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fc407a6546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72901" y="5070375"/>
            <a:ext cx="4119090" cy="178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fc407a6546_0_8"/>
          <p:cNvSpPr txBox="1"/>
          <p:nvPr/>
        </p:nvSpPr>
        <p:spPr>
          <a:xfrm>
            <a:off x="645989" y="494414"/>
            <a:ext cx="104742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ru-RU" sz="4400" u="none" cap="none" strike="noStrike">
                <a:solidFill>
                  <a:srgbClr val="6865D4"/>
                </a:solidFill>
                <a:latin typeface="Inter Black"/>
                <a:ea typeface="Inter Black"/>
                <a:cs typeface="Inter Black"/>
                <a:sym typeface="Inter Black"/>
              </a:rPr>
              <a:t>Дополнительные поля в карточку кандидата </a:t>
            </a:r>
            <a:endParaRPr b="0" i="0" sz="4400" u="none" cap="none" strike="noStrike">
              <a:solidFill>
                <a:srgbClr val="00AAC2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202" name="Google Shape;202;g2fc407a6546_0_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000" y="5965419"/>
            <a:ext cx="1781601" cy="4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2fc407a6546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5475" y="1865150"/>
            <a:ext cx="9808827" cy="416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2fc407a6546_0_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72901" y="5070375"/>
            <a:ext cx="4119090" cy="178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f201af3f4e_0_128"/>
          <p:cNvSpPr txBox="1"/>
          <p:nvPr>
            <p:ph idx="4294967295" type="body"/>
          </p:nvPr>
        </p:nvSpPr>
        <p:spPr>
          <a:xfrm>
            <a:off x="746025" y="1981275"/>
            <a:ext cx="10923300" cy="4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2300">
                <a:solidFill>
                  <a:srgbClr val="1D1D1F"/>
                </a:solidFill>
                <a:latin typeface="Inter Medium"/>
                <a:ea typeface="Inter Medium"/>
                <a:cs typeface="Inter Medium"/>
                <a:sym typeface="Inter Medium"/>
              </a:rPr>
              <a:t>Хантфлоу автоматически оповестит вас о нахождении дубликатов резюме в базе.</a:t>
            </a:r>
            <a:endParaRPr sz="2300">
              <a:solidFill>
                <a:srgbClr val="1D1D1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1D1D1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1D1D1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0" name="Google Shape;210;g3f201af3f4e_0_128"/>
          <p:cNvSpPr txBox="1"/>
          <p:nvPr/>
        </p:nvSpPr>
        <p:spPr>
          <a:xfrm>
            <a:off x="645989" y="494414"/>
            <a:ext cx="104742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>
                <a:solidFill>
                  <a:srgbClr val="6865D4"/>
                </a:solidFill>
                <a:latin typeface="Inter Black"/>
                <a:ea typeface="Inter Black"/>
                <a:cs typeface="Inter Black"/>
                <a:sym typeface="Inter Black"/>
              </a:rPr>
              <a:t>Дубликаты резюме</a:t>
            </a:r>
            <a:endParaRPr b="0" i="0" sz="4400" u="none" cap="none" strike="noStrike">
              <a:solidFill>
                <a:srgbClr val="00AAC2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211" name="Google Shape;211;g3f201af3f4e_0_12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000" y="5965419"/>
            <a:ext cx="1781601" cy="4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f201af3f4e_0_1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72901" y="5070375"/>
            <a:ext cx="4119090" cy="17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3f201af3f4e_0_128"/>
          <p:cNvSpPr txBox="1"/>
          <p:nvPr/>
        </p:nvSpPr>
        <p:spPr>
          <a:xfrm>
            <a:off x="830325" y="2906375"/>
            <a:ext cx="10754700" cy="24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5AC9DB"/>
              </a:buClr>
              <a:buSzPts val="2700"/>
              <a:buFont typeface="Inter"/>
              <a:buChar char="✦"/>
            </a:pPr>
            <a:r>
              <a:rPr lang="ru-RU" sz="29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ФИО (с разными написаниями и транслитерацией)</a:t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5AC9DB"/>
              </a:buClr>
              <a:buSzPts val="2700"/>
              <a:buFont typeface="Inter"/>
              <a:buChar char="✦"/>
            </a:pPr>
            <a:r>
              <a:rPr lang="ru-RU" sz="29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Контактам</a:t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5AC9DB"/>
              </a:buClr>
              <a:buSzPts val="2700"/>
              <a:buFont typeface="Inter"/>
              <a:buChar char="✦"/>
            </a:pPr>
            <a:r>
              <a:rPr lang="ru-RU" sz="29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Дате рождения</a:t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5AC9DB"/>
              </a:buClr>
              <a:buSzPts val="2700"/>
              <a:buFont typeface="Inter"/>
              <a:buChar char="✦"/>
            </a:pPr>
            <a:r>
              <a:rPr lang="ru-RU" sz="29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Идентификатору резюме с джоб-сайтов и соцсетей</a:t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f201af3f4e_0_146"/>
          <p:cNvSpPr txBox="1"/>
          <p:nvPr>
            <p:ph idx="4294967295" type="body"/>
          </p:nvPr>
        </p:nvSpPr>
        <p:spPr>
          <a:xfrm>
            <a:off x="634350" y="1317425"/>
            <a:ext cx="10923300" cy="4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1D1D1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1D1D1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1D1D1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9" name="Google Shape;219;g3f201af3f4e_0_146"/>
          <p:cNvSpPr txBox="1"/>
          <p:nvPr/>
        </p:nvSpPr>
        <p:spPr>
          <a:xfrm>
            <a:off x="645989" y="124739"/>
            <a:ext cx="104742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 sz="4400">
                <a:solidFill>
                  <a:srgbClr val="6865D4"/>
                </a:solidFill>
                <a:latin typeface="Inter Black"/>
                <a:ea typeface="Inter Black"/>
                <a:cs typeface="Inter Black"/>
                <a:sym typeface="Inter Black"/>
              </a:rPr>
              <a:t>Объединение резюме </a:t>
            </a:r>
            <a:endParaRPr sz="4400">
              <a:solidFill>
                <a:srgbClr val="00AAC2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sz="4400">
              <a:solidFill>
                <a:srgbClr val="6865D4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220" name="Google Shape;220;g3f201af3f4e_0_146" title="image-2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0975" y="1033411"/>
            <a:ext cx="9130051" cy="479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3f201af3f4e_0_14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6000" y="5965419"/>
            <a:ext cx="1781601" cy="43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g3f201af3f4e_0_136" title="Rus-1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2625" y="172975"/>
            <a:ext cx="8846748" cy="651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AFF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g2fc407a6546_0_25"/>
          <p:cNvPicPr preferRelativeResize="0"/>
          <p:nvPr/>
        </p:nvPicPr>
        <p:blipFill rotWithShape="1">
          <a:blip r:embed="rId3">
            <a:alphaModFix/>
          </a:blip>
          <a:srcRect b="0" l="3916" r="3925" t="0"/>
          <a:stretch/>
        </p:blipFill>
        <p:spPr>
          <a:xfrm>
            <a:off x="52150" y="-31337"/>
            <a:ext cx="12139848" cy="692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2fc407a6546_0_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8525" y="590450"/>
            <a:ext cx="825700" cy="8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fc407a6546_0_31"/>
          <p:cNvSpPr txBox="1"/>
          <p:nvPr/>
        </p:nvSpPr>
        <p:spPr>
          <a:xfrm>
            <a:off x="645989" y="494414"/>
            <a:ext cx="104742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ru-RU" sz="4400" u="none" cap="none" strike="noStrike">
                <a:solidFill>
                  <a:srgbClr val="6865D4"/>
                </a:solidFill>
                <a:latin typeface="Inter Black"/>
                <a:ea typeface="Inter Black"/>
                <a:cs typeface="Inter Black"/>
                <a:sym typeface="Inter Black"/>
              </a:rPr>
              <a:t>Поиск по кандидатам с помощью ключевых слов </a:t>
            </a:r>
            <a:endParaRPr b="0" i="0" sz="4400" u="none" cap="none" strike="noStrike">
              <a:solidFill>
                <a:srgbClr val="00AAC2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238" name="Google Shape;238;g2fc407a6546_0_3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000" y="5965419"/>
            <a:ext cx="1781601" cy="4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2fc407a6546_0_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72901" y="5070375"/>
            <a:ext cx="4119090" cy="17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2fc407a6546_0_31"/>
          <p:cNvPicPr preferRelativeResize="0"/>
          <p:nvPr/>
        </p:nvPicPr>
        <p:blipFill rotWithShape="1">
          <a:blip r:embed="rId6">
            <a:alphaModFix/>
          </a:blip>
          <a:srcRect b="0" l="17686" r="23769" t="0"/>
          <a:stretch/>
        </p:blipFill>
        <p:spPr>
          <a:xfrm>
            <a:off x="2717987" y="1738225"/>
            <a:ext cx="6756026" cy="492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g2fc407a6546_0_15"/>
          <p:cNvPicPr preferRelativeResize="0"/>
          <p:nvPr/>
        </p:nvPicPr>
        <p:blipFill rotWithShape="1">
          <a:blip r:embed="rId3">
            <a:alphaModFix/>
          </a:blip>
          <a:srcRect b="28465" l="17979" r="11761" t="9573"/>
          <a:stretch/>
        </p:blipFill>
        <p:spPr>
          <a:xfrm>
            <a:off x="1048400" y="932125"/>
            <a:ext cx="10095199" cy="379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fc407a6546_0_1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6000" y="5965419"/>
            <a:ext cx="1781601" cy="4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2fc407a6546_0_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72901" y="5070375"/>
            <a:ext cx="4119090" cy="17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2fc407a6546_0_15"/>
          <p:cNvSpPr txBox="1"/>
          <p:nvPr/>
        </p:nvSpPr>
        <p:spPr>
          <a:xfrm>
            <a:off x="645989" y="264014"/>
            <a:ext cx="104742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>
                <a:solidFill>
                  <a:srgbClr val="6865D4"/>
                </a:solidFill>
                <a:latin typeface="Inter Black"/>
                <a:ea typeface="Inter Black"/>
                <a:cs typeface="Inter Black"/>
                <a:sym typeface="Inter Black"/>
              </a:rPr>
              <a:t>Поиск по истории работы</a:t>
            </a:r>
            <a:endParaRPr b="0" i="0" sz="4400" u="none" cap="none" strike="noStrike">
              <a:solidFill>
                <a:srgbClr val="00AAC2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fc407a6546_0_48"/>
          <p:cNvSpPr txBox="1"/>
          <p:nvPr/>
        </p:nvSpPr>
        <p:spPr>
          <a:xfrm>
            <a:off x="645989" y="494414"/>
            <a:ext cx="104742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ru-RU" sz="4400" u="none" cap="none" strike="noStrike">
                <a:solidFill>
                  <a:srgbClr val="8B86E7"/>
                </a:solidFill>
                <a:latin typeface="Inter Black"/>
                <a:ea typeface="Inter Black"/>
                <a:cs typeface="Inter Black"/>
                <a:sym typeface="Inter Black"/>
              </a:rPr>
              <a:t>Поиск по дополнительным полям </a:t>
            </a:r>
            <a:endParaRPr b="0" i="0" sz="4400" u="none" cap="none" strike="noStrike">
              <a:solidFill>
                <a:srgbClr val="8B86E7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254" name="Google Shape;254;g2fc407a6546_0_4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000" y="5965419"/>
            <a:ext cx="1781601" cy="4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fc407a6546_0_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72901" y="5070375"/>
            <a:ext cx="4119090" cy="17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fc407a6546_0_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400" y="1383889"/>
            <a:ext cx="11703563" cy="3603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f201af3f4e_0_1"/>
          <p:cNvSpPr txBox="1"/>
          <p:nvPr/>
        </p:nvSpPr>
        <p:spPr>
          <a:xfrm>
            <a:off x="456367" y="438000"/>
            <a:ext cx="8894100" cy="9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ru-RU" sz="5430" u="none" cap="none" strike="noStrike">
                <a:solidFill>
                  <a:srgbClr val="8B86E7"/>
                </a:solidFill>
                <a:latin typeface="Inter Black"/>
                <a:ea typeface="Inter Black"/>
                <a:cs typeface="Inter Black"/>
                <a:sym typeface="Inter Black"/>
              </a:rPr>
              <a:t>Более 2 500 клиентов</a:t>
            </a:r>
            <a:endParaRPr b="0" i="0" sz="5430" u="none" cap="none" strike="noStrike">
              <a:solidFill>
                <a:srgbClr val="8B86E7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104" name="Google Shape;104;g3f201af3f4e_0_1"/>
          <p:cNvPicPr preferRelativeResize="0"/>
          <p:nvPr/>
        </p:nvPicPr>
        <p:blipFill rotWithShape="1">
          <a:blip r:embed="rId3">
            <a:alphaModFix/>
          </a:blip>
          <a:srcRect b="55852" l="0" r="40656" t="0"/>
          <a:stretch/>
        </p:blipFill>
        <p:spPr>
          <a:xfrm>
            <a:off x="3365516" y="3172844"/>
            <a:ext cx="938409" cy="51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f201af3f4e_0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1461" y="2051662"/>
            <a:ext cx="1301995" cy="3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3f201af3f4e_0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0033" y="1795667"/>
            <a:ext cx="2157730" cy="8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3f201af3f4e_0_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3909" y="3161232"/>
            <a:ext cx="1509978" cy="47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3f201af3f4e_0_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40893" y="5577727"/>
            <a:ext cx="1487656" cy="42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3f201af3f4e_0_1"/>
          <p:cNvPicPr preferRelativeResize="0"/>
          <p:nvPr/>
        </p:nvPicPr>
        <p:blipFill rotWithShape="1">
          <a:blip r:embed="rId8">
            <a:alphaModFix/>
          </a:blip>
          <a:srcRect b="36520" l="0" r="0" t="0"/>
          <a:stretch/>
        </p:blipFill>
        <p:spPr>
          <a:xfrm>
            <a:off x="7623288" y="2051654"/>
            <a:ext cx="1322866" cy="3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3f201af3f4e_0_1"/>
          <p:cNvPicPr preferRelativeResize="0"/>
          <p:nvPr/>
        </p:nvPicPr>
        <p:blipFill rotWithShape="1">
          <a:blip r:embed="rId9">
            <a:alphaModFix/>
          </a:blip>
          <a:srcRect b="-1251465" l="-275911" r="-338885" t="636669"/>
          <a:stretch/>
        </p:blipFill>
        <p:spPr>
          <a:xfrm>
            <a:off x="2430197" y="3848898"/>
            <a:ext cx="9863405" cy="149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f201af3f4e_0_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749104" y="4212096"/>
            <a:ext cx="1874197" cy="78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f201af3f4e_0_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540902" y="3095174"/>
            <a:ext cx="1778301" cy="645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3f201af3f4e_0_1"/>
          <p:cNvPicPr preferRelativeResize="0"/>
          <p:nvPr/>
        </p:nvPicPr>
        <p:blipFill rotWithShape="1">
          <a:blip r:embed="rId12">
            <a:alphaModFix/>
          </a:blip>
          <a:srcRect b="7089" l="0" r="0" t="0"/>
          <a:stretch/>
        </p:blipFill>
        <p:spPr>
          <a:xfrm>
            <a:off x="5367581" y="3043462"/>
            <a:ext cx="1581379" cy="69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3f201af3f4e_0_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847024" y="5464581"/>
            <a:ext cx="606645" cy="6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3f201af3f4e_0_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824148" y="5633376"/>
            <a:ext cx="2070435" cy="316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3f201af3f4e_0_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825739" y="3192617"/>
            <a:ext cx="1344299" cy="47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f201af3f4e_0_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998744" y="4157131"/>
            <a:ext cx="2325869" cy="1004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f201af3f4e_0_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9927697" y="1976475"/>
            <a:ext cx="1242360" cy="54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3f201af3f4e_0_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2922269" y="2111517"/>
            <a:ext cx="1874191" cy="218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3f201af3f4e_0_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3663089" y="4482529"/>
            <a:ext cx="1133364" cy="3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3f201af3f4e_0_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658425" y="4128361"/>
            <a:ext cx="1344300" cy="1226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0bba34abad_0_1096"/>
          <p:cNvSpPr txBox="1"/>
          <p:nvPr>
            <p:ph idx="1" type="body"/>
          </p:nvPr>
        </p:nvSpPr>
        <p:spPr>
          <a:xfrm>
            <a:off x="5209600" y="2244967"/>
            <a:ext cx="6291900" cy="32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ru-RU">
                <a:latin typeface="Inter"/>
                <a:ea typeface="Inter"/>
                <a:cs typeface="Inter"/>
                <a:sym typeface="Inter"/>
              </a:rPr>
              <a:t>Павел Удов</a:t>
            </a:r>
            <a:br>
              <a:rPr lang="ru-RU" sz="2800">
                <a:latin typeface="Inter"/>
                <a:ea typeface="Inter"/>
                <a:cs typeface="Inter"/>
                <a:sym typeface="Inter"/>
              </a:rPr>
            </a:br>
            <a:r>
              <a:rPr lang="ru-RU" sz="2000">
                <a:latin typeface="Inter"/>
                <a:ea typeface="Inter"/>
                <a:cs typeface="Inter"/>
                <a:sym typeface="Inter"/>
              </a:rPr>
              <a:t>Эксперт по автоматизации подбора</a:t>
            </a:r>
            <a:endParaRPr sz="20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ru-RU" sz="2800">
                <a:latin typeface="Inter"/>
                <a:ea typeface="Inter"/>
                <a:cs typeface="Inter"/>
                <a:sym typeface="Inter"/>
              </a:rPr>
              <a:t>+7 495 648-65-82</a:t>
            </a:r>
            <a:endParaRPr sz="28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ru-RU" sz="2800">
                <a:solidFill>
                  <a:schemeClr val="hlink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3"/>
              </a:rPr>
              <a:t>sales@huntflow.ru</a:t>
            </a:r>
            <a:r>
              <a:rPr lang="ru-RU">
                <a:latin typeface="Inter"/>
                <a:ea typeface="Inter"/>
                <a:cs typeface="Inter"/>
                <a:sym typeface="Inter"/>
              </a:rPr>
              <a:t> </a:t>
            </a:r>
            <a:endParaRPr sz="28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ru-RU" sz="2800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4"/>
              </a:rPr>
              <a:t>https://huntflow.ru</a:t>
            </a:r>
            <a:r>
              <a:rPr lang="ru-RU" sz="2800">
                <a:latin typeface="Inter"/>
                <a:ea typeface="Inter"/>
                <a:cs typeface="Inter"/>
                <a:sym typeface="Inter"/>
              </a:rPr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62" name="Google Shape;262;g30bba34abad_0_1096"/>
          <p:cNvSpPr txBox="1"/>
          <p:nvPr/>
        </p:nvSpPr>
        <p:spPr>
          <a:xfrm>
            <a:off x="415600" y="299761"/>
            <a:ext cx="11085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lang="ru-RU" sz="4400">
                <a:solidFill>
                  <a:srgbClr val="8B86E7"/>
                </a:solidFill>
                <a:latin typeface="Inter Black"/>
                <a:ea typeface="Inter Black"/>
                <a:cs typeface="Inter Black"/>
                <a:sym typeface="Inter Black"/>
              </a:rPr>
              <a:t>Хантфлоу</a:t>
            </a:r>
            <a:endParaRPr b="0" i="0" sz="4400" u="none" cap="none" strike="noStrike">
              <a:solidFill>
                <a:srgbClr val="8B86E7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263" name="Google Shape;263;g30bba34abad_0_10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0300" y="2244975"/>
            <a:ext cx="4041724" cy="40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0bba34abad_0_0"/>
          <p:cNvSpPr txBox="1"/>
          <p:nvPr>
            <p:ph idx="1" type="body"/>
          </p:nvPr>
        </p:nvSpPr>
        <p:spPr>
          <a:xfrm>
            <a:off x="898425" y="1928950"/>
            <a:ext cx="10837500" cy="42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9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Хантфлоу это рекрутинговая система, которая поможет организовать и автоматизировать процесс подбора. Сделать его </a:t>
            </a:r>
            <a:r>
              <a:rPr b="1" lang="ru-RU" sz="29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управляемым</a:t>
            </a:r>
            <a:r>
              <a:rPr lang="ru-RU" sz="29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9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Мы автоматизировали подбор в более чем 2000 компаний разного масштаба — от стартапов с одним рекрутером до корпораций с несколькими отделами подбора.</a:t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t/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7" name="Google Shape;127;g30bba34abad_0_0"/>
          <p:cNvSpPr txBox="1"/>
          <p:nvPr/>
        </p:nvSpPr>
        <p:spPr>
          <a:xfrm>
            <a:off x="898425" y="705600"/>
            <a:ext cx="97857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ru-RU" sz="5100" u="none" cap="none" strike="noStrike">
                <a:solidFill>
                  <a:srgbClr val="8B86E7"/>
                </a:solidFill>
                <a:latin typeface="Inter Black"/>
                <a:ea typeface="Inter Black"/>
                <a:cs typeface="Inter Black"/>
                <a:sym typeface="Inter Black"/>
              </a:rPr>
              <a:t>Хантфлоу</a:t>
            </a:r>
            <a:endParaRPr b="0" i="0" sz="6800" u="none" cap="none" strike="noStrike">
              <a:solidFill>
                <a:srgbClr val="8B86E7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28" name="Google Shape;128;g30bba34abad_0_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500" y="6213725"/>
            <a:ext cx="1447301" cy="3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30bba34abad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01826" y="4668300"/>
            <a:ext cx="4518113" cy="2667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3image35032528" id="130" name="Google Shape;130;g30bba34abad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5201" y="6051550"/>
            <a:ext cx="641601" cy="654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3image35031904" id="131" name="Google Shape;131;g30bba34abad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-121546445" y="553200"/>
            <a:ext cx="121698845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3image35040224" id="132" name="Google Shape;132;g30bba34abad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99967" y="152400"/>
            <a:ext cx="391949" cy="40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3image35039392" id="133" name="Google Shape;133;g30bba34abad_0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76273" y="152400"/>
            <a:ext cx="371293" cy="40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3image35035856" id="134" name="Google Shape;134;g30bba34abad_0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2400" y="152400"/>
            <a:ext cx="371473" cy="4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AFF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2"/>
          <p:cNvPicPr preferRelativeResize="0"/>
          <p:nvPr/>
        </p:nvPicPr>
        <p:blipFill rotWithShape="1">
          <a:blip r:embed="rId3">
            <a:alphaModFix/>
          </a:blip>
          <a:srcRect b="0" l="524" r="514" t="0"/>
          <a:stretch/>
        </p:blipFill>
        <p:spPr>
          <a:xfrm>
            <a:off x="52150" y="-31337"/>
            <a:ext cx="12139848" cy="692067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2"/>
          <p:cNvSpPr txBox="1"/>
          <p:nvPr/>
        </p:nvSpPr>
        <p:spPr>
          <a:xfrm>
            <a:off x="1585625" y="2430475"/>
            <a:ext cx="9072900" cy="21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</a:pPr>
            <a:r>
              <a:rPr b="0" i="0" lang="ru-RU" sz="6900" u="none" cap="none" strike="noStrike">
                <a:solidFill>
                  <a:srgbClr val="323126"/>
                </a:solidFill>
                <a:latin typeface="Inter Black"/>
                <a:ea typeface="Inter Black"/>
                <a:cs typeface="Inter Black"/>
                <a:sym typeface="Inter Black"/>
              </a:rPr>
              <a:t>Кадровый резерв</a:t>
            </a:r>
            <a:endParaRPr b="0" i="0" sz="6419" u="none" cap="none" strike="noStrike">
              <a:solidFill>
                <a:srgbClr val="8B86E7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</a:pPr>
            <a:r>
              <a:t/>
            </a:r>
            <a:endParaRPr b="0" i="0" sz="7500" u="none" cap="none" strike="noStrike">
              <a:solidFill>
                <a:srgbClr val="323126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141" name="Google Shape;14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9125" y="1950450"/>
            <a:ext cx="825700" cy="8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"/>
          <p:cNvSpPr txBox="1"/>
          <p:nvPr>
            <p:ph idx="4294967295" type="body"/>
          </p:nvPr>
        </p:nvSpPr>
        <p:spPr>
          <a:xfrm>
            <a:off x="746025" y="1981275"/>
            <a:ext cx="8031900" cy="27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ru-RU" sz="2300">
                <a:solidFill>
                  <a:srgbClr val="1D1D1F"/>
                </a:solidFill>
                <a:latin typeface="Inter Medium"/>
                <a:ea typeface="Inter Medium"/>
                <a:cs typeface="Inter Medium"/>
                <a:sym typeface="Inter Medium"/>
              </a:rPr>
              <a:t>Кадровый резерв — это база сотрудников и внешних кандидатов, которых можно назначить на должности, если кто‑то уволится или появится новая позиция. Это дешевый и эффективный канал подбора, который экономит время и снижает риски при найме.</a:t>
            </a:r>
            <a:endParaRPr sz="2300">
              <a:solidFill>
                <a:srgbClr val="1D1D1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7" name="Google Shape;147;p4"/>
          <p:cNvSpPr txBox="1"/>
          <p:nvPr/>
        </p:nvSpPr>
        <p:spPr>
          <a:xfrm>
            <a:off x="645989" y="494414"/>
            <a:ext cx="104742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>
                <a:solidFill>
                  <a:srgbClr val="8B86E7"/>
                </a:solidFill>
                <a:latin typeface="Inter Black"/>
                <a:ea typeface="Inter Black"/>
                <a:cs typeface="Inter Black"/>
                <a:sym typeface="Inter Black"/>
              </a:rPr>
              <a:t>Кадровый резерв</a:t>
            </a:r>
            <a:endParaRPr b="0" i="0" sz="4400" u="none" cap="none" strike="noStrike">
              <a:solidFill>
                <a:srgbClr val="8B86E7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148" name="Google Shape;148;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000" y="5965419"/>
            <a:ext cx="1781601" cy="4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72901" y="5070375"/>
            <a:ext cx="4119090" cy="178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f201af3f4e_0_164"/>
          <p:cNvSpPr txBox="1"/>
          <p:nvPr/>
        </p:nvSpPr>
        <p:spPr>
          <a:xfrm>
            <a:off x="645989" y="494414"/>
            <a:ext cx="104742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>
                <a:solidFill>
                  <a:srgbClr val="8B86E7"/>
                </a:solidFill>
                <a:latin typeface="Inter Black"/>
                <a:ea typeface="Inter Black"/>
                <a:cs typeface="Inter Black"/>
                <a:sym typeface="Inter Black"/>
              </a:rPr>
              <a:t>Сохранение кандидатов </a:t>
            </a:r>
            <a:endParaRPr sz="4400">
              <a:solidFill>
                <a:srgbClr val="8B86E7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sp>
        <p:nvSpPr>
          <p:cNvPr id="155" name="Google Shape;155;g3f201af3f4e_0_164"/>
          <p:cNvSpPr txBox="1"/>
          <p:nvPr/>
        </p:nvSpPr>
        <p:spPr>
          <a:xfrm>
            <a:off x="898525" y="1836600"/>
            <a:ext cx="95286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1D1D1F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id="156" name="Google Shape;156;g3f201af3f4e_0_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363479">
            <a:off x="558730" y="4340006"/>
            <a:ext cx="1271565" cy="168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3f201af3f4e_0_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48725" y="1869987"/>
            <a:ext cx="666500" cy="8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f201af3f4e_0_164" title="Снимок экрана 2025-04-24 в 09.26.0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1262" y="1974287"/>
            <a:ext cx="8223676" cy="3787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f201af3f4e_0_248"/>
          <p:cNvSpPr txBox="1"/>
          <p:nvPr/>
        </p:nvSpPr>
        <p:spPr>
          <a:xfrm>
            <a:off x="645989" y="494414"/>
            <a:ext cx="104742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>
                <a:solidFill>
                  <a:srgbClr val="8B86E7"/>
                </a:solidFill>
                <a:latin typeface="Inter Black"/>
                <a:ea typeface="Inter Black"/>
                <a:cs typeface="Inter Black"/>
                <a:sym typeface="Inter Black"/>
              </a:rPr>
              <a:t>Сохранение кандидатов </a:t>
            </a:r>
            <a:endParaRPr sz="4400">
              <a:solidFill>
                <a:srgbClr val="8B86E7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164" name="Google Shape;164;g3f201af3f4e_0_248" title="Снимок экрана — 2026-07-09 в 10.26.2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883" y="1162525"/>
            <a:ext cx="10550440" cy="540737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3f201af3f4e_0_248"/>
          <p:cNvSpPr txBox="1"/>
          <p:nvPr/>
        </p:nvSpPr>
        <p:spPr>
          <a:xfrm>
            <a:off x="898525" y="1836600"/>
            <a:ext cx="95286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1D1D1F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id="166" name="Google Shape;166;g3f201af3f4e_0_2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363479">
            <a:off x="558730" y="4340006"/>
            <a:ext cx="1271565" cy="168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3f201af3f4e_0_2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48725" y="1869987"/>
            <a:ext cx="666500" cy="89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f201af3f4e_0_120"/>
          <p:cNvSpPr txBox="1"/>
          <p:nvPr>
            <p:ph idx="4294967295" type="body"/>
          </p:nvPr>
        </p:nvSpPr>
        <p:spPr>
          <a:xfrm>
            <a:off x="746025" y="1981275"/>
            <a:ext cx="8031900" cy="27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ru-RU" sz="2300">
                <a:solidFill>
                  <a:srgbClr val="1D1D1F"/>
                </a:solidFill>
                <a:latin typeface="Inter Medium"/>
                <a:ea typeface="Inter Medium"/>
                <a:cs typeface="Inter Medium"/>
                <a:sym typeface="Inter Medium"/>
              </a:rPr>
              <a:t>Метки — это цветовые теги, с помощью которых можно осуществлять фильтрацию кандидатов по нужным вам параметрам в поиске.</a:t>
            </a:r>
            <a:endParaRPr sz="2300">
              <a:solidFill>
                <a:srgbClr val="1D1D1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3" name="Google Shape;173;g3f201af3f4e_0_120"/>
          <p:cNvSpPr txBox="1"/>
          <p:nvPr/>
        </p:nvSpPr>
        <p:spPr>
          <a:xfrm>
            <a:off x="645989" y="494414"/>
            <a:ext cx="104742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ru-RU" sz="4400" u="none" cap="none" strike="noStrike">
                <a:solidFill>
                  <a:srgbClr val="8B86E7"/>
                </a:solidFill>
                <a:latin typeface="Inter Black"/>
                <a:ea typeface="Inter Black"/>
                <a:cs typeface="Inter Black"/>
                <a:sym typeface="Inter Black"/>
              </a:rPr>
              <a:t>Метки кандидатов</a:t>
            </a:r>
            <a:endParaRPr b="0" i="0" sz="4400" u="none" cap="none" strike="noStrike">
              <a:solidFill>
                <a:srgbClr val="8B86E7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174" name="Google Shape;174;g3f201af3f4e_0_12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000" y="5965419"/>
            <a:ext cx="1781601" cy="4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3f201af3f4e_0_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72901" y="5070375"/>
            <a:ext cx="4119090" cy="178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0bba34abad_0_466"/>
          <p:cNvSpPr txBox="1"/>
          <p:nvPr>
            <p:ph idx="4294967295" type="body"/>
          </p:nvPr>
        </p:nvSpPr>
        <p:spPr>
          <a:xfrm>
            <a:off x="746025" y="1981275"/>
            <a:ext cx="5576100" cy="27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39051"/>
              <a:buNone/>
            </a:pPr>
            <a:r>
              <a:rPr lang="ru-RU" sz="9252">
                <a:solidFill>
                  <a:srgbClr val="1D1D1F"/>
                </a:solidFill>
                <a:latin typeface="Inter Medium"/>
                <a:ea typeface="Inter Medium"/>
                <a:cs typeface="Inter Medium"/>
                <a:sym typeface="Inter Medium"/>
              </a:rPr>
              <a:t>Самое</a:t>
            </a:r>
            <a:r>
              <a:rPr lang="ru-RU" sz="9252">
                <a:solidFill>
                  <a:srgbClr val="1513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9252">
                <a:solidFill>
                  <a:srgbClr val="1D1D1F"/>
                </a:solidFill>
                <a:latin typeface="Inter Medium"/>
                <a:ea typeface="Inter Medium"/>
                <a:cs typeface="Inter Medium"/>
                <a:sym typeface="Inter Medium"/>
              </a:rPr>
              <a:t>распространенное использование меток — это формирование резерва. </a:t>
            </a:r>
            <a:endParaRPr sz="9252">
              <a:solidFill>
                <a:srgbClr val="1D1D1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ct val="39051"/>
              <a:buNone/>
            </a:pPr>
            <a:r>
              <a:rPr b="1" lang="ru-RU" sz="9252">
                <a:solidFill>
                  <a:srgbClr val="1D1D1F"/>
                </a:solidFill>
                <a:latin typeface="Inter"/>
                <a:ea typeface="Inter"/>
                <a:cs typeface="Inter"/>
                <a:sym typeface="Inter"/>
              </a:rPr>
              <a:t>Например</a:t>
            </a:r>
            <a:r>
              <a:rPr lang="ru-RU" sz="9252">
                <a:solidFill>
                  <a:srgbClr val="1D1D1F"/>
                </a:solidFill>
                <a:latin typeface="Inter Medium"/>
                <a:ea typeface="Inter Medium"/>
                <a:cs typeface="Inter Medium"/>
                <a:sym typeface="Inter Medium"/>
              </a:rPr>
              <a:t>, подходящая новому кандидату вакансия еще не открыта, но терять контакт не хочется. Присвойте кандидату метку Резерв и через месяц найдите его в поиске с помощью фильтра «Метки».</a:t>
            </a:r>
            <a:endParaRPr sz="9252">
              <a:solidFill>
                <a:srgbClr val="15131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267622"/>
              <a:buNone/>
            </a:pPr>
            <a:r>
              <a:t/>
            </a:r>
            <a:endParaRPr sz="1350">
              <a:solidFill>
                <a:srgbClr val="15131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ct val="124583"/>
              <a:buNone/>
            </a:pPr>
            <a:r>
              <a:t/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1" name="Google Shape;181;g30bba34abad_0_466"/>
          <p:cNvSpPr txBox="1"/>
          <p:nvPr/>
        </p:nvSpPr>
        <p:spPr>
          <a:xfrm>
            <a:off x="645989" y="494414"/>
            <a:ext cx="104742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ru-RU" sz="4400" u="none" cap="none" strike="noStrike">
                <a:solidFill>
                  <a:srgbClr val="6865D4"/>
                </a:solidFill>
                <a:latin typeface="Inter Black"/>
                <a:ea typeface="Inter Black"/>
                <a:cs typeface="Inter Black"/>
                <a:sym typeface="Inter Black"/>
              </a:rPr>
              <a:t>Как использовать метки</a:t>
            </a:r>
            <a:endParaRPr b="1" i="0" sz="1350" u="none" cap="none" strike="noStrike">
              <a:solidFill>
                <a:srgbClr val="15131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rgbClr val="6865D4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182" name="Google Shape;182;g30bba34abad_0_46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000" y="5965419"/>
            <a:ext cx="1781601" cy="4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0bba34abad_0_4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53650" y="1872100"/>
            <a:ext cx="4729999" cy="37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