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Roboto Medium"/>
      <p:regular r:id="rId18"/>
      <p:bold r:id="rId19"/>
      <p:italic r:id="rId20"/>
      <p:boldItalic r:id="rId21"/>
    </p:embeddedFont>
    <p:embeddedFont>
      <p:font typeface="Inter SemiBold"/>
      <p:regular r:id="rId22"/>
      <p:bold r:id="rId23"/>
      <p:italic r:id="rId24"/>
      <p:boldItalic r:id="rId25"/>
    </p:embeddedFont>
    <p:embeddedFont>
      <p:font typeface="Inter"/>
      <p:regular r:id="rId26"/>
      <p:bold r:id="rId27"/>
      <p:italic r:id="rId28"/>
      <p:boldItalic r:id="rId29"/>
    </p:embeddedFont>
    <p:embeddedFont>
      <p:font typeface="Lato Black"/>
      <p:bold r:id="rId30"/>
      <p:boldItalic r:id="rId31"/>
    </p:embeddedFont>
    <p:embeddedFont>
      <p:font typeface="Inter ExtraBold"/>
      <p:bold r:id="rId32"/>
      <p:boldItalic r:id="rId33"/>
    </p:embeddedFont>
    <p:embeddedFont>
      <p:font typeface="Inter Medium"/>
      <p:regular r:id="rId34"/>
      <p:bold r:id="rId35"/>
      <p:italic r:id="rId36"/>
      <p:boldItalic r:id="rId37"/>
    </p:embeddedFont>
    <p:embeddedFont>
      <p:font typeface="Inter Black"/>
      <p:bold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24">
          <p15:clr>
            <a:srgbClr val="747775"/>
          </p15:clr>
        </p15:guide>
        <p15:guide id="2" pos="566">
          <p15:clr>
            <a:srgbClr val="747775"/>
          </p15:clr>
        </p15:guide>
        <p15:guide id="3" orient="horz" pos="1531">
          <p15:clr>
            <a:srgbClr val="747775"/>
          </p15:clr>
        </p15:guide>
        <p15:guide id="4" orient="horz" pos="1077">
          <p15:clr>
            <a:srgbClr val="747775"/>
          </p15:clr>
        </p15:guide>
      </p15:sldGuideLst>
    </p:ext>
    <p:ext uri="GoogleSlidesCustomDataVersion2">
      <go:slidesCustomData xmlns:go="http://customooxmlschemas.google.com/" r:id="rId40" roundtripDataSignature="AMtx7mjc16Ci3CNK9B7mwfQ7YEmFZhiI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24" orient="horz"/>
        <p:guide pos="566"/>
        <p:guide pos="1531" orient="horz"/>
        <p:guide pos="107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font" Target="fonts/RobotoMedium-italic.fntdata"/><Relationship Id="rId22" Type="http://schemas.openxmlformats.org/officeDocument/2006/relationships/font" Target="fonts/InterSemiBold-regular.fntdata"/><Relationship Id="rId21" Type="http://schemas.openxmlformats.org/officeDocument/2006/relationships/font" Target="fonts/RobotoMedium-boldItalic.fntdata"/><Relationship Id="rId24" Type="http://schemas.openxmlformats.org/officeDocument/2006/relationships/font" Target="fonts/InterSemiBold-italic.fntdata"/><Relationship Id="rId23" Type="http://schemas.openxmlformats.org/officeDocument/2006/relationships/font" Target="fonts/InterSemiBo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Inter-regular.fntdata"/><Relationship Id="rId25" Type="http://schemas.openxmlformats.org/officeDocument/2006/relationships/font" Target="fonts/InterSemiBold-boldItalic.fntdata"/><Relationship Id="rId28" Type="http://schemas.openxmlformats.org/officeDocument/2006/relationships/font" Target="fonts/Inter-italic.fntdata"/><Relationship Id="rId27" Type="http://schemas.openxmlformats.org/officeDocument/2006/relationships/font" Target="fonts/Inter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Inter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Black-boldItalic.fntdata"/><Relationship Id="rId30" Type="http://schemas.openxmlformats.org/officeDocument/2006/relationships/font" Target="fonts/LatoBlack-bold.fntdata"/><Relationship Id="rId11" Type="http://schemas.openxmlformats.org/officeDocument/2006/relationships/slide" Target="slides/slide6.xml"/><Relationship Id="rId33" Type="http://schemas.openxmlformats.org/officeDocument/2006/relationships/font" Target="fonts/InterExtraBold-boldItalic.fntdata"/><Relationship Id="rId10" Type="http://schemas.openxmlformats.org/officeDocument/2006/relationships/slide" Target="slides/slide5.xml"/><Relationship Id="rId32" Type="http://schemas.openxmlformats.org/officeDocument/2006/relationships/font" Target="fonts/InterExtraBold-bold.fntdata"/><Relationship Id="rId13" Type="http://schemas.openxmlformats.org/officeDocument/2006/relationships/slide" Target="slides/slide8.xml"/><Relationship Id="rId35" Type="http://schemas.openxmlformats.org/officeDocument/2006/relationships/font" Target="fonts/InterMedium-bold.fntdata"/><Relationship Id="rId12" Type="http://schemas.openxmlformats.org/officeDocument/2006/relationships/slide" Target="slides/slide7.xml"/><Relationship Id="rId34" Type="http://schemas.openxmlformats.org/officeDocument/2006/relationships/font" Target="fonts/InterMedium-regular.fntdata"/><Relationship Id="rId15" Type="http://schemas.openxmlformats.org/officeDocument/2006/relationships/slide" Target="slides/slide10.xml"/><Relationship Id="rId37" Type="http://schemas.openxmlformats.org/officeDocument/2006/relationships/font" Target="fonts/InterMedium-boldItalic.fntdata"/><Relationship Id="rId14" Type="http://schemas.openxmlformats.org/officeDocument/2006/relationships/slide" Target="slides/slide9.xml"/><Relationship Id="rId36" Type="http://schemas.openxmlformats.org/officeDocument/2006/relationships/font" Target="fonts/InterMedium-italic.fntdata"/><Relationship Id="rId17" Type="http://schemas.openxmlformats.org/officeDocument/2006/relationships/slide" Target="slides/slide12.xml"/><Relationship Id="rId39" Type="http://schemas.openxmlformats.org/officeDocument/2006/relationships/font" Target="fonts/InterBlack-boldItalic.fntdata"/><Relationship Id="rId16" Type="http://schemas.openxmlformats.org/officeDocument/2006/relationships/slide" Target="slides/slide11.xml"/><Relationship Id="rId38" Type="http://schemas.openxmlformats.org/officeDocument/2006/relationships/font" Target="fonts/InterBlack-bold.fntdata"/><Relationship Id="rId19" Type="http://schemas.openxmlformats.org/officeDocument/2006/relationships/font" Target="fonts/RobotoMedium-bold.fntdata"/><Relationship Id="rId18" Type="http://schemas.openxmlformats.org/officeDocument/2006/relationships/font" Target="fonts/RobotoMedi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3" name="Google Shape;8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efdaaa570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6" name="Google Shape;186;g3efdaaa5709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ee20e567bf_1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g2ee20e567bf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p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f32e9d92ce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f32e9d92c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f32e9d92ce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f32e9d92ce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6" name="Google Shape;146;p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f32e9d92ce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6" name="Google Shape;156;g3f32e9d92ce_0_1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f32e9d92ce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7" name="Google Shape;177;g3f32e9d92ce_0_1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5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5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efdaaa5709_0_8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g3efdaaa5709_0_88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g3efdaaa5709_0_8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аш макет 1">
  <p:cSld name="CUSTOM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2"/>
          <p:cNvSpPr/>
          <p:nvPr>
            <p:ph idx="2" type="pic"/>
          </p:nvPr>
        </p:nvSpPr>
        <p:spPr>
          <a:xfrm>
            <a:off x="766650" y="1578800"/>
            <a:ext cx="3429000" cy="4540200"/>
          </a:xfrm>
          <a:prstGeom prst="roundRect">
            <a:avLst>
              <a:gd fmla="val 10569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4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4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4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4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4" name="Google Shape;54;p4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5" name="Google Shape;55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4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huntflow.ru/" TargetMode="External"/><Relationship Id="rId5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hyperlink" Target="https://duoband.ru/" TargetMode="External"/><Relationship Id="rId5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huntflow.ru/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hyperlink" Target="https://huntflow.ru/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hyperlink" Target="https://huntflow.ru/" TargetMode="External"/><Relationship Id="rId7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hyperlink" Target="https://huntflow.ru/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hyperlink" Target="https://huntflow.ru/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hyperlink" Target="https://huntflow.ru/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hyperlink" Target="https://huntflow.ru/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"/>
          <p:cNvSpPr txBox="1"/>
          <p:nvPr/>
        </p:nvSpPr>
        <p:spPr>
          <a:xfrm>
            <a:off x="2873100" y="6122907"/>
            <a:ext cx="6445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82A2E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6" name="Google Shape;86;p2"/>
          <p:cNvSpPr txBox="1"/>
          <p:nvPr/>
        </p:nvSpPr>
        <p:spPr>
          <a:xfrm>
            <a:off x="2142150" y="2968823"/>
            <a:ext cx="7907700" cy="26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ru-RU" sz="5000" u="none" cap="none" strike="noStrike">
                <a:solidFill>
                  <a:srgbClr val="5985AB"/>
                </a:solidFill>
                <a:latin typeface="Inter Black"/>
                <a:ea typeface="Inter Black"/>
                <a:cs typeface="Inter Black"/>
                <a:sym typeface="Inter Black"/>
              </a:rPr>
              <a:t>От хаоса к системе: как мы перестроили наем и снизили риски</a:t>
            </a:r>
            <a:r>
              <a:rPr b="1" i="0" lang="ru-RU" sz="5000" u="none" cap="none" strike="noStrike">
                <a:solidFill>
                  <a:srgbClr val="5985A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5000" u="none" cap="none" strike="noStrike">
              <a:solidFill>
                <a:srgbClr val="5985A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"/>
          <p:cNvSpPr/>
          <p:nvPr/>
        </p:nvSpPr>
        <p:spPr>
          <a:xfrm>
            <a:off x="4369050" y="2248723"/>
            <a:ext cx="3453900" cy="523200"/>
          </a:xfrm>
          <a:prstGeom prst="roundRect">
            <a:avLst>
              <a:gd fmla="val 50000" name="adj"/>
            </a:avLst>
          </a:prstGeom>
          <a:solidFill>
            <a:srgbClr val="C3B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Онлайн-конференция</a:t>
            </a:r>
            <a:endParaRPr b="1" i="0" sz="2000" u="none" cap="none" strike="noStrike">
              <a:solidFill>
                <a:srgbClr val="000000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pic>
        <p:nvPicPr>
          <p:cNvPr id="88" name="Google Shape;88;p2" title="Group 61863.png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11388" y="472750"/>
            <a:ext cx="2569224" cy="450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AF0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efdaaa5709_0_22"/>
          <p:cNvSpPr txBox="1"/>
          <p:nvPr/>
        </p:nvSpPr>
        <p:spPr>
          <a:xfrm>
            <a:off x="858889" y="176914"/>
            <a:ext cx="10474200" cy="9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ru-RU" sz="3400">
                <a:solidFill>
                  <a:srgbClr val="5985AB"/>
                </a:solidFill>
                <a:latin typeface="Inter Black"/>
                <a:ea typeface="Inter Black"/>
                <a:cs typeface="Inter Black"/>
                <a:sym typeface="Inter Black"/>
              </a:rPr>
              <a:t>Итоги: Что мы получили? </a:t>
            </a:r>
            <a:br>
              <a:rPr lang="ru-RU" sz="3400">
                <a:solidFill>
                  <a:srgbClr val="5985AB"/>
                </a:solidFill>
                <a:latin typeface="Inter Black"/>
                <a:ea typeface="Inter Black"/>
                <a:cs typeface="Inter Black"/>
                <a:sym typeface="Inter Black"/>
              </a:rPr>
            </a:br>
            <a:r>
              <a:rPr lang="ru-RU" sz="3400">
                <a:solidFill>
                  <a:srgbClr val="5985AB"/>
                </a:solidFill>
                <a:latin typeface="Inter Black"/>
                <a:ea typeface="Inter Black"/>
                <a:cs typeface="Inter Black"/>
                <a:sym typeface="Inter Black"/>
              </a:rPr>
              <a:t>От хаоса к системе</a:t>
            </a:r>
            <a:endParaRPr sz="3400">
              <a:solidFill>
                <a:srgbClr val="5985AB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sp>
        <p:nvSpPr>
          <p:cNvPr id="189" name="Google Shape;189;g3efdaaa5709_0_22"/>
          <p:cNvSpPr/>
          <p:nvPr/>
        </p:nvSpPr>
        <p:spPr>
          <a:xfrm>
            <a:off x="624943" y="2526729"/>
            <a:ext cx="2679600" cy="1947000"/>
          </a:xfrm>
          <a:prstGeom prst="roundRect">
            <a:avLst>
              <a:gd fmla="val 16667" name="adj"/>
            </a:avLst>
          </a:prstGeom>
          <a:solidFill>
            <a:srgbClr val="5985AB"/>
          </a:solidFill>
          <a:ln cap="flat" cmpd="sng" w="13300">
            <a:solidFill>
              <a:srgbClr val="5985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7600" lIns="127600" spcFirstLastPara="1" rIns="127600" wrap="square" tIns="1276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33">
              <a:solidFill>
                <a:srgbClr val="282A2E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190" name="Google Shape;190;g3efdaaa5709_0_22"/>
          <p:cNvSpPr txBox="1"/>
          <p:nvPr/>
        </p:nvSpPr>
        <p:spPr>
          <a:xfrm>
            <a:off x="586288" y="2806684"/>
            <a:ext cx="2679600" cy="14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7600" lIns="127600" spcFirstLastPara="1" rIns="127600" wrap="square" tIns="1276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93">
                <a:solidFill>
                  <a:srgbClr val="FFFAF0"/>
                </a:solidFill>
                <a:latin typeface="Inter"/>
                <a:ea typeface="Inter"/>
                <a:cs typeface="Inter"/>
                <a:sym typeface="Inter"/>
              </a:rPr>
              <a:t>Снижение текучести на адаптации на 55%</a:t>
            </a:r>
            <a:endParaRPr sz="1535">
              <a:solidFill>
                <a:srgbClr val="FFFAF0"/>
              </a:solidFill>
            </a:endParaRPr>
          </a:p>
        </p:txBody>
      </p:sp>
      <p:sp>
        <p:nvSpPr>
          <p:cNvPr id="191" name="Google Shape;191;g3efdaaa5709_0_22"/>
          <p:cNvSpPr/>
          <p:nvPr/>
        </p:nvSpPr>
        <p:spPr>
          <a:xfrm>
            <a:off x="4855367" y="2526729"/>
            <a:ext cx="2623500" cy="1906200"/>
          </a:xfrm>
          <a:prstGeom prst="roundRect">
            <a:avLst>
              <a:gd fmla="val 16667" name="adj"/>
            </a:avLst>
          </a:prstGeom>
          <a:solidFill>
            <a:srgbClr val="76A4CC"/>
          </a:solidFill>
          <a:ln cap="flat" cmpd="sng" w="13025">
            <a:solidFill>
              <a:srgbClr val="76A4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4925" lIns="124925" spcFirstLastPara="1" rIns="124925" wrap="square" tIns="1249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86">
              <a:solidFill>
                <a:srgbClr val="282A2E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192" name="Google Shape;192;g3efdaaa5709_0_22"/>
          <p:cNvSpPr txBox="1"/>
          <p:nvPr/>
        </p:nvSpPr>
        <p:spPr>
          <a:xfrm>
            <a:off x="4855384" y="2763249"/>
            <a:ext cx="2623500" cy="143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4925" lIns="124925" spcFirstLastPara="1" rIns="124925" wrap="square" tIns="1249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50">
                <a:solidFill>
                  <a:srgbClr val="FFFAF0"/>
                </a:solidFill>
                <a:latin typeface="Inter"/>
                <a:ea typeface="Inter"/>
                <a:cs typeface="Inter"/>
                <a:sym typeface="Inter"/>
              </a:rPr>
              <a:t>Сокращение времени закрытия вакансии на 32%</a:t>
            </a:r>
            <a:endParaRPr sz="1503">
              <a:solidFill>
                <a:srgbClr val="FFFAF0"/>
              </a:solidFill>
            </a:endParaRPr>
          </a:p>
        </p:txBody>
      </p:sp>
      <p:sp>
        <p:nvSpPr>
          <p:cNvPr id="193" name="Google Shape;193;g3efdaaa5709_0_22"/>
          <p:cNvSpPr/>
          <p:nvPr/>
        </p:nvSpPr>
        <p:spPr>
          <a:xfrm>
            <a:off x="8823618" y="2526729"/>
            <a:ext cx="2623500" cy="1906200"/>
          </a:xfrm>
          <a:prstGeom prst="roundRect">
            <a:avLst>
              <a:gd fmla="val 16667" name="adj"/>
            </a:avLst>
          </a:prstGeom>
          <a:solidFill>
            <a:srgbClr val="A3C5E2"/>
          </a:solidFill>
          <a:ln>
            <a:noFill/>
          </a:ln>
        </p:spPr>
        <p:txBody>
          <a:bodyPr anchorCtr="0" anchor="ctr" bIns="124925" lIns="124925" spcFirstLastPara="1" rIns="124925" wrap="square" tIns="1249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86">
              <a:solidFill>
                <a:srgbClr val="282A2E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194" name="Google Shape;194;g3efdaaa5709_0_22"/>
          <p:cNvSpPr txBox="1"/>
          <p:nvPr/>
        </p:nvSpPr>
        <p:spPr>
          <a:xfrm>
            <a:off x="8823626" y="3014550"/>
            <a:ext cx="2623500" cy="9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4925" lIns="124925" spcFirstLastPara="1" rIns="124925" wrap="square" tIns="1249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50">
                <a:solidFill>
                  <a:srgbClr val="5985AB"/>
                </a:solidFill>
                <a:latin typeface="Inter"/>
                <a:ea typeface="Inter"/>
                <a:cs typeface="Inter"/>
                <a:sym typeface="Inter"/>
              </a:rPr>
              <a:t>Сокращение затрат на подбор</a:t>
            </a:r>
            <a:endParaRPr b="1" sz="2050">
              <a:solidFill>
                <a:srgbClr val="5985AB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5" name="Google Shape;195;g3efdaaa5709_0_22"/>
          <p:cNvSpPr/>
          <p:nvPr/>
        </p:nvSpPr>
        <p:spPr>
          <a:xfrm>
            <a:off x="2640001" y="1278875"/>
            <a:ext cx="6912000" cy="981900"/>
          </a:xfrm>
          <a:prstGeom prst="roundRect">
            <a:avLst>
              <a:gd fmla="val 16667" name="adj"/>
            </a:avLst>
          </a:prstGeom>
          <a:solidFill>
            <a:srgbClr val="E5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82A2E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196" name="Google Shape;196;g3efdaaa5709_0_22"/>
          <p:cNvSpPr txBox="1"/>
          <p:nvPr/>
        </p:nvSpPr>
        <p:spPr>
          <a:xfrm>
            <a:off x="2806050" y="1429325"/>
            <a:ext cx="66654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700">
                <a:solidFill>
                  <a:srgbClr val="5985AB"/>
                </a:solidFill>
                <a:latin typeface="Inter"/>
                <a:ea typeface="Inter"/>
                <a:cs typeface="Inter"/>
                <a:sym typeface="Inter"/>
              </a:rPr>
              <a:t>Предсказуемый и управляемый процесс найма</a:t>
            </a:r>
            <a:endParaRPr b="1" sz="1700">
              <a:solidFill>
                <a:srgbClr val="5985AB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7" name="Google Shape;197;g3efdaaa5709_0_22"/>
          <p:cNvSpPr/>
          <p:nvPr/>
        </p:nvSpPr>
        <p:spPr>
          <a:xfrm>
            <a:off x="682494" y="4706629"/>
            <a:ext cx="2623500" cy="1906200"/>
          </a:xfrm>
          <a:prstGeom prst="roundRect">
            <a:avLst>
              <a:gd fmla="val 16667" name="adj"/>
            </a:avLst>
          </a:prstGeom>
          <a:solidFill>
            <a:srgbClr val="CCDEEE"/>
          </a:solidFill>
          <a:ln>
            <a:noFill/>
          </a:ln>
        </p:spPr>
        <p:txBody>
          <a:bodyPr anchorCtr="0" anchor="ctr" bIns="124925" lIns="124925" spcFirstLastPara="1" rIns="124925" wrap="square" tIns="1249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86">
              <a:solidFill>
                <a:srgbClr val="282A2E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198" name="Google Shape;198;g3efdaaa5709_0_22"/>
          <p:cNvSpPr txBox="1"/>
          <p:nvPr/>
        </p:nvSpPr>
        <p:spPr>
          <a:xfrm>
            <a:off x="682511" y="5296896"/>
            <a:ext cx="2623500" cy="9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4925" lIns="124925" spcFirstLastPara="1" rIns="124925" wrap="square" tIns="1249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50">
                <a:solidFill>
                  <a:srgbClr val="5985AB"/>
                </a:solidFill>
                <a:latin typeface="Inter"/>
                <a:ea typeface="Inter"/>
                <a:cs typeface="Inter"/>
                <a:sym typeface="Inter"/>
              </a:rPr>
              <a:t>Аналитика узких мест</a:t>
            </a:r>
            <a:endParaRPr b="1" sz="2050">
              <a:solidFill>
                <a:srgbClr val="5985AB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9" name="Google Shape;199;g3efdaaa5709_0_22"/>
          <p:cNvSpPr/>
          <p:nvPr/>
        </p:nvSpPr>
        <p:spPr>
          <a:xfrm>
            <a:off x="4855374" y="4665871"/>
            <a:ext cx="2623500" cy="1906200"/>
          </a:xfrm>
          <a:prstGeom prst="roundRect">
            <a:avLst>
              <a:gd fmla="val 16667" name="adj"/>
            </a:avLst>
          </a:prstGeom>
          <a:solidFill>
            <a:srgbClr val="E5F0FA"/>
          </a:solidFill>
          <a:ln>
            <a:noFill/>
          </a:ln>
        </p:spPr>
        <p:txBody>
          <a:bodyPr anchorCtr="0" anchor="ctr" bIns="124925" lIns="124925" spcFirstLastPara="1" rIns="124925" wrap="square" tIns="1249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86">
              <a:solidFill>
                <a:srgbClr val="282A2E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200" name="Google Shape;200;g3efdaaa5709_0_22"/>
          <p:cNvSpPr txBox="1"/>
          <p:nvPr/>
        </p:nvSpPr>
        <p:spPr>
          <a:xfrm>
            <a:off x="4855365" y="5153660"/>
            <a:ext cx="2623500" cy="9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4925" lIns="124925" spcFirstLastPara="1" rIns="124925" wrap="square" tIns="1249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50">
                <a:solidFill>
                  <a:srgbClr val="5985AB"/>
                </a:solidFill>
                <a:latin typeface="Inter"/>
                <a:ea typeface="Inter"/>
                <a:cs typeface="Inter"/>
                <a:sym typeface="Inter"/>
              </a:rPr>
              <a:t>Кадровый резерв</a:t>
            </a:r>
            <a:endParaRPr b="1" sz="2050">
              <a:solidFill>
                <a:srgbClr val="5985AB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1" name="Google Shape;201;g3efdaaa5709_0_22"/>
          <p:cNvSpPr/>
          <p:nvPr/>
        </p:nvSpPr>
        <p:spPr>
          <a:xfrm>
            <a:off x="8822099" y="4686221"/>
            <a:ext cx="2623500" cy="1906200"/>
          </a:xfrm>
          <a:prstGeom prst="roundRect">
            <a:avLst>
              <a:gd fmla="val 16667" name="adj"/>
            </a:avLst>
          </a:prstGeom>
          <a:solidFill>
            <a:srgbClr val="F5FAFF"/>
          </a:solidFill>
          <a:ln>
            <a:noFill/>
          </a:ln>
        </p:spPr>
        <p:txBody>
          <a:bodyPr anchorCtr="0" anchor="ctr" bIns="124925" lIns="124925" spcFirstLastPara="1" rIns="124925" wrap="square" tIns="1249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86">
              <a:solidFill>
                <a:srgbClr val="282A2E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202" name="Google Shape;202;g3efdaaa5709_0_22"/>
          <p:cNvSpPr txBox="1"/>
          <p:nvPr/>
        </p:nvSpPr>
        <p:spPr>
          <a:xfrm>
            <a:off x="8822090" y="5174012"/>
            <a:ext cx="2623500" cy="9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4925" lIns="124925" spcFirstLastPara="1" rIns="124925" wrap="square" tIns="1249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50">
                <a:solidFill>
                  <a:srgbClr val="5985AB"/>
                </a:solidFill>
                <a:latin typeface="Inter"/>
                <a:ea typeface="Inter"/>
                <a:cs typeface="Inter"/>
                <a:sym typeface="Inter"/>
              </a:rPr>
              <a:t>Реакция на изменения рынка</a:t>
            </a:r>
            <a:endParaRPr b="1" sz="2050">
              <a:solidFill>
                <a:srgbClr val="5985AB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AF0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1" title="Vector 1157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775575">
            <a:off x="6761551" y="-114593"/>
            <a:ext cx="4754927" cy="7302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1"/>
          <p:cNvSpPr/>
          <p:nvPr/>
        </p:nvSpPr>
        <p:spPr>
          <a:xfrm>
            <a:off x="7462338" y="1843900"/>
            <a:ext cx="3353400" cy="3467700"/>
          </a:xfrm>
          <a:prstGeom prst="roundRect">
            <a:avLst>
              <a:gd fmla="val 8601" name="adj"/>
            </a:avLst>
          </a:prstGeom>
          <a:solidFill>
            <a:srgbClr val="FFFFFF"/>
          </a:solidFill>
          <a:ln>
            <a:noFill/>
          </a:ln>
          <a:effectLst>
            <a:outerShdw blurRad="371475" rotWithShape="0" algn="bl" dir="5400000" dist="66675">
              <a:srgbClr val="323126">
                <a:alpha val="313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1"/>
          <p:cNvSpPr txBox="1"/>
          <p:nvPr/>
        </p:nvSpPr>
        <p:spPr>
          <a:xfrm>
            <a:off x="617650" y="2018000"/>
            <a:ext cx="5443200" cy="10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4220"/>
              <a:buFont typeface="Arial"/>
              <a:buNone/>
            </a:pPr>
            <a:r>
              <a:rPr lang="ru-RU" sz="4220">
                <a:solidFill>
                  <a:srgbClr val="5985AB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София Смурова</a:t>
            </a:r>
            <a:endParaRPr b="0" i="0" sz="4220" u="none" cap="none" strike="noStrike">
              <a:solidFill>
                <a:srgbClr val="5985AB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</p:txBody>
      </p:sp>
      <p:sp>
        <p:nvSpPr>
          <p:cNvPr id="210" name="Google Shape;210;p11"/>
          <p:cNvSpPr txBox="1"/>
          <p:nvPr/>
        </p:nvSpPr>
        <p:spPr>
          <a:xfrm>
            <a:off x="1222750" y="3117150"/>
            <a:ext cx="40272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336550" lvl="0" marL="342900" rtl="0" algn="l">
              <a:spcBef>
                <a:spcPts val="800"/>
              </a:spcBef>
              <a:spcAft>
                <a:spcPts val="0"/>
              </a:spcAft>
              <a:buClr>
                <a:srgbClr val="5985AB"/>
              </a:buClr>
              <a:buSzPts val="2700"/>
              <a:buFont typeface="Inter Medium"/>
              <a:buChar char="✦"/>
            </a:pPr>
            <a:r>
              <a:rPr lang="ru-RU" sz="1900">
                <a:solidFill>
                  <a:srgbClr val="282A2E"/>
                </a:solidFill>
                <a:latin typeface="Inter Medium"/>
                <a:ea typeface="Inter Medium"/>
                <a:cs typeface="Inter Medium"/>
                <a:sym typeface="Inter Medium"/>
              </a:rPr>
              <a:t>sofiyasmu@gmail.com</a:t>
            </a:r>
            <a:endParaRPr sz="1900">
              <a:solidFill>
                <a:srgbClr val="282A2E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336550" lvl="0" marL="342900" rtl="0" algn="l">
              <a:spcBef>
                <a:spcPts val="800"/>
              </a:spcBef>
              <a:spcAft>
                <a:spcPts val="0"/>
              </a:spcAft>
              <a:buClr>
                <a:srgbClr val="5985AB"/>
              </a:buClr>
              <a:buSzPts val="2700"/>
              <a:buFont typeface="Inter Medium"/>
              <a:buChar char="✦"/>
            </a:pPr>
            <a:r>
              <a:rPr lang="ru-RU" sz="1900">
                <a:solidFill>
                  <a:srgbClr val="282A2E"/>
                </a:solidFill>
                <a:latin typeface="Inter Medium"/>
                <a:ea typeface="Inter Medium"/>
                <a:cs typeface="Inter Medium"/>
                <a:sym typeface="Inter Medium"/>
              </a:rPr>
              <a:t>smurova@duoband.ru</a:t>
            </a:r>
            <a:endParaRPr sz="2500">
              <a:solidFill>
                <a:srgbClr val="282A2E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336550" lvl="0" marL="342900" rtl="0" algn="l">
              <a:spcBef>
                <a:spcPts val="800"/>
              </a:spcBef>
              <a:spcAft>
                <a:spcPts val="0"/>
              </a:spcAft>
              <a:buClr>
                <a:srgbClr val="5985AB"/>
              </a:buClr>
              <a:buSzPts val="2700"/>
              <a:buFont typeface="Inter Medium"/>
              <a:buChar char="✦"/>
            </a:pPr>
            <a:r>
              <a:rPr lang="ru-RU" sz="1900">
                <a:solidFill>
                  <a:srgbClr val="282A2E"/>
                </a:solidFill>
                <a:uFill>
                  <a:noFill/>
                </a:uFill>
                <a:latin typeface="Inter Medium"/>
                <a:ea typeface="Inter Medium"/>
                <a:cs typeface="Inter Medium"/>
                <a:sym typeface="Inter Medium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https://duoband.ru</a:t>
            </a:r>
            <a:br>
              <a:rPr lang="ru-RU" sz="1900">
                <a:solidFill>
                  <a:srgbClr val="282A2E"/>
                </a:solidFill>
                <a:latin typeface="Inter Medium"/>
                <a:ea typeface="Inter Medium"/>
                <a:cs typeface="Inter Medium"/>
                <a:sym typeface="Inter Medium"/>
              </a:rPr>
            </a:br>
            <a:endParaRPr sz="1600"/>
          </a:p>
        </p:txBody>
      </p:sp>
      <p:pic>
        <p:nvPicPr>
          <p:cNvPr id="211" name="Google Shape;211;p11" title="photo_2026-02-20 17.05.18.jpe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42075" y="2085125"/>
            <a:ext cx="3029150" cy="305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ee20e567bf_1_28"/>
          <p:cNvSpPr txBox="1"/>
          <p:nvPr>
            <p:ph type="title"/>
          </p:nvPr>
        </p:nvSpPr>
        <p:spPr>
          <a:xfrm>
            <a:off x="1386375" y="2681625"/>
            <a:ext cx="9657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-RU" sz="8800">
                <a:solidFill>
                  <a:srgbClr val="323126"/>
                </a:solidFill>
                <a:latin typeface="Inter Black"/>
                <a:ea typeface="Inter Black"/>
                <a:cs typeface="Inter Black"/>
                <a:sym typeface="Inter Black"/>
              </a:rPr>
              <a:t>Вопросы</a:t>
            </a:r>
            <a:endParaRPr sz="8800">
              <a:solidFill>
                <a:srgbClr val="323126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AF0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"/>
          <p:cNvSpPr txBox="1"/>
          <p:nvPr/>
        </p:nvSpPr>
        <p:spPr>
          <a:xfrm>
            <a:off x="645989" y="494414"/>
            <a:ext cx="104742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rgbClr val="5985AB"/>
                </a:solidFill>
                <a:latin typeface="Inter Black"/>
                <a:ea typeface="Inter Black"/>
                <a:cs typeface="Inter Black"/>
                <a:sym typeface="Inter Black"/>
              </a:rPr>
              <a:t>Знакомство</a:t>
            </a:r>
            <a:endParaRPr b="0" i="0" sz="4400" u="none" cap="none" strike="noStrike">
              <a:solidFill>
                <a:srgbClr val="5985AB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sp>
        <p:nvSpPr>
          <p:cNvPr id="94" name="Google Shape;94;p3"/>
          <p:cNvSpPr txBox="1"/>
          <p:nvPr/>
        </p:nvSpPr>
        <p:spPr>
          <a:xfrm>
            <a:off x="4672819" y="2973076"/>
            <a:ext cx="6348300" cy="19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2385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85AB"/>
              </a:buClr>
              <a:buSzPts val="2500"/>
              <a:buFont typeface="Inter Medium"/>
              <a:buChar char="✦"/>
            </a:pPr>
            <a:r>
              <a:rPr lang="ru-RU" sz="2300">
                <a:solidFill>
                  <a:srgbClr val="282A2E"/>
                </a:solidFill>
                <a:latin typeface="Inter Medium"/>
                <a:ea typeface="Inter Medium"/>
                <a:cs typeface="Inter Medium"/>
                <a:sym typeface="Inter Medium"/>
              </a:rPr>
              <a:t>eCommerce</a:t>
            </a:r>
            <a:endParaRPr sz="2300">
              <a:solidFill>
                <a:srgbClr val="282A2E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32385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85AB"/>
              </a:buClr>
              <a:buSzPts val="2500"/>
              <a:buFont typeface="Inter Medium"/>
              <a:buChar char="✦"/>
            </a:pPr>
            <a:r>
              <a:rPr lang="ru-RU" sz="2300">
                <a:solidFill>
                  <a:srgbClr val="282A2E"/>
                </a:solidFill>
                <a:latin typeface="Inter Medium"/>
                <a:ea typeface="Inter Medium"/>
                <a:cs typeface="Inter Medium"/>
                <a:sym typeface="Inter Medium"/>
              </a:rPr>
              <a:t>Fashion-ритейл</a:t>
            </a:r>
            <a:endParaRPr sz="2300">
              <a:solidFill>
                <a:srgbClr val="282A2E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32385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85AB"/>
              </a:buClr>
              <a:buSzPts val="2500"/>
              <a:buFont typeface="Inter Medium"/>
              <a:buChar char="✦"/>
            </a:pPr>
            <a:r>
              <a:rPr lang="ru-RU" sz="2300">
                <a:solidFill>
                  <a:srgbClr val="282A2E"/>
                </a:solidFill>
                <a:latin typeface="Inter Medium"/>
                <a:ea typeface="Inter Medium"/>
                <a:cs typeface="Inter Medium"/>
                <a:sym typeface="Inter Medium"/>
              </a:rPr>
              <a:t>Health &amp; Wellness</a:t>
            </a:r>
            <a:endParaRPr sz="2300">
              <a:solidFill>
                <a:srgbClr val="282A2E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32385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85AB"/>
              </a:buClr>
              <a:buSzPts val="2500"/>
              <a:buFont typeface="Inter Medium"/>
              <a:buChar char="✦"/>
            </a:pPr>
            <a:r>
              <a:rPr lang="ru-RU" sz="2300">
                <a:solidFill>
                  <a:srgbClr val="282A2E"/>
                </a:solidFill>
                <a:latin typeface="Inter Medium"/>
                <a:ea typeface="Inter Medium"/>
                <a:cs typeface="Inter Medium"/>
                <a:sym typeface="Inter Medium"/>
              </a:rPr>
              <a:t>HoReCa</a:t>
            </a:r>
            <a:endParaRPr sz="2300">
              <a:solidFill>
                <a:srgbClr val="282A2E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95" name="Google Shape;95;p3"/>
          <p:cNvSpPr txBox="1"/>
          <p:nvPr/>
        </p:nvSpPr>
        <p:spPr>
          <a:xfrm>
            <a:off x="4656131" y="1968536"/>
            <a:ext cx="6348300" cy="8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ru-RU" sz="2300" u="none" cap="none" strike="noStrike">
                <a:solidFill>
                  <a:srgbClr val="1D1D1F"/>
                </a:solidFill>
                <a:latin typeface="Inter Medium"/>
                <a:ea typeface="Inter Medium"/>
                <a:cs typeface="Inter Medium"/>
                <a:sym typeface="Inter Medium"/>
              </a:rPr>
              <a:t>Опыт работы в HR</a:t>
            </a:r>
            <a:r>
              <a:rPr lang="ru-RU" sz="2300">
                <a:solidFill>
                  <a:srgbClr val="1D1D1F"/>
                </a:solidFill>
                <a:latin typeface="Inter Medium"/>
                <a:ea typeface="Inter Medium"/>
                <a:cs typeface="Inter Medium"/>
                <a:sym typeface="Inter Medium"/>
              </a:rPr>
              <a:t> </a:t>
            </a:r>
            <a:r>
              <a:rPr b="0" i="0" lang="ru-RU" sz="2300" u="none" cap="none" strike="noStrike">
                <a:solidFill>
                  <a:srgbClr val="1D1D1F"/>
                </a:solidFill>
                <a:latin typeface="Inter Medium"/>
                <a:ea typeface="Inter Medium"/>
                <a:cs typeface="Inter Medium"/>
                <a:sym typeface="Inter Medium"/>
              </a:rPr>
              <a:t>более 10 лет в отраслях:</a:t>
            </a:r>
            <a:endParaRPr b="0" i="0" sz="2300" u="none" cap="none" strike="noStrike">
              <a:solidFill>
                <a:srgbClr val="1D1D1F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96" name="Google Shape;96;p3"/>
          <p:cNvSpPr txBox="1"/>
          <p:nvPr/>
        </p:nvSpPr>
        <p:spPr>
          <a:xfrm>
            <a:off x="4617863" y="4995774"/>
            <a:ext cx="59835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lang="ru-RU" sz="2300">
                <a:solidFill>
                  <a:srgbClr val="5985AB"/>
                </a:solidFill>
                <a:latin typeface="Inter"/>
                <a:ea typeface="Inter"/>
                <a:cs typeface="Inter"/>
                <a:sym typeface="Inter"/>
              </a:rPr>
              <a:t>Директор по персоналу Duo Band</a:t>
            </a:r>
            <a:endParaRPr b="0" i="0" sz="2300" u="none" cap="none" strike="noStrike">
              <a:solidFill>
                <a:srgbClr val="5985AB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97" name="Google Shape;97;p3" title="Unknown.jp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7978" l="6101" r="11336" t="9771"/>
          <a:stretch/>
        </p:blipFill>
        <p:spPr>
          <a:xfrm>
            <a:off x="975800" y="1892600"/>
            <a:ext cx="2831100" cy="4168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5985AB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8" name="Google Shape;98;p3" title="Artboard 1 copy 7@3x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58503" y="6178533"/>
            <a:ext cx="2433679" cy="428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AF0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/>
          <p:nvPr/>
        </p:nvSpPr>
        <p:spPr>
          <a:xfrm>
            <a:off x="4342947" y="149050"/>
            <a:ext cx="7174800" cy="5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ru-RU" sz="3400">
                <a:solidFill>
                  <a:srgbClr val="5985AB"/>
                </a:solidFill>
                <a:latin typeface="Inter Black"/>
                <a:ea typeface="Inter Black"/>
                <a:cs typeface="Inter Black"/>
                <a:sym typeface="Inter Black"/>
              </a:rPr>
              <a:t>Проблема: Найм по интуиции</a:t>
            </a:r>
            <a:endParaRPr sz="3400">
              <a:solidFill>
                <a:srgbClr val="5985AB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104" name="Google Shape;104;p4" title="Group 61863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25492" y="6330761"/>
            <a:ext cx="2433670" cy="4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" title="Artboard 1 copy 7@3x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80794" y="6262032"/>
            <a:ext cx="2433531" cy="4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4" title="IMG_9942.JPEG"/>
          <p:cNvPicPr preferRelativeResize="0"/>
          <p:nvPr/>
        </p:nvPicPr>
        <p:blipFill rotWithShape="1">
          <a:blip r:embed="rId6">
            <a:alphaModFix/>
          </a:blip>
          <a:srcRect b="0" l="62754" r="14300" t="0"/>
          <a:stretch/>
        </p:blipFill>
        <p:spPr>
          <a:xfrm>
            <a:off x="0" y="0"/>
            <a:ext cx="3147351" cy="6857999"/>
          </a:xfrm>
          <a:prstGeom prst="rect">
            <a:avLst/>
          </a:prstGeom>
          <a:noFill/>
          <a:ln cap="flat" cmpd="sng" w="19050">
            <a:solidFill>
              <a:srgbClr val="5985AB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7" name="Google Shape;107;p4"/>
          <p:cNvSpPr/>
          <p:nvPr/>
        </p:nvSpPr>
        <p:spPr>
          <a:xfrm>
            <a:off x="4301720" y="931653"/>
            <a:ext cx="7009200" cy="772500"/>
          </a:xfrm>
          <a:prstGeom prst="roundRect">
            <a:avLst>
              <a:gd fmla="val 16667" name="adj"/>
            </a:avLst>
          </a:prstGeom>
          <a:solidFill>
            <a:srgbClr val="FFFEFC"/>
          </a:solidFill>
          <a:ln cap="flat" cmpd="sng" w="9525">
            <a:solidFill>
              <a:srgbClr val="5985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583">
                <a:solidFill>
                  <a:srgbClr val="282A2E"/>
                </a:solidFill>
                <a:latin typeface="Inter Medium"/>
                <a:ea typeface="Inter Medium"/>
                <a:cs typeface="Inter Medium"/>
                <a:sym typeface="Inter Medium"/>
              </a:rPr>
              <a:t>Решение о найме принималось на основе личной симпатии руководителя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4"/>
          <p:cNvSpPr txBox="1"/>
          <p:nvPr/>
        </p:nvSpPr>
        <p:spPr>
          <a:xfrm>
            <a:off x="4329207" y="2814363"/>
            <a:ext cx="6775500" cy="30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342900" rtl="0" algn="l">
              <a:spcBef>
                <a:spcPts val="800"/>
              </a:spcBef>
              <a:spcAft>
                <a:spcPts val="0"/>
              </a:spcAft>
              <a:buClr>
                <a:srgbClr val="5985AB"/>
              </a:buClr>
              <a:buSzPts val="2500"/>
              <a:buFont typeface="Inter Medium"/>
              <a:buChar char="✦"/>
            </a:pPr>
            <a:r>
              <a:rPr lang="ru-RU" sz="1700">
                <a:solidFill>
                  <a:srgbClr val="282A2E"/>
                </a:solidFill>
                <a:latin typeface="Inter Medium"/>
                <a:ea typeface="Inter Medium"/>
                <a:cs typeface="Inter Medium"/>
                <a:sym typeface="Inter Medium"/>
              </a:rPr>
              <a:t>Высокая текучесть: Потеря 30-40% новых сотрудников на испытательном сроке</a:t>
            </a:r>
            <a:endParaRPr sz="2300">
              <a:solidFill>
                <a:srgbClr val="282A2E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323850" lvl="0" marL="342900" rtl="0" algn="l">
              <a:spcBef>
                <a:spcPts val="800"/>
              </a:spcBef>
              <a:spcAft>
                <a:spcPts val="0"/>
              </a:spcAft>
              <a:buClr>
                <a:srgbClr val="5985AB"/>
              </a:buClr>
              <a:buSzPts val="2500"/>
              <a:buFont typeface="Inter Medium"/>
              <a:buChar char="✦"/>
            </a:pPr>
            <a:r>
              <a:rPr lang="ru-RU" sz="1700">
                <a:solidFill>
                  <a:srgbClr val="282A2E"/>
                </a:solidFill>
                <a:latin typeface="Inter Medium"/>
                <a:ea typeface="Inter Medium"/>
                <a:cs typeface="Inter Medium"/>
                <a:sym typeface="Inter Medium"/>
              </a:rPr>
              <a:t>Финансовые потери: Прямые затраты на поиск,    оформление и обучение впустую</a:t>
            </a:r>
            <a:endParaRPr sz="2300">
              <a:solidFill>
                <a:srgbClr val="282A2E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323850" lvl="0" marL="342900" rtl="0" algn="l">
              <a:spcBef>
                <a:spcPts val="800"/>
              </a:spcBef>
              <a:spcAft>
                <a:spcPts val="0"/>
              </a:spcAft>
              <a:buClr>
                <a:srgbClr val="5985AB"/>
              </a:buClr>
              <a:buSzPts val="2500"/>
              <a:buFont typeface="Inter Medium"/>
              <a:buChar char="✦"/>
            </a:pPr>
            <a:r>
              <a:rPr lang="ru-RU" sz="1700">
                <a:solidFill>
                  <a:srgbClr val="282A2E"/>
                </a:solidFill>
                <a:latin typeface="Inter Medium"/>
                <a:ea typeface="Inter Medium"/>
                <a:cs typeface="Inter Medium"/>
                <a:sym typeface="Inter Medium"/>
              </a:rPr>
              <a:t>Слабый командный игрок: Мы нанимали специалистов, которые не соответствовали нашей команде</a:t>
            </a:r>
            <a:endParaRPr sz="1700">
              <a:solidFill>
                <a:srgbClr val="282A2E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323850" lvl="0" marL="342900" rtl="0" algn="l">
              <a:spcBef>
                <a:spcPts val="800"/>
              </a:spcBef>
              <a:spcAft>
                <a:spcPts val="0"/>
              </a:spcAft>
              <a:buClr>
                <a:srgbClr val="5985AB"/>
              </a:buClr>
              <a:buSzPts val="2500"/>
              <a:buFont typeface="Inter Medium"/>
              <a:buChar char="✦"/>
            </a:pPr>
            <a:r>
              <a:rPr lang="ru-RU" sz="1700">
                <a:solidFill>
                  <a:srgbClr val="282A2E"/>
                </a:solidFill>
                <a:latin typeface="Inter Medium"/>
                <a:ea typeface="Inter Medium"/>
                <a:cs typeface="Inter Medium"/>
                <a:sym typeface="Inter Medium"/>
              </a:rPr>
              <a:t>Долгий выход на плановые показатели из-за проблем с адаптацией</a:t>
            </a:r>
            <a:endParaRPr/>
          </a:p>
        </p:txBody>
      </p:sp>
      <p:sp>
        <p:nvSpPr>
          <p:cNvPr id="109" name="Google Shape;109;p4"/>
          <p:cNvSpPr txBox="1"/>
          <p:nvPr/>
        </p:nvSpPr>
        <p:spPr>
          <a:xfrm>
            <a:off x="5978450" y="2005827"/>
            <a:ext cx="3477000" cy="6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>
                <a:solidFill>
                  <a:srgbClr val="5985AB"/>
                </a:solidFill>
                <a:latin typeface="Inter Black"/>
                <a:ea typeface="Inter Black"/>
                <a:cs typeface="Inter Black"/>
                <a:sym typeface="Inter Black"/>
              </a:rPr>
              <a:t>Цена ошибки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AF0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6" title="Artboard 1 copy 4@3x.png"/>
          <p:cNvPicPr preferRelativeResize="0"/>
          <p:nvPr/>
        </p:nvPicPr>
        <p:blipFill rotWithShape="1">
          <a:blip r:embed="rId3">
            <a:alphaModFix/>
          </a:blip>
          <a:srcRect b="0" l="61497" r="0" t="0"/>
          <a:stretch/>
        </p:blipFill>
        <p:spPr>
          <a:xfrm rot="-5400000">
            <a:off x="3276886" y="-2073132"/>
            <a:ext cx="5638226" cy="1222404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6"/>
          <p:cNvSpPr txBox="1"/>
          <p:nvPr>
            <p:ph idx="4294967295" type="body"/>
          </p:nvPr>
        </p:nvSpPr>
        <p:spPr>
          <a:xfrm>
            <a:off x="1154450" y="1155525"/>
            <a:ext cx="92769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b="1" lang="ru-RU" sz="1765">
                <a:solidFill>
                  <a:srgbClr val="5985AB"/>
                </a:solidFill>
                <a:latin typeface="Inter"/>
                <a:ea typeface="Inter"/>
                <a:cs typeface="Inter"/>
                <a:sym typeface="Inter"/>
              </a:rPr>
              <a:t>Идея:</a:t>
            </a:r>
            <a:r>
              <a:rPr b="1" lang="ru-RU" sz="1765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sz="1765">
                <a:solidFill>
                  <a:srgbClr val="282A2E"/>
                </a:solidFill>
                <a:latin typeface="Inter Medium"/>
                <a:ea typeface="Inter Medium"/>
                <a:cs typeface="Inter Medium"/>
                <a:sym typeface="Inter Medium"/>
              </a:rPr>
              <a:t>Перестали искать просто «повара» или «официанта». Начали искать носителя нашего культурного кода</a:t>
            </a:r>
            <a:br>
              <a:rPr lang="ru-RU" sz="1765">
                <a:solidFill>
                  <a:srgbClr val="282A2E"/>
                </a:solidFill>
                <a:latin typeface="Inter Medium"/>
                <a:ea typeface="Inter Medium"/>
                <a:cs typeface="Inter Medium"/>
                <a:sym typeface="Inter Medium"/>
              </a:rPr>
            </a:br>
            <a:br>
              <a:rPr lang="ru-RU" sz="1765">
                <a:solidFill>
                  <a:srgbClr val="282A2E"/>
                </a:solidFill>
                <a:latin typeface="Inter Medium"/>
                <a:ea typeface="Inter Medium"/>
                <a:cs typeface="Inter Medium"/>
                <a:sym typeface="Inter Medium"/>
              </a:rPr>
            </a:br>
            <a:r>
              <a:rPr b="1" lang="ru-RU" sz="1765">
                <a:solidFill>
                  <a:srgbClr val="5985AB"/>
                </a:solidFill>
                <a:latin typeface="Inter"/>
                <a:ea typeface="Inter"/>
                <a:cs typeface="Inter"/>
                <a:sym typeface="Inter"/>
              </a:rPr>
              <a:t>Как это работает:</a:t>
            </a:r>
            <a:r>
              <a:rPr lang="ru-RU" sz="1765">
                <a:solidFill>
                  <a:srgbClr val="5985AB"/>
                </a:solidFill>
                <a:latin typeface="Inter Medium"/>
                <a:ea typeface="Inter Medium"/>
                <a:cs typeface="Inter Medium"/>
                <a:sym typeface="Inter Medium"/>
              </a:rPr>
              <a:t> </a:t>
            </a:r>
            <a:r>
              <a:rPr lang="ru-RU" sz="1765">
                <a:solidFill>
                  <a:srgbClr val="282A2E"/>
                </a:solidFill>
                <a:latin typeface="Inter Medium"/>
                <a:ea typeface="Inter Medium"/>
                <a:cs typeface="Inter Medium"/>
                <a:sym typeface="Inter Medium"/>
              </a:rPr>
              <a:t>Описали не только профессиональные навыки (Hard Skills), но и поведенческие индикаторы (Soft Skills)</a:t>
            </a:r>
            <a:endParaRPr sz="66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"/>
          <p:cNvSpPr txBox="1"/>
          <p:nvPr/>
        </p:nvSpPr>
        <p:spPr>
          <a:xfrm>
            <a:off x="1553073" y="315750"/>
            <a:ext cx="8342100" cy="5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ru-RU" sz="3400">
                <a:solidFill>
                  <a:srgbClr val="5985AB"/>
                </a:solidFill>
                <a:latin typeface="Inter Black"/>
                <a:ea typeface="Inter Black"/>
                <a:cs typeface="Inter Black"/>
                <a:sym typeface="Inter Black"/>
              </a:rPr>
              <a:t>Фундамент: Модель компетенций</a:t>
            </a:r>
            <a:endParaRPr sz="3400">
              <a:solidFill>
                <a:srgbClr val="5985AB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117" name="Google Shape;117;p6" title="Group 61863.png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1225" y="5720250"/>
            <a:ext cx="2343175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6" title="Artboard 1 copy 7@3x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22783" y="5657308"/>
            <a:ext cx="2433531" cy="42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6"/>
          <p:cNvSpPr txBox="1"/>
          <p:nvPr/>
        </p:nvSpPr>
        <p:spPr>
          <a:xfrm>
            <a:off x="3381499" y="3106056"/>
            <a:ext cx="4822800" cy="5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ru-RU" sz="3400">
                <a:solidFill>
                  <a:srgbClr val="5985AB"/>
                </a:solidFill>
                <a:latin typeface="Inter Black"/>
                <a:ea typeface="Inter Black"/>
                <a:cs typeface="Inter Black"/>
                <a:sym typeface="Inter Black"/>
              </a:rPr>
              <a:t>Сместили фокус</a:t>
            </a:r>
            <a:endParaRPr sz="3400">
              <a:solidFill>
                <a:srgbClr val="5985AB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sp>
        <p:nvSpPr>
          <p:cNvPr id="120" name="Google Shape;120;p6"/>
          <p:cNvSpPr/>
          <p:nvPr/>
        </p:nvSpPr>
        <p:spPr>
          <a:xfrm>
            <a:off x="1264375" y="4081751"/>
            <a:ext cx="3642000" cy="787800"/>
          </a:xfrm>
          <a:prstGeom prst="roundRect">
            <a:avLst>
              <a:gd fmla="val 16667" name="adj"/>
            </a:avLst>
          </a:prstGeom>
          <a:solidFill>
            <a:srgbClr val="FFFEFC"/>
          </a:solidFill>
          <a:ln cap="flat" cmpd="sng" w="9525">
            <a:solidFill>
              <a:srgbClr val="5985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83">
                <a:solidFill>
                  <a:srgbClr val="282A2E"/>
                </a:solidFill>
                <a:latin typeface="Inter Medium"/>
                <a:ea typeface="Inter Medium"/>
                <a:cs typeface="Inter Medium"/>
                <a:sym typeface="Inter Medium"/>
              </a:rPr>
              <a:t>Должностные обязанности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6"/>
          <p:cNvSpPr/>
          <p:nvPr/>
        </p:nvSpPr>
        <p:spPr>
          <a:xfrm>
            <a:off x="5868375" y="4081751"/>
            <a:ext cx="3642000" cy="787800"/>
          </a:xfrm>
          <a:prstGeom prst="roundRect">
            <a:avLst>
              <a:gd fmla="val 16667" name="adj"/>
            </a:avLst>
          </a:prstGeom>
          <a:solidFill>
            <a:srgbClr val="FFFEFC"/>
          </a:solidFill>
          <a:ln cap="flat" cmpd="sng" w="9525">
            <a:solidFill>
              <a:srgbClr val="5985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83">
                <a:solidFill>
                  <a:srgbClr val="282A2E"/>
                </a:solidFill>
                <a:latin typeface="Inter Medium"/>
                <a:ea typeface="Inter Medium"/>
                <a:cs typeface="Inter Medium"/>
                <a:sym typeface="Inter Medium"/>
              </a:rPr>
              <a:t>Ценности и модель поведения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6"/>
          <p:cNvSpPr/>
          <p:nvPr/>
        </p:nvSpPr>
        <p:spPr>
          <a:xfrm>
            <a:off x="5036825" y="4309451"/>
            <a:ext cx="701100" cy="332400"/>
          </a:xfrm>
          <a:prstGeom prst="chevron">
            <a:avLst>
              <a:gd fmla="val 50000" name="adj"/>
            </a:avLst>
          </a:prstGeom>
          <a:solidFill>
            <a:srgbClr val="5985A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AF0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g3f32e9d92ce_0_17" title="DSC06615.jpg"/>
          <p:cNvPicPr preferRelativeResize="0"/>
          <p:nvPr/>
        </p:nvPicPr>
        <p:blipFill rotWithShape="1">
          <a:blip r:embed="rId3">
            <a:alphaModFix/>
          </a:blip>
          <a:srcRect b="19339" l="0" r="25523" t="5676"/>
          <a:stretch/>
        </p:blipFill>
        <p:spPr>
          <a:xfrm>
            <a:off x="7652075" y="750"/>
            <a:ext cx="4539925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3f32e9d92ce_0_17" title="Artboard 1 copy 8@3x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10800000">
            <a:off x="2275399" y="11"/>
            <a:ext cx="8247316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3f32e9d92ce_0_17" title="Artboard 1 copy 7@3x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12699" y="486241"/>
            <a:ext cx="2433679" cy="428966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3f32e9d92ce_0_17"/>
          <p:cNvSpPr txBox="1"/>
          <p:nvPr/>
        </p:nvSpPr>
        <p:spPr>
          <a:xfrm>
            <a:off x="181346" y="338800"/>
            <a:ext cx="6891900" cy="9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ru-RU" sz="3400">
                <a:solidFill>
                  <a:srgbClr val="5985AB"/>
                </a:solidFill>
                <a:latin typeface="Inter Black"/>
                <a:ea typeface="Inter Black"/>
                <a:cs typeface="Inter Black"/>
                <a:sym typeface="Inter Black"/>
              </a:rPr>
              <a:t>Подготовка руководителей: </a:t>
            </a:r>
            <a:br>
              <a:rPr lang="ru-RU" sz="3400">
                <a:solidFill>
                  <a:srgbClr val="5985AB"/>
                </a:solidFill>
                <a:latin typeface="Inter Black"/>
                <a:ea typeface="Inter Black"/>
                <a:cs typeface="Inter Black"/>
                <a:sym typeface="Inter Black"/>
              </a:rPr>
            </a:br>
            <a:r>
              <a:rPr lang="ru-RU" sz="3400">
                <a:solidFill>
                  <a:srgbClr val="5985AB"/>
                </a:solidFill>
                <a:latin typeface="Inter Black"/>
                <a:ea typeface="Inter Black"/>
                <a:cs typeface="Inter Black"/>
                <a:sym typeface="Inter Black"/>
              </a:rPr>
              <a:t>Обучение новой системе</a:t>
            </a:r>
            <a:endParaRPr sz="3400">
              <a:solidFill>
                <a:srgbClr val="5985AB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sp>
        <p:nvSpPr>
          <p:cNvPr id="131" name="Google Shape;131;g3f32e9d92ce_0_17"/>
          <p:cNvSpPr txBox="1"/>
          <p:nvPr>
            <p:ph idx="4294967295" type="body"/>
          </p:nvPr>
        </p:nvSpPr>
        <p:spPr>
          <a:xfrm>
            <a:off x="222600" y="1503600"/>
            <a:ext cx="7185300" cy="38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385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85AB"/>
              </a:buClr>
              <a:buSzPts val="2500"/>
              <a:buFont typeface="Inter Medium"/>
              <a:buChar char="✦"/>
            </a:pPr>
            <a:r>
              <a:rPr lang="ru-RU" sz="1700">
                <a:solidFill>
                  <a:srgbClr val="282A2E"/>
                </a:solidFill>
                <a:latin typeface="Inter Medium"/>
                <a:ea typeface="Inter Medium"/>
                <a:cs typeface="Inter Medium"/>
                <a:sym typeface="Inter Medium"/>
              </a:rPr>
              <a:t>Освоение модели компетенций: переход от субъективных оценок к объективным критериям</a:t>
            </a:r>
            <a:br>
              <a:rPr lang="ru-RU" sz="1700">
                <a:solidFill>
                  <a:srgbClr val="282A2E"/>
                </a:solidFill>
                <a:latin typeface="Inter Medium"/>
                <a:ea typeface="Inter Medium"/>
                <a:cs typeface="Inter Medium"/>
                <a:sym typeface="Inter Medium"/>
              </a:rPr>
            </a:br>
            <a:endParaRPr sz="1700">
              <a:solidFill>
                <a:srgbClr val="282A2E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32385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85AB"/>
              </a:buClr>
              <a:buSzPts val="2500"/>
              <a:buFont typeface="Inter Medium"/>
              <a:buChar char="✦"/>
            </a:pPr>
            <a:r>
              <a:rPr lang="ru-RU" sz="1700">
                <a:solidFill>
                  <a:srgbClr val="282A2E"/>
                </a:solidFill>
                <a:latin typeface="Inter Medium"/>
                <a:ea typeface="Inter Medium"/>
                <a:cs typeface="Inter Medium"/>
                <a:sym typeface="Inter Medium"/>
              </a:rPr>
              <a:t>Методика STAR и кейс-интервью: учимся задавать вопросы о прошлом поведении для прогноза будущего</a:t>
            </a:r>
            <a:br>
              <a:rPr lang="ru-RU" sz="1700">
                <a:solidFill>
                  <a:srgbClr val="282A2E"/>
                </a:solidFill>
                <a:latin typeface="Inter Medium"/>
                <a:ea typeface="Inter Medium"/>
                <a:cs typeface="Inter Medium"/>
                <a:sym typeface="Inter Medium"/>
              </a:rPr>
            </a:br>
            <a:endParaRPr sz="1700">
              <a:solidFill>
                <a:srgbClr val="282A2E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32385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85AB"/>
              </a:buClr>
              <a:buSzPts val="2500"/>
              <a:buFont typeface="Inter Medium"/>
              <a:buChar char="✦"/>
            </a:pPr>
            <a:r>
              <a:rPr lang="ru-RU" sz="1700">
                <a:solidFill>
                  <a:srgbClr val="282A2E"/>
                </a:solidFill>
                <a:latin typeface="Inter Medium"/>
                <a:ea typeface="Inter Medium"/>
                <a:cs typeface="Inter Medium"/>
                <a:sym typeface="Inter Medium"/>
              </a:rPr>
              <a:t>Навык «продажи» вакансии: как презентовать компанию и привлекать нужных людей</a:t>
            </a:r>
            <a:br>
              <a:rPr lang="ru-RU" sz="1700">
                <a:solidFill>
                  <a:srgbClr val="282A2E"/>
                </a:solidFill>
                <a:latin typeface="Inter Medium"/>
                <a:ea typeface="Inter Medium"/>
                <a:cs typeface="Inter Medium"/>
                <a:sym typeface="Inter Medium"/>
              </a:rPr>
            </a:br>
            <a:endParaRPr sz="1700">
              <a:solidFill>
                <a:srgbClr val="282A2E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32385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85AB"/>
              </a:buClr>
              <a:buSzPts val="2500"/>
              <a:buFont typeface="Inter Medium"/>
              <a:buChar char="✦"/>
            </a:pPr>
            <a:r>
              <a:rPr lang="ru-RU" sz="1700">
                <a:solidFill>
                  <a:srgbClr val="282A2E"/>
                </a:solidFill>
                <a:latin typeface="Inter Medium"/>
                <a:ea typeface="Inter Medium"/>
                <a:cs typeface="Inter Medium"/>
                <a:sym typeface="Inter Medium"/>
              </a:rPr>
              <a:t>Ролевые игры: отработка навыков в безопасной среде с обратной связью</a:t>
            </a:r>
            <a:endParaRPr sz="29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2" name="Google Shape;132;g3f32e9d92ce_0_17"/>
          <p:cNvSpPr/>
          <p:nvPr/>
        </p:nvSpPr>
        <p:spPr>
          <a:xfrm>
            <a:off x="122700" y="5604450"/>
            <a:ext cx="7009200" cy="1088700"/>
          </a:xfrm>
          <a:prstGeom prst="roundRect">
            <a:avLst>
              <a:gd fmla="val 16667" name="adj"/>
            </a:avLst>
          </a:prstGeom>
          <a:solidFill>
            <a:srgbClr val="FFFEFC"/>
          </a:solidFill>
          <a:ln cap="flat" cmpd="sng" w="9525">
            <a:solidFill>
              <a:srgbClr val="5985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1800">
                <a:solidFill>
                  <a:srgbClr val="5985AB"/>
                </a:solidFill>
                <a:latin typeface="Inter"/>
                <a:ea typeface="Inter"/>
                <a:cs typeface="Inter"/>
                <a:sym typeface="Inter"/>
              </a:rPr>
              <a:t>Результат:</a:t>
            </a:r>
            <a:r>
              <a:rPr lang="ru-RU" sz="1600">
                <a:solidFill>
                  <a:srgbClr val="282A2E"/>
                </a:solidFill>
                <a:latin typeface="Inter Medium"/>
                <a:ea typeface="Inter Medium"/>
                <a:cs typeface="Inter Medium"/>
                <a:sym typeface="Inter Medium"/>
              </a:rPr>
              <a:t> Руководители стали уверенными интервьюерами, которые могут оценить не только что человек умеет, но и как он это делает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g3f32e9d92ce_0_17" title="Group 61863.png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761750" y="73250"/>
            <a:ext cx="2343175" cy="41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AF0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f32e9d92ce_0_149"/>
          <p:cNvSpPr txBox="1"/>
          <p:nvPr/>
        </p:nvSpPr>
        <p:spPr>
          <a:xfrm>
            <a:off x="3696974" y="96175"/>
            <a:ext cx="74466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ru-RU" sz="3500">
                <a:solidFill>
                  <a:srgbClr val="5985AB"/>
                </a:solidFill>
                <a:latin typeface="Inter Black"/>
                <a:ea typeface="Inter Black"/>
                <a:cs typeface="Inter Black"/>
                <a:sym typeface="Inter Black"/>
              </a:rPr>
              <a:t>Инструмент: Готовый шаблон</a:t>
            </a:r>
            <a:br>
              <a:rPr lang="ru-RU" sz="3500">
                <a:solidFill>
                  <a:srgbClr val="5985AB"/>
                </a:solidFill>
                <a:latin typeface="Inter Black"/>
                <a:ea typeface="Inter Black"/>
                <a:cs typeface="Inter Black"/>
                <a:sym typeface="Inter Black"/>
              </a:rPr>
            </a:br>
            <a:r>
              <a:rPr lang="ru-RU" sz="3500">
                <a:solidFill>
                  <a:srgbClr val="5985AB"/>
                </a:solidFill>
                <a:latin typeface="Inter Black"/>
                <a:ea typeface="Inter Black"/>
                <a:cs typeface="Inter Black"/>
                <a:sym typeface="Inter Black"/>
              </a:rPr>
              <a:t>собеседования</a:t>
            </a:r>
            <a:endParaRPr sz="5300">
              <a:solidFill>
                <a:srgbClr val="5985AB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139" name="Google Shape;139;g3f32e9d92ce_0_149" title="Artboard 1 copy 5@3x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3229" y="6041300"/>
            <a:ext cx="2966124" cy="52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3f32e9d92ce_0_149" title="Group 61863.png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45862" y="6293962"/>
            <a:ext cx="2343175" cy="4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3f32e9d92ce_0_149"/>
          <p:cNvSpPr txBox="1"/>
          <p:nvPr>
            <p:ph idx="4294967295" type="body"/>
          </p:nvPr>
        </p:nvSpPr>
        <p:spPr>
          <a:xfrm>
            <a:off x="3916868" y="1531978"/>
            <a:ext cx="7655100" cy="43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282A2E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32385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85AB"/>
              </a:buClr>
              <a:buSzPts val="2500"/>
              <a:buFont typeface="Inter Medium"/>
              <a:buChar char="✦"/>
            </a:pPr>
            <a:r>
              <a:rPr b="1" lang="ru-RU" sz="1700">
                <a:solidFill>
                  <a:srgbClr val="5985AB"/>
                </a:solidFill>
                <a:latin typeface="Inter"/>
                <a:ea typeface="Inter"/>
                <a:cs typeface="Inter"/>
                <a:sym typeface="Inter"/>
              </a:rPr>
              <a:t>Как это работает:</a:t>
            </a:r>
            <a:r>
              <a:rPr lang="ru-RU" sz="1700">
                <a:solidFill>
                  <a:srgbClr val="282A2E"/>
                </a:solidFill>
                <a:latin typeface="Inter Medium"/>
                <a:ea typeface="Inter Medium"/>
                <a:cs typeface="Inter Medium"/>
                <a:sym typeface="Inter Medium"/>
              </a:rPr>
              <a:t> Внедрили в CRM шаблон на основе модели компетенций. Руководитель фиксирует ответы прямо во время интервью</a:t>
            </a:r>
            <a:br>
              <a:rPr lang="ru-RU" sz="1700">
                <a:solidFill>
                  <a:srgbClr val="282A2E"/>
                </a:solidFill>
                <a:latin typeface="Inter Medium"/>
                <a:ea typeface="Inter Medium"/>
                <a:cs typeface="Inter Medium"/>
                <a:sym typeface="Inter Medium"/>
              </a:rPr>
            </a:br>
            <a:endParaRPr sz="1700">
              <a:solidFill>
                <a:srgbClr val="282A2E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32385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85AB"/>
              </a:buClr>
              <a:buSzPts val="2500"/>
              <a:buFont typeface="Inter Medium"/>
              <a:buChar char="✦"/>
            </a:pPr>
            <a:r>
              <a:rPr b="1" lang="ru-RU" sz="1700">
                <a:solidFill>
                  <a:srgbClr val="5985AB"/>
                </a:solidFill>
                <a:latin typeface="Inter"/>
                <a:ea typeface="Inter"/>
                <a:cs typeface="Inter"/>
                <a:sym typeface="Inter"/>
              </a:rPr>
              <a:t>Результат:</a:t>
            </a:r>
            <a:r>
              <a:rPr lang="ru-RU" sz="1700">
                <a:solidFill>
                  <a:srgbClr val="282A2E"/>
                </a:solidFill>
                <a:latin typeface="Inter Medium"/>
                <a:ea typeface="Inter Medium"/>
                <a:cs typeface="Inter Medium"/>
                <a:sym typeface="Inter Medium"/>
              </a:rPr>
              <a:t> Структурированные данные по каждому кандидату для объективного сравнения</a:t>
            </a:r>
            <a:br>
              <a:rPr lang="ru-RU" sz="1700">
                <a:solidFill>
                  <a:srgbClr val="282A2E"/>
                </a:solidFill>
                <a:latin typeface="Inter Medium"/>
                <a:ea typeface="Inter Medium"/>
                <a:cs typeface="Inter Medium"/>
                <a:sym typeface="Inter Medium"/>
              </a:rPr>
            </a:br>
            <a:endParaRPr sz="1700">
              <a:solidFill>
                <a:srgbClr val="282A2E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32385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85AB"/>
              </a:buClr>
              <a:buSzPts val="2500"/>
              <a:buFont typeface="Inter Medium"/>
              <a:buChar char="✦"/>
            </a:pPr>
            <a:r>
              <a:rPr b="1" lang="ru-RU" sz="1700">
                <a:solidFill>
                  <a:srgbClr val="5985AB"/>
                </a:solidFill>
                <a:latin typeface="Inter"/>
                <a:ea typeface="Inter"/>
                <a:cs typeface="Inter"/>
                <a:sym typeface="Inter"/>
              </a:rPr>
              <a:t>Сравнение кандидатов:</a:t>
            </a:r>
            <a:r>
              <a:rPr lang="ru-RU" sz="1700">
                <a:solidFill>
                  <a:srgbClr val="282A2E"/>
                </a:solidFill>
                <a:latin typeface="Inter Medium"/>
                <a:ea typeface="Inter Medium"/>
                <a:cs typeface="Inter Medium"/>
                <a:sym typeface="Inter Medium"/>
              </a:rPr>
              <a:t> Мы сравниваем не впечатления, а конкретные оценки по компетенциям</a:t>
            </a:r>
            <a:br>
              <a:rPr lang="ru-RU" sz="1700">
                <a:solidFill>
                  <a:srgbClr val="282A2E"/>
                </a:solidFill>
                <a:latin typeface="Inter Medium"/>
                <a:ea typeface="Inter Medium"/>
                <a:cs typeface="Inter Medium"/>
                <a:sym typeface="Inter Medium"/>
              </a:rPr>
            </a:br>
            <a:endParaRPr sz="1700">
              <a:solidFill>
                <a:srgbClr val="282A2E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32385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85AB"/>
              </a:buClr>
              <a:buSzPts val="2500"/>
              <a:buFont typeface="Inter Medium"/>
              <a:buChar char="✦"/>
            </a:pPr>
            <a:r>
              <a:rPr b="1" lang="ru-RU" sz="1700">
                <a:solidFill>
                  <a:srgbClr val="5985AB"/>
                </a:solidFill>
                <a:latin typeface="Inter"/>
                <a:ea typeface="Inter"/>
                <a:cs typeface="Inter"/>
                <a:sym typeface="Inter"/>
              </a:rPr>
              <a:t>Исключение предвзятости:</a:t>
            </a:r>
            <a:r>
              <a:rPr lang="ru-RU" sz="1700">
                <a:solidFill>
                  <a:srgbClr val="282A2E"/>
                </a:solidFill>
                <a:latin typeface="Inter Medium"/>
                <a:ea typeface="Inter Medium"/>
                <a:cs typeface="Inter Medium"/>
                <a:sym typeface="Inter Medium"/>
              </a:rPr>
              <a:t> Фраза «мне он просто не понравился» больше не является аргументом для отказа</a:t>
            </a:r>
            <a:endParaRPr sz="1700">
              <a:solidFill>
                <a:srgbClr val="282A2E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pic>
        <p:nvPicPr>
          <p:cNvPr id="142" name="Google Shape;142;g3f32e9d92ce_0_149" title="Artboard 1 copy 7@3x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689024" y="6231012"/>
            <a:ext cx="2433679" cy="42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3f32e9d92ce_0_149" title="DSC05135.jpg"/>
          <p:cNvPicPr preferRelativeResize="0"/>
          <p:nvPr/>
        </p:nvPicPr>
        <p:blipFill rotWithShape="1">
          <a:blip r:embed="rId7">
            <a:alphaModFix/>
          </a:blip>
          <a:srcRect b="0" l="2977" r="31026" t="0"/>
          <a:stretch/>
        </p:blipFill>
        <p:spPr>
          <a:xfrm>
            <a:off x="0" y="0"/>
            <a:ext cx="3052126" cy="6857999"/>
          </a:xfrm>
          <a:prstGeom prst="rect">
            <a:avLst/>
          </a:prstGeom>
          <a:noFill/>
          <a:ln cap="flat" cmpd="sng" w="19050">
            <a:solidFill>
              <a:srgbClr val="5985AB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AF0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9" title="Artboard 1 copy 4@3x.png"/>
          <p:cNvPicPr preferRelativeResize="0"/>
          <p:nvPr/>
        </p:nvPicPr>
        <p:blipFill rotWithShape="1">
          <a:blip r:embed="rId3">
            <a:alphaModFix/>
          </a:blip>
          <a:srcRect b="0" l="61497" r="0" t="0"/>
          <a:stretch/>
        </p:blipFill>
        <p:spPr>
          <a:xfrm rot="-5400000">
            <a:off x="3276886" y="-2073132"/>
            <a:ext cx="5638226" cy="1222404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9"/>
          <p:cNvSpPr txBox="1"/>
          <p:nvPr/>
        </p:nvSpPr>
        <p:spPr>
          <a:xfrm>
            <a:off x="288669" y="260800"/>
            <a:ext cx="4521600" cy="5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ru-RU" sz="3400">
                <a:solidFill>
                  <a:srgbClr val="5985AB"/>
                </a:solidFill>
                <a:latin typeface="Inter Black"/>
                <a:ea typeface="Inter Black"/>
                <a:cs typeface="Inter Black"/>
                <a:sym typeface="Inter Black"/>
              </a:rPr>
              <a:t>Внедрение CRM</a:t>
            </a:r>
            <a:endParaRPr sz="3400">
              <a:solidFill>
                <a:srgbClr val="5985AB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150" name="Google Shape;150;p9" title="Group 61863.png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9825" y="5804313"/>
            <a:ext cx="2343175" cy="4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9"/>
          <p:cNvSpPr txBox="1"/>
          <p:nvPr/>
        </p:nvSpPr>
        <p:spPr>
          <a:xfrm>
            <a:off x="288675" y="2035063"/>
            <a:ext cx="9455400" cy="30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85AB"/>
              </a:buClr>
              <a:buSzPts val="2500"/>
              <a:buFont typeface="Inter Medium"/>
              <a:buChar char="✦"/>
            </a:pPr>
            <a:r>
              <a:rPr b="1" lang="ru-RU" sz="1700">
                <a:solidFill>
                  <a:srgbClr val="5985AB"/>
                </a:solidFill>
                <a:latin typeface="Inter"/>
                <a:ea typeface="Inter"/>
                <a:cs typeface="Inter"/>
                <a:sym typeface="Inter"/>
              </a:rPr>
              <a:t>Поиск: </a:t>
            </a:r>
            <a:r>
              <a:rPr lang="ru-RU" sz="1700">
                <a:solidFill>
                  <a:srgbClr val="282A2E"/>
                </a:solidFill>
                <a:latin typeface="Inter Medium"/>
                <a:ea typeface="Inter Medium"/>
                <a:cs typeface="Inter Medium"/>
                <a:sym typeface="Inter Medium"/>
              </a:rPr>
              <a:t>Рекрутер находит кандидатов и проводит первичное интервью, фиксируя информацию в карточке кандидата</a:t>
            </a:r>
            <a:endParaRPr sz="1700">
              <a:solidFill>
                <a:srgbClr val="282A2E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32385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85AB"/>
              </a:buClr>
              <a:buSzPts val="2500"/>
              <a:buFont typeface="Inter Medium"/>
              <a:buChar char="✦"/>
            </a:pPr>
            <a:r>
              <a:rPr b="1" lang="ru-RU" sz="1700">
                <a:solidFill>
                  <a:srgbClr val="5985AB"/>
                </a:solidFill>
                <a:latin typeface="Inter"/>
                <a:ea typeface="Inter"/>
                <a:cs typeface="Inter"/>
                <a:sym typeface="Inter"/>
              </a:rPr>
              <a:t>Автоматическая передача:</a:t>
            </a:r>
            <a:r>
              <a:rPr lang="ru-RU" sz="1700">
                <a:solidFill>
                  <a:srgbClr val="282A2E"/>
                </a:solidFill>
                <a:latin typeface="Inter Medium"/>
                <a:ea typeface="Inter Medium"/>
                <a:cs typeface="Inter Medium"/>
                <a:sym typeface="Inter Medium"/>
              </a:rPr>
              <a:t> Руководитель получает уведомление в CRM о новом кандидате на своем этапе</a:t>
            </a:r>
            <a:endParaRPr sz="1700">
              <a:solidFill>
                <a:srgbClr val="282A2E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32385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85AB"/>
              </a:buClr>
              <a:buSzPts val="2500"/>
              <a:buFont typeface="Inter Medium"/>
              <a:buChar char="✦"/>
            </a:pPr>
            <a:r>
              <a:rPr b="1" lang="ru-RU" sz="1700">
                <a:solidFill>
                  <a:srgbClr val="5985AB"/>
                </a:solidFill>
                <a:latin typeface="Inter"/>
                <a:ea typeface="Inter"/>
                <a:cs typeface="Inter"/>
                <a:sym typeface="Inter"/>
              </a:rPr>
              <a:t>Фиксация данных:</a:t>
            </a:r>
            <a:r>
              <a:rPr lang="ru-RU" sz="1700">
                <a:solidFill>
                  <a:srgbClr val="282A2E"/>
                </a:solidFill>
                <a:latin typeface="Inter Medium"/>
                <a:ea typeface="Inter Medium"/>
                <a:cs typeface="Inter Medium"/>
                <a:sym typeface="Inter Medium"/>
              </a:rPr>
              <a:t> После собеседования шаблон и комментарии руководителя сохраняются в карточке кандидата</a:t>
            </a:r>
            <a:endParaRPr sz="1700">
              <a:solidFill>
                <a:srgbClr val="282A2E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32385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85AB"/>
              </a:buClr>
              <a:buSzPts val="2500"/>
              <a:buFont typeface="Inter Medium"/>
              <a:buChar char="✦"/>
            </a:pPr>
            <a:r>
              <a:rPr b="1" lang="ru-RU" sz="1700">
                <a:solidFill>
                  <a:srgbClr val="5985AB"/>
                </a:solidFill>
                <a:latin typeface="Inter"/>
                <a:ea typeface="Inter"/>
                <a:cs typeface="Inter"/>
                <a:sym typeface="Inter"/>
              </a:rPr>
              <a:t>История взаимодействия:</a:t>
            </a:r>
            <a:r>
              <a:rPr lang="ru-RU" sz="1700">
                <a:solidFill>
                  <a:srgbClr val="282A2E"/>
                </a:solidFill>
                <a:latin typeface="Inter Medium"/>
                <a:ea typeface="Inter Medium"/>
                <a:cs typeface="Inter Medium"/>
                <a:sym typeface="Inter Medium"/>
              </a:rPr>
              <a:t> Полный трекинг всех коммуникаций и действий по каждому соискателю</a:t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9"/>
          <p:cNvSpPr/>
          <p:nvPr/>
        </p:nvSpPr>
        <p:spPr>
          <a:xfrm>
            <a:off x="2591400" y="1016563"/>
            <a:ext cx="7009200" cy="717600"/>
          </a:xfrm>
          <a:prstGeom prst="roundRect">
            <a:avLst>
              <a:gd fmla="val 16667" name="adj"/>
            </a:avLst>
          </a:prstGeom>
          <a:solidFill>
            <a:srgbClr val="FFFEFC"/>
          </a:solidFill>
          <a:ln cap="flat" cmpd="sng" w="9525">
            <a:solidFill>
              <a:srgbClr val="5985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1800">
                <a:solidFill>
                  <a:srgbClr val="5985AB"/>
                </a:solidFill>
                <a:latin typeface="Inter"/>
                <a:ea typeface="Inter"/>
                <a:cs typeface="Inter"/>
                <a:sym typeface="Inter"/>
              </a:rPr>
              <a:t>Идея: </a:t>
            </a:r>
            <a:r>
              <a:rPr lang="ru-RU" sz="1600">
                <a:solidFill>
                  <a:srgbClr val="282A2E"/>
                </a:solidFill>
                <a:latin typeface="Inter Medium"/>
                <a:ea typeface="Inter Medium"/>
                <a:cs typeface="Inter Medium"/>
                <a:sym typeface="Inter Medium"/>
              </a:rPr>
              <a:t>Процесс должен быть прозрачным и цифровым</a:t>
            </a:r>
            <a:endParaRPr sz="1600">
              <a:solidFill>
                <a:srgbClr val="282A2E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pic>
        <p:nvPicPr>
          <p:cNvPr id="153" name="Google Shape;153;p9" title="Artboard 1 copy 7@3x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78377" y="5755108"/>
            <a:ext cx="2433679" cy="428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AF0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f32e9d92ce_0_163"/>
          <p:cNvSpPr/>
          <p:nvPr/>
        </p:nvSpPr>
        <p:spPr>
          <a:xfrm>
            <a:off x="9949107" y="1492060"/>
            <a:ext cx="1920000" cy="1395000"/>
          </a:xfrm>
          <a:prstGeom prst="roundRect">
            <a:avLst>
              <a:gd fmla="val 16667" name="adj"/>
            </a:avLst>
          </a:prstGeom>
          <a:solidFill>
            <a:srgbClr val="F5FA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82A2E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159" name="Google Shape;159;g3f32e9d92ce_0_163"/>
          <p:cNvSpPr/>
          <p:nvPr/>
        </p:nvSpPr>
        <p:spPr>
          <a:xfrm>
            <a:off x="8015682" y="1512536"/>
            <a:ext cx="1920000" cy="1395000"/>
          </a:xfrm>
          <a:prstGeom prst="roundRect">
            <a:avLst>
              <a:gd fmla="val 16667" name="adj"/>
            </a:avLst>
          </a:prstGeom>
          <a:solidFill>
            <a:srgbClr val="E5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82A2E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160" name="Google Shape;160;g3f32e9d92ce_0_163"/>
          <p:cNvSpPr/>
          <p:nvPr/>
        </p:nvSpPr>
        <p:spPr>
          <a:xfrm>
            <a:off x="6096013" y="1521988"/>
            <a:ext cx="1920000" cy="1395000"/>
          </a:xfrm>
          <a:prstGeom prst="roundRect">
            <a:avLst>
              <a:gd fmla="val 16667" name="adj"/>
            </a:avLst>
          </a:prstGeom>
          <a:solidFill>
            <a:srgbClr val="CCD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82A2E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161" name="Google Shape;161;g3f32e9d92ce_0_163"/>
          <p:cNvSpPr/>
          <p:nvPr/>
        </p:nvSpPr>
        <p:spPr>
          <a:xfrm>
            <a:off x="4176318" y="1521988"/>
            <a:ext cx="1920000" cy="1395000"/>
          </a:xfrm>
          <a:prstGeom prst="roundRect">
            <a:avLst>
              <a:gd fmla="val 16667" name="adj"/>
            </a:avLst>
          </a:prstGeom>
          <a:solidFill>
            <a:srgbClr val="A3C5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82A2E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162" name="Google Shape;162;g3f32e9d92ce_0_163"/>
          <p:cNvSpPr/>
          <p:nvPr/>
        </p:nvSpPr>
        <p:spPr>
          <a:xfrm>
            <a:off x="2256318" y="1521988"/>
            <a:ext cx="1920000" cy="1395000"/>
          </a:xfrm>
          <a:prstGeom prst="roundRect">
            <a:avLst>
              <a:gd fmla="val 16667" name="adj"/>
            </a:avLst>
          </a:prstGeom>
          <a:solidFill>
            <a:srgbClr val="76A4CC"/>
          </a:solidFill>
          <a:ln cap="flat" cmpd="sng" w="9525">
            <a:solidFill>
              <a:srgbClr val="76A4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82A2E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pic>
        <p:nvPicPr>
          <p:cNvPr id="163" name="Google Shape;163;g3f32e9d92ce_0_163" title="Artboard 1 copy 4@3x.png"/>
          <p:cNvPicPr preferRelativeResize="0"/>
          <p:nvPr/>
        </p:nvPicPr>
        <p:blipFill rotWithShape="1">
          <a:blip r:embed="rId3">
            <a:alphaModFix/>
          </a:blip>
          <a:srcRect b="0" l="61497" r="0" t="0"/>
          <a:stretch/>
        </p:blipFill>
        <p:spPr>
          <a:xfrm rot="-5400000">
            <a:off x="4668661" y="-685340"/>
            <a:ext cx="2854676" cy="1222404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3f32e9d92ce_0_163"/>
          <p:cNvSpPr txBox="1"/>
          <p:nvPr/>
        </p:nvSpPr>
        <p:spPr>
          <a:xfrm>
            <a:off x="322574" y="453300"/>
            <a:ext cx="10994700" cy="5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ru-RU" sz="3400">
                <a:solidFill>
                  <a:srgbClr val="5985AB"/>
                </a:solidFill>
                <a:latin typeface="Inter Black"/>
                <a:ea typeface="Inter Black"/>
                <a:cs typeface="Inter Black"/>
                <a:sym typeface="Inter Black"/>
              </a:rPr>
              <a:t>Воронка - управляемый бизнес-процесс</a:t>
            </a:r>
            <a:endParaRPr sz="3400">
              <a:solidFill>
                <a:srgbClr val="5985AB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165" name="Google Shape;165;g3f32e9d92ce_0_163" title="Group 61863.png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0500" y="5768138"/>
            <a:ext cx="2343175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3f32e9d92ce_0_163" title="Artboard 1 copy 7@3x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52320" y="5705196"/>
            <a:ext cx="2433679" cy="428966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3f32e9d92ce_0_163"/>
          <p:cNvSpPr/>
          <p:nvPr/>
        </p:nvSpPr>
        <p:spPr>
          <a:xfrm>
            <a:off x="336318" y="1521988"/>
            <a:ext cx="1920000" cy="1395000"/>
          </a:xfrm>
          <a:prstGeom prst="roundRect">
            <a:avLst>
              <a:gd fmla="val 16667" name="adj"/>
            </a:avLst>
          </a:prstGeom>
          <a:solidFill>
            <a:srgbClr val="5985AB"/>
          </a:solidFill>
          <a:ln cap="flat" cmpd="sng" w="9525">
            <a:solidFill>
              <a:srgbClr val="5985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82A2E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168" name="Google Shape;168;g3f32e9d92ce_0_163"/>
          <p:cNvSpPr txBox="1"/>
          <p:nvPr/>
        </p:nvSpPr>
        <p:spPr>
          <a:xfrm>
            <a:off x="322888" y="2002288"/>
            <a:ext cx="192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500">
                <a:solidFill>
                  <a:srgbClr val="FFFAF0"/>
                </a:solidFill>
                <a:latin typeface="Inter"/>
                <a:ea typeface="Inter"/>
                <a:cs typeface="Inter"/>
                <a:sym typeface="Inter"/>
              </a:rPr>
              <a:t>Новый кандидат</a:t>
            </a:r>
            <a:endParaRPr sz="1100">
              <a:solidFill>
                <a:srgbClr val="FFFAF0"/>
              </a:solidFill>
            </a:endParaRPr>
          </a:p>
        </p:txBody>
      </p:sp>
      <p:sp>
        <p:nvSpPr>
          <p:cNvPr id="169" name="Google Shape;169;g3f32e9d92ce_0_163"/>
          <p:cNvSpPr txBox="1"/>
          <p:nvPr/>
        </p:nvSpPr>
        <p:spPr>
          <a:xfrm>
            <a:off x="2155995" y="2015408"/>
            <a:ext cx="2093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500">
                <a:solidFill>
                  <a:srgbClr val="FFFAF0"/>
                </a:solidFill>
                <a:latin typeface="Inter"/>
                <a:ea typeface="Inter"/>
                <a:cs typeface="Inter"/>
                <a:sym typeface="Inter"/>
              </a:rPr>
              <a:t>Интервью с HR</a:t>
            </a:r>
            <a:endParaRPr b="1" sz="1500">
              <a:solidFill>
                <a:srgbClr val="FFFAF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0" name="Google Shape;170;g3f32e9d92ce_0_163"/>
          <p:cNvSpPr txBox="1"/>
          <p:nvPr/>
        </p:nvSpPr>
        <p:spPr>
          <a:xfrm>
            <a:off x="4176000" y="1880748"/>
            <a:ext cx="19200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500">
                <a:solidFill>
                  <a:srgbClr val="5985AB"/>
                </a:solidFill>
                <a:latin typeface="Inter"/>
                <a:ea typeface="Inter"/>
                <a:cs typeface="Inter"/>
                <a:sym typeface="Inter"/>
              </a:rPr>
              <a:t>Интервью </a:t>
            </a:r>
            <a:br>
              <a:rPr b="1" lang="ru-RU" sz="1500">
                <a:solidFill>
                  <a:srgbClr val="5985AB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1" lang="ru-RU" sz="1500">
                <a:solidFill>
                  <a:srgbClr val="5985AB"/>
                </a:solidFill>
                <a:latin typeface="Inter"/>
                <a:ea typeface="Inter"/>
                <a:cs typeface="Inter"/>
                <a:sym typeface="Inter"/>
              </a:rPr>
              <a:t>с руководителем</a:t>
            </a:r>
            <a:endParaRPr b="1" sz="1500">
              <a:solidFill>
                <a:srgbClr val="5985AB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1" name="Google Shape;171;g3f32e9d92ce_0_163"/>
          <p:cNvSpPr txBox="1"/>
          <p:nvPr/>
        </p:nvSpPr>
        <p:spPr>
          <a:xfrm>
            <a:off x="6045683" y="1876465"/>
            <a:ext cx="20931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500">
                <a:solidFill>
                  <a:srgbClr val="5985AB"/>
                </a:solidFill>
                <a:latin typeface="Inter"/>
                <a:ea typeface="Inter"/>
                <a:cs typeface="Inter"/>
                <a:sym typeface="Inter"/>
              </a:rPr>
              <a:t>Направлен</a:t>
            </a:r>
            <a:br>
              <a:rPr b="1" lang="ru-RU" sz="1500">
                <a:solidFill>
                  <a:srgbClr val="5985AB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1" lang="ru-RU" sz="1500">
                <a:solidFill>
                  <a:srgbClr val="5985AB"/>
                </a:solidFill>
                <a:latin typeface="Inter"/>
                <a:ea typeface="Inter"/>
                <a:cs typeface="Inter"/>
                <a:sym typeface="Inter"/>
              </a:rPr>
              <a:t> на стажировку</a:t>
            </a:r>
            <a:endParaRPr/>
          </a:p>
        </p:txBody>
      </p:sp>
      <p:sp>
        <p:nvSpPr>
          <p:cNvPr id="172" name="Google Shape;172;g3f32e9d92ce_0_163"/>
          <p:cNvSpPr txBox="1"/>
          <p:nvPr/>
        </p:nvSpPr>
        <p:spPr>
          <a:xfrm>
            <a:off x="8029107" y="1862731"/>
            <a:ext cx="19200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500">
                <a:solidFill>
                  <a:srgbClr val="5985AB"/>
                </a:solidFill>
                <a:latin typeface="Inter"/>
                <a:ea typeface="Inter"/>
                <a:cs typeface="Inter"/>
                <a:sym typeface="Inter"/>
              </a:rPr>
              <a:t>Вышел </a:t>
            </a:r>
            <a:br>
              <a:rPr b="1" lang="ru-RU" sz="1500">
                <a:solidFill>
                  <a:srgbClr val="5985AB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1" lang="ru-RU" sz="1500">
                <a:solidFill>
                  <a:srgbClr val="5985AB"/>
                </a:solidFill>
                <a:latin typeface="Inter"/>
                <a:ea typeface="Inter"/>
                <a:cs typeface="Inter"/>
                <a:sym typeface="Inter"/>
              </a:rPr>
              <a:t>на стажировку</a:t>
            </a:r>
            <a:endParaRPr b="1" sz="1500">
              <a:solidFill>
                <a:srgbClr val="5985AB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3" name="Google Shape;173;g3f32e9d92ce_0_163"/>
          <p:cNvSpPr txBox="1"/>
          <p:nvPr/>
        </p:nvSpPr>
        <p:spPr>
          <a:xfrm>
            <a:off x="10084350" y="1995495"/>
            <a:ext cx="1677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500">
                <a:solidFill>
                  <a:srgbClr val="5985AB"/>
                </a:solidFill>
                <a:latin typeface="Inter"/>
                <a:ea typeface="Inter"/>
                <a:cs typeface="Inter"/>
                <a:sym typeface="Inter"/>
              </a:rPr>
              <a:t>Оформлен</a:t>
            </a:r>
            <a:endParaRPr b="1" sz="1500">
              <a:solidFill>
                <a:srgbClr val="5985AB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4" name="Google Shape;174;g3f32e9d92ce_0_163"/>
          <p:cNvSpPr txBox="1"/>
          <p:nvPr/>
        </p:nvSpPr>
        <p:spPr>
          <a:xfrm>
            <a:off x="309150" y="3308175"/>
            <a:ext cx="11142900" cy="19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ru-RU" sz="1700">
                <a:solidFill>
                  <a:srgbClr val="5985AB"/>
                </a:solidFill>
                <a:latin typeface="Inter"/>
                <a:ea typeface="Inter"/>
                <a:cs typeface="Inter"/>
                <a:sym typeface="Inter"/>
              </a:rPr>
              <a:t>Как было (интуиция): </a:t>
            </a:r>
            <a:r>
              <a:rPr lang="ru-RU" sz="17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«На рынке нет нормальных кандидатов, работать некому»</a:t>
            </a:r>
            <a:endParaRPr sz="170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ru-RU" sz="1700">
                <a:solidFill>
                  <a:srgbClr val="5985AB"/>
                </a:solidFill>
                <a:latin typeface="Inter"/>
                <a:ea typeface="Inter"/>
                <a:cs typeface="Inter"/>
                <a:sym typeface="Inter"/>
              </a:rPr>
              <a:t>Как стало (данные): </a:t>
            </a:r>
            <a:r>
              <a:rPr lang="ru-RU" sz="17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Управленческий факт: мы теряем кандидатов внутри процесса</a:t>
            </a:r>
            <a:endParaRPr b="1" sz="1700">
              <a:solidFill>
                <a:srgbClr val="5985AB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5985AB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2385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85AB"/>
              </a:buClr>
              <a:buSzPts val="2500"/>
              <a:buFont typeface="Inter Medium"/>
              <a:buChar char="✦"/>
            </a:pPr>
            <a:r>
              <a:rPr b="1" lang="ru-RU" sz="1700">
                <a:solidFill>
                  <a:srgbClr val="5985AB"/>
                </a:solidFill>
                <a:latin typeface="Inter"/>
                <a:ea typeface="Inter"/>
                <a:cs typeface="Inter"/>
                <a:sym typeface="Inter"/>
              </a:rPr>
              <a:t>Вывод: </a:t>
            </a:r>
            <a:r>
              <a:rPr lang="ru-RU" sz="17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Мы видим какой процесс нам нужно чинить: корректировка работы рекрутера / точечная работа с руководителем / процесс адаптации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AF0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g3f32e9d92ce_0_199" title="Artboard 1 copy 4@3x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525" y="0"/>
            <a:ext cx="6751498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3f32e9d92ce_0_199"/>
          <p:cNvSpPr txBox="1"/>
          <p:nvPr/>
        </p:nvSpPr>
        <p:spPr>
          <a:xfrm>
            <a:off x="898525" y="3063125"/>
            <a:ext cx="3910800" cy="5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ru-RU" sz="3400">
                <a:solidFill>
                  <a:srgbClr val="FFFAF0"/>
                </a:solidFill>
                <a:latin typeface="Inter Black"/>
                <a:ea typeface="Inter Black"/>
                <a:cs typeface="Inter Black"/>
                <a:sym typeface="Inter Black"/>
              </a:rPr>
              <a:t>Новые метрики</a:t>
            </a:r>
            <a:endParaRPr sz="3400">
              <a:solidFill>
                <a:srgbClr val="FFFAF0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181" name="Google Shape;181;g3f32e9d92ce_0_199" title="Group 61863.png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82225" y="6166688"/>
            <a:ext cx="2343175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3f32e9d92ce_0_199" title="Artboard 1 copy 7@3x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24045" y="6103746"/>
            <a:ext cx="2433679" cy="42896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3f32e9d92ce_0_199"/>
          <p:cNvSpPr txBox="1"/>
          <p:nvPr/>
        </p:nvSpPr>
        <p:spPr>
          <a:xfrm>
            <a:off x="5756000" y="1340975"/>
            <a:ext cx="6751500" cy="39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342900" rtl="0" algn="l">
              <a:spcBef>
                <a:spcPts val="800"/>
              </a:spcBef>
              <a:spcAft>
                <a:spcPts val="0"/>
              </a:spcAft>
              <a:buClr>
                <a:srgbClr val="5985AB"/>
              </a:buClr>
              <a:buSzPts val="2500"/>
              <a:buFont typeface="Inter Medium"/>
              <a:buChar char="✦"/>
            </a:pPr>
            <a:r>
              <a:rPr lang="ru-RU" sz="17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Скорость закрытия вакансии</a:t>
            </a:r>
            <a:endParaRPr sz="170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323850" lvl="0" marL="342900" rtl="0" algn="l">
              <a:spcBef>
                <a:spcPts val="800"/>
              </a:spcBef>
              <a:spcAft>
                <a:spcPts val="0"/>
              </a:spcAft>
              <a:buClr>
                <a:srgbClr val="5985AB"/>
              </a:buClr>
              <a:buSzPts val="2500"/>
              <a:buFont typeface="Inter Medium"/>
              <a:buChar char="✦"/>
            </a:pPr>
            <a:r>
              <a:rPr lang="ru-RU" sz="17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SLA по этапам</a:t>
            </a:r>
            <a:endParaRPr sz="170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323850" lvl="0" marL="342900" rtl="0" algn="l">
              <a:spcBef>
                <a:spcPts val="800"/>
              </a:spcBef>
              <a:spcAft>
                <a:spcPts val="0"/>
              </a:spcAft>
              <a:buClr>
                <a:srgbClr val="5985AB"/>
              </a:buClr>
              <a:buSzPts val="2500"/>
              <a:buFont typeface="Inter Medium"/>
              <a:buChar char="✦"/>
            </a:pPr>
            <a:r>
              <a:rPr lang="ru-RU" sz="1700">
                <a:solidFill>
                  <a:srgbClr val="282A2E"/>
                </a:solidFill>
                <a:latin typeface="Inter Medium"/>
                <a:ea typeface="Inter Medium"/>
                <a:cs typeface="Inter Medium"/>
                <a:sym typeface="Inter Medium"/>
              </a:rPr>
              <a:t>Эффективность источников</a:t>
            </a:r>
            <a:endParaRPr sz="1700">
              <a:solidFill>
                <a:srgbClr val="282A2E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323850" lvl="0" marL="342900" rtl="0" algn="l">
              <a:spcBef>
                <a:spcPts val="800"/>
              </a:spcBef>
              <a:spcAft>
                <a:spcPts val="0"/>
              </a:spcAft>
              <a:buClr>
                <a:srgbClr val="5985AB"/>
              </a:buClr>
              <a:buSzPts val="2500"/>
              <a:buFont typeface="Inter Medium"/>
              <a:buChar char="✦"/>
            </a:pPr>
            <a:r>
              <a:rPr lang="ru-RU" sz="1700">
                <a:solidFill>
                  <a:srgbClr val="282A2E"/>
                </a:solidFill>
                <a:latin typeface="Inter Medium"/>
                <a:ea typeface="Inter Medium"/>
                <a:cs typeface="Inter Medium"/>
                <a:sym typeface="Inter Medium"/>
              </a:rPr>
              <a:t>Конверсия между этапами</a:t>
            </a:r>
            <a:endParaRPr sz="2300">
              <a:solidFill>
                <a:srgbClr val="282A2E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323850" lvl="0" marL="342900" rtl="0" algn="l">
              <a:spcBef>
                <a:spcPts val="800"/>
              </a:spcBef>
              <a:spcAft>
                <a:spcPts val="0"/>
              </a:spcAft>
              <a:buClr>
                <a:srgbClr val="5985AB"/>
              </a:buClr>
              <a:buSzPts val="2500"/>
              <a:buFont typeface="Inter Medium"/>
              <a:buChar char="✦"/>
            </a:pPr>
            <a:r>
              <a:rPr lang="ru-RU" sz="1700">
                <a:solidFill>
                  <a:srgbClr val="282A2E"/>
                </a:solidFill>
                <a:latin typeface="Inter Medium"/>
                <a:ea typeface="Inter Medium"/>
                <a:cs typeface="Inter Medium"/>
                <a:sym typeface="Inter Medium"/>
              </a:rPr>
              <a:t>Процент и причины отказов со стороны компании</a:t>
            </a:r>
            <a:endParaRPr sz="2300">
              <a:solidFill>
                <a:srgbClr val="282A2E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323850" lvl="0" marL="342900" rtl="0" algn="l">
              <a:spcBef>
                <a:spcPts val="800"/>
              </a:spcBef>
              <a:spcAft>
                <a:spcPts val="0"/>
              </a:spcAft>
              <a:buClr>
                <a:srgbClr val="5985AB"/>
              </a:buClr>
              <a:buSzPts val="2500"/>
              <a:buFont typeface="Inter Medium"/>
              <a:buChar char="✦"/>
            </a:pPr>
            <a:r>
              <a:rPr lang="ru-RU" sz="1700">
                <a:solidFill>
                  <a:srgbClr val="282A2E"/>
                </a:solidFill>
                <a:latin typeface="Inter Medium"/>
                <a:ea typeface="Inter Medium"/>
                <a:cs typeface="Inter Medium"/>
                <a:sym typeface="Inter Medium"/>
              </a:rPr>
              <a:t>Процент и причины отказов со стороны кандидата</a:t>
            </a:r>
            <a:endParaRPr sz="1700">
              <a:solidFill>
                <a:srgbClr val="282A2E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323850" lvl="0" marL="342900" rtl="0" algn="l">
              <a:spcBef>
                <a:spcPts val="800"/>
              </a:spcBef>
              <a:spcAft>
                <a:spcPts val="0"/>
              </a:spcAft>
              <a:buClr>
                <a:srgbClr val="5985AB"/>
              </a:buClr>
              <a:buSzPts val="2500"/>
              <a:buFont typeface="Inter Medium"/>
              <a:buChar char="✦"/>
            </a:pPr>
            <a:r>
              <a:rPr lang="ru-RU" sz="1700">
                <a:solidFill>
                  <a:srgbClr val="282A2E"/>
                </a:solidFill>
                <a:latin typeface="Inter Medium"/>
                <a:ea typeface="Inter Medium"/>
                <a:cs typeface="Inter Medium"/>
                <a:sym typeface="Inter Medium"/>
              </a:rPr>
              <a:t>Текучесть новичков </a:t>
            </a:r>
            <a:endParaRPr sz="1700">
              <a:solidFill>
                <a:srgbClr val="282A2E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323850" lvl="0" marL="342900" rtl="0" algn="l">
              <a:spcBef>
                <a:spcPts val="800"/>
              </a:spcBef>
              <a:spcAft>
                <a:spcPts val="0"/>
              </a:spcAft>
              <a:buClr>
                <a:srgbClr val="5985AB"/>
              </a:buClr>
              <a:buSzPts val="2500"/>
              <a:buFont typeface="Inter Medium"/>
              <a:buChar char="✦"/>
            </a:pPr>
            <a:r>
              <a:rPr lang="ru-RU" sz="17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«Золотой резерв»</a:t>
            </a:r>
            <a:endParaRPr sz="1700">
              <a:solidFill>
                <a:srgbClr val="282A2E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