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9" r:id="rId5"/>
    <p:sldId id="268" r:id="rId6"/>
    <p:sldId id="258" r:id="rId7"/>
    <p:sldId id="270" r:id="rId8"/>
    <p:sldId id="274" r:id="rId9"/>
    <p:sldId id="271" r:id="rId10"/>
    <p:sldId id="273" r:id="rId11"/>
    <p:sldId id="260" r:id="rId12"/>
    <p:sldId id="261" r:id="rId13"/>
    <p:sldId id="263" r:id="rId14"/>
    <p:sldId id="266" r:id="rId15"/>
    <p:sldId id="267" r:id="rId16"/>
  </p:sldIdLst>
  <p:sldSz cx="12192000" cy="6858000"/>
  <p:notesSz cx="6858000" cy="9144000"/>
  <p:embeddedFontLst>
    <p:embeddedFont>
      <p:font typeface="Inter" panose="020B0604020202020204" charset="0"/>
      <p:regular r:id="rId18"/>
      <p:bold r:id="rId19"/>
      <p:italic r:id="rId20"/>
      <p:boldItalic r:id="rId21"/>
    </p:embeddedFont>
    <p:embeddedFont>
      <p:font typeface="Inter Black" panose="020B0604020202020204" charset="0"/>
      <p:bold r:id="rId22"/>
      <p:boldItalic r:id="rId23"/>
    </p:embeddedFont>
    <p:embeddedFont>
      <p:font typeface="Inter ExtraBold" panose="020B0604020202020204" charset="0"/>
      <p:bold r:id="rId24"/>
      <p:boldItalic r:id="rId25"/>
    </p:embeddedFont>
    <p:embeddedFont>
      <p:font typeface="Inter Medium" panose="020B0604020202020204" charset="0"/>
      <p:regular r:id="rId26"/>
      <p:bold r:id="rId27"/>
      <p:italic r:id="rId28"/>
      <p:boldItalic r:id="rId29"/>
    </p:embeddedFont>
    <p:embeddedFont>
      <p:font typeface="Inter SemiBold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Black" panose="02000000000000000000" pitchFamily="2" charset="0"/>
      <p:bold r:id="rId38"/>
      <p:boldItalic r:id="rId39"/>
    </p:embeddedFont>
    <p:embeddedFont>
      <p:font typeface="Roboto Medium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RG9RLWxVG5e1FhzldYLKxpzMv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2"/>
      </p:cViewPr>
      <p:guideLst>
        <p:guide orient="horz" pos="624"/>
        <p:guide pos="566"/>
        <p:guide orient="horz" pos="1531"/>
        <p:guide orient="horz" pos="10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87FB2381-6894-1B00-8E1C-C29C0CE7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3BD4B52E-CCA9-A795-06BA-91E616E07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A8A665E8-3A43-1020-13D9-86EF6B8B82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223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e20e567b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ee20e567b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84B63A40-132E-39E3-CD83-1A7B84B4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>
            <a:extLst>
              <a:ext uri="{FF2B5EF4-FFF2-40B4-BE49-F238E27FC236}">
                <a16:creationId xmlns:a16="http://schemas.microsoft.com/office/drawing/2014/main" id="{75FFDF0F-8EF8-FA47-4412-B9BC51C5B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5:notes">
            <a:extLst>
              <a:ext uri="{FF2B5EF4-FFF2-40B4-BE49-F238E27FC236}">
                <a16:creationId xmlns:a16="http://schemas.microsoft.com/office/drawing/2014/main" id="{7417EC49-6EA4-0608-5011-762DB0905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369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2DB40EE5-CE04-E635-C5AF-81C111BA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>
            <a:extLst>
              <a:ext uri="{FF2B5EF4-FFF2-40B4-BE49-F238E27FC236}">
                <a16:creationId xmlns:a16="http://schemas.microsoft.com/office/drawing/2014/main" id="{6F4980C0-70C8-CDC0-9BFD-25789AACA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5:notes">
            <a:extLst>
              <a:ext uri="{FF2B5EF4-FFF2-40B4-BE49-F238E27FC236}">
                <a16:creationId xmlns:a16="http://schemas.microsoft.com/office/drawing/2014/main" id="{66CBC69F-1C2F-8218-258A-9B0A735FF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25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1C018F9-47DE-BE5D-C542-85A8A6C03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7C9A7E12-1A55-B0C4-9D57-983795795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4A234775-DE7B-EEF1-AD7A-E56C0B64FD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059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2446E66-8879-FA02-FB25-A159BAD4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61003657-3DD3-3F0A-4E29-4ADC5C8A5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3E053666-6552-4D03-0D15-534FBCD2D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355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CE2F8662-31D1-D1A3-6F31-CC5258BF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>
            <a:extLst>
              <a:ext uri="{FF2B5EF4-FFF2-40B4-BE49-F238E27FC236}">
                <a16:creationId xmlns:a16="http://schemas.microsoft.com/office/drawing/2014/main" id="{3A433740-42AF-5090-59DA-7AA9EE5BF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DCA3698A-1DD3-8A52-BC89-4324466BF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7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>
            <a:spLocks noGrp="1"/>
          </p:cNvSpPr>
          <p:nvPr>
            <p:ph type="pic" idx="2"/>
          </p:nvPr>
        </p:nvSpPr>
        <p:spPr>
          <a:xfrm>
            <a:off x="766650" y="1578800"/>
            <a:ext cx="3429000" cy="4540200"/>
          </a:xfrm>
          <a:prstGeom prst="roundRect">
            <a:avLst>
              <a:gd name="adj" fmla="val 10569"/>
            </a:avLst>
          </a:prstGeom>
          <a:noFill/>
          <a:ln>
            <a:noFill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huntflow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huntflow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142150" y="2968823"/>
            <a:ext cx="79077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500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Как увидеть процесс мышления кандидата, а не домашнюю заготовку</a:t>
            </a:r>
            <a:endParaRPr sz="5000" b="0" i="0" u="none" strike="noStrike" cap="none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369050" y="2248723"/>
            <a:ext cx="3453900" cy="523200"/>
          </a:xfrm>
          <a:prstGeom prst="roundRect">
            <a:avLst>
              <a:gd name="adj" fmla="val 50000"/>
            </a:avLst>
          </a:prstGeom>
          <a:solidFill>
            <a:srgbClr val="C3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Онлайн-конференция</a:t>
            </a:r>
            <a:endParaRPr sz="2000" b="1" i="0" u="none" strike="noStrike" cap="non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84" name="Google Shape;84;p2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1388" y="472750"/>
            <a:ext cx="2569224" cy="45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DA94741A-6EAE-A1F6-423B-69E7C20C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 title="Group 61468.png">
            <a:extLst>
              <a:ext uri="{FF2B5EF4-FFF2-40B4-BE49-F238E27FC236}">
                <a16:creationId xmlns:a16="http://schemas.microsoft.com/office/drawing/2014/main" id="{E9A1C9A9-819D-6166-2BC4-F3298209C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title="Group 61863.png">
            <a:hlinkClick r:id="rId4"/>
            <a:extLst>
              <a:ext uri="{FF2B5EF4-FFF2-40B4-BE49-F238E27FC236}">
                <a16:creationId xmlns:a16="http://schemas.microsoft.com/office/drawing/2014/main" id="{B7E334C7-0889-960C-D22B-95E5F64F44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5">
            <a:extLst>
              <a:ext uri="{FF2B5EF4-FFF2-40B4-BE49-F238E27FC236}">
                <a16:creationId xmlns:a16="http://schemas.microsoft.com/office/drawing/2014/main" id="{8111F47C-CFA7-C407-1365-EF8FD65F2296}"/>
              </a:ext>
            </a:extLst>
          </p:cNvPr>
          <p:cNvSpPr txBox="1"/>
          <p:nvPr/>
        </p:nvSpPr>
        <p:spPr>
          <a:xfrm>
            <a:off x="647529" y="36125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5000"/>
              </a:lnSpc>
              <a:buSzPts val="4400"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Метод </a:t>
            </a:r>
            <a:r>
              <a:rPr lang="en-US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STAR</a:t>
            </a:r>
            <a:endParaRPr lang="ru-RU" sz="4400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3" name="Google Shape;123;p7">
            <a:extLst>
              <a:ext uri="{FF2B5EF4-FFF2-40B4-BE49-F238E27FC236}">
                <a16:creationId xmlns:a16="http://schemas.microsoft.com/office/drawing/2014/main" id="{A68D228F-C3CA-230B-28BB-224A6324903F}"/>
              </a:ext>
            </a:extLst>
          </p:cNvPr>
          <p:cNvSpPr txBox="1">
            <a:spLocks/>
          </p:cNvSpPr>
          <p:nvPr/>
        </p:nvSpPr>
        <p:spPr>
          <a:xfrm>
            <a:off x="547790" y="1789795"/>
            <a:ext cx="8464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00050">
              <a:lnSpc>
                <a:spcPct val="100000"/>
              </a:lnSpc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3200" dirty="0">
                <a:solidFill>
                  <a:srgbClr val="282A2E"/>
                </a:solidFill>
                <a:latin typeface="Inter"/>
                <a:ea typeface="Inter"/>
              </a:rPr>
              <a:t>Какая была ситуация</a:t>
            </a:r>
          </a:p>
          <a:p>
            <a:pPr indent="-400050">
              <a:lnSpc>
                <a:spcPct val="100000"/>
              </a:lnSpc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3200" dirty="0">
                <a:solidFill>
                  <a:srgbClr val="282A2E"/>
                </a:solidFill>
                <a:latin typeface="Inter"/>
                <a:ea typeface="Inter"/>
              </a:rPr>
              <a:t>Что было важно для него в тот момент</a:t>
            </a:r>
          </a:p>
          <a:p>
            <a:pPr indent="-400050">
              <a:lnSpc>
                <a:spcPct val="100000"/>
              </a:lnSpc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3200" dirty="0">
                <a:solidFill>
                  <a:srgbClr val="282A2E"/>
                </a:solidFill>
                <a:latin typeface="Inter"/>
                <a:ea typeface="Inter"/>
              </a:rPr>
              <a:t>Что он сделал </a:t>
            </a:r>
          </a:p>
          <a:p>
            <a:pPr indent="-400050">
              <a:lnSpc>
                <a:spcPct val="100000"/>
              </a:lnSpc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3200" dirty="0">
                <a:solidFill>
                  <a:srgbClr val="282A2E"/>
                </a:solidFill>
                <a:latin typeface="Inter"/>
                <a:ea typeface="Inter"/>
              </a:rPr>
              <a:t>Каким был результат </a:t>
            </a:r>
            <a:endParaRPr lang="ru-RU" sz="3200" dirty="0">
              <a:solidFill>
                <a:srgbClr val="282A2E"/>
              </a:solidFill>
              <a:latin typeface="Inter"/>
              <a:ea typeface="Inter"/>
              <a:sym typeface="Inter"/>
            </a:endParaRPr>
          </a:p>
          <a:p>
            <a:pPr indent="-400050">
              <a:lnSpc>
                <a:spcPct val="100000"/>
              </a:lnSpc>
              <a:buClr>
                <a:srgbClr val="938CD3"/>
              </a:buClr>
              <a:buSzPts val="2700"/>
              <a:buFont typeface="Inter"/>
              <a:buChar char="✦"/>
            </a:pPr>
            <a:endParaRPr lang="ru-RU" sz="3200" dirty="0">
              <a:solidFill>
                <a:srgbClr val="282A2E"/>
              </a:solidFill>
              <a:latin typeface="Inter"/>
              <a:ea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89414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body" idx="4294967295"/>
          </p:nvPr>
        </p:nvSpPr>
        <p:spPr>
          <a:xfrm>
            <a:off x="623759" y="1981275"/>
            <a:ext cx="80319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Практический опыт: конкретные ситуации с фактами что и как было сделано, как измерялся эффект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Способность системно разбирать проблему, формулировать гипотезы, оценивать риски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Чем отличается сильный кандидат от слабого? 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6" name="Google Shape;116;p6" title="Group 6146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6301" y="3293049"/>
            <a:ext cx="2684825" cy="35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645989" y="494414"/>
            <a:ext cx="10474200" cy="181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Что лучше «идеальный кандидат» или адаптивный ? Как мотивировать сотрудников</a:t>
            </a:r>
            <a:endParaRPr sz="4400" b="0" i="0" u="none" strike="noStrike" cap="none" dirty="0">
              <a:solidFill>
                <a:srgbClr val="282A2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4294967295"/>
          </p:nvPr>
        </p:nvSpPr>
        <p:spPr>
          <a:xfrm>
            <a:off x="746025" y="2380044"/>
            <a:ext cx="8464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Если роль в условиях стабильности - приоритет навыкам </a:t>
            </a: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38CD3"/>
              </a:buClr>
              <a:buSzPts val="2700"/>
              <a:buFont typeface="Inter"/>
              <a:buChar char="✦"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CD3"/>
              </a:buClr>
              <a:buSzPts val="2700"/>
              <a:buFont typeface="Inter"/>
              <a:buChar char="✦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Если роль связана с изменениями и масштабированием или недостатком формализованных процессов – приоритет адаптивность </a:t>
            </a: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4" name="Google Shape;124;p7" title="Group 6156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4600" y="3267220"/>
            <a:ext cx="2623300" cy="3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Какие ответы показывают реальное мышление кандидата? </a:t>
            </a:r>
            <a:endParaRPr sz="4400" b="0" i="0" u="none" strike="noStrike" cap="none" dirty="0">
              <a:solidFill>
                <a:srgbClr val="282A2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9" name="Google Shape;139;p9" title="Group 6146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4;p6">
            <a:extLst>
              <a:ext uri="{FF2B5EF4-FFF2-40B4-BE49-F238E27FC236}">
                <a16:creationId xmlns:a16="http://schemas.microsoft.com/office/drawing/2014/main" id="{DDA9406E-E084-FC43-7369-8ABBCBC9D978}"/>
              </a:ext>
            </a:extLst>
          </p:cNvPr>
          <p:cNvSpPr txBox="1">
            <a:spLocks/>
          </p:cNvSpPr>
          <p:nvPr/>
        </p:nvSpPr>
        <p:spPr>
          <a:xfrm>
            <a:off x="623759" y="1981275"/>
            <a:ext cx="80319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1. Мыслит не продуктами, а решениями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2. Описание взаимосвязей между процессами в работе и описание элементов через которые можно на них влиять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3. Вопросы кандидата о процессах и ключевых задачах на текущий период в компании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1" title="Vector 115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5575">
            <a:off x="6761551" y="-73362"/>
            <a:ext cx="4754927" cy="73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name="adj" fmla="val 8601"/>
            </a:avLst>
          </a:prstGeom>
          <a:solidFill>
            <a:srgbClr val="FFFFFF"/>
          </a:solidFill>
          <a:ln>
            <a:noFill/>
          </a:ln>
          <a:effectLst>
            <a:outerShdw blurRad="371475" dist="66675" dir="5400000" algn="bl" rotWithShape="0">
              <a:srgbClr val="323126">
                <a:alpha val="313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617650" y="2920613"/>
            <a:ext cx="5612700" cy="169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38CD3"/>
              </a:buClr>
              <a:buSzPts val="2300"/>
              <a:buFont typeface="Inter Medium"/>
              <a:buChar char="✦"/>
            </a:pPr>
            <a:r>
              <a:rPr lang="ru-RU" sz="2300" b="0" i="0" u="none" strike="noStrike" cap="none" dirty="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+7 </a:t>
            </a:r>
            <a:r>
              <a:rPr lang="ru-RU" sz="2300" dirty="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912</a:t>
            </a:r>
            <a:r>
              <a:rPr lang="ru-RU" sz="2300" b="0" i="0" u="none" strike="noStrike" cap="none" dirty="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838 00 01</a:t>
            </a:r>
          </a:p>
          <a:p>
            <a:pPr marL="457200" lvl="0" indent="-374650">
              <a:lnSpc>
                <a:spcPct val="130000"/>
              </a:lnSpc>
              <a:buClr>
                <a:srgbClr val="938CD3"/>
              </a:buClr>
              <a:buSzPts val="2300"/>
              <a:buFont typeface="Inter Medium"/>
              <a:buChar char="✦"/>
            </a:pPr>
            <a:r>
              <a:rPr lang="ru-RU" dirty="0"/>
              <a:t>anastasikavg@gmail.com</a:t>
            </a:r>
            <a:r>
              <a:rPr lang="ru-RU" sz="2300" b="0" i="0" u="none" strike="noStrike" cap="none" dirty="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sz="2300" b="0" i="0" u="none" strike="noStrike" cap="none" dirty="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82550" marR="0" lvl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38CD3"/>
              </a:buClr>
              <a:buSzPts val="2300"/>
            </a:pPr>
            <a:endParaRPr sz="2300" b="0" i="0" u="none" strike="noStrike" cap="none" dirty="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497071" y="1484588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lang="ru-RU" sz="4220" dirty="0">
                <a:solidFill>
                  <a:srgbClr val="282A2E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Анастасия Костромина</a:t>
            </a:r>
            <a:endParaRPr sz="4220" b="0" i="0" u="none" strike="noStrike" cap="none" dirty="0">
              <a:solidFill>
                <a:srgbClr val="282A2E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2BE7F-91F3-A1CF-2C8C-27EA4BA2D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953" y="2116957"/>
            <a:ext cx="2908386" cy="29152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e20e567bf_1_28"/>
          <p:cNvSpPr txBox="1">
            <a:spLocks noGrp="1"/>
          </p:cNvSpPr>
          <p:nvPr>
            <p:ph type="title"/>
          </p:nvPr>
        </p:nvSpPr>
        <p:spPr>
          <a:xfrm>
            <a:off x="1386375" y="2681625"/>
            <a:ext cx="9657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88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>
                <a:solidFill>
                  <a:srgbClr val="1D1D1F"/>
                </a:solidFill>
                <a:latin typeface="Inter Black"/>
                <a:ea typeface="Inter Black"/>
                <a:cs typeface="Inter Black"/>
                <a:sym typeface="Inter Black"/>
              </a:rPr>
              <a:t>Знакомство</a:t>
            </a:r>
            <a:endParaRPr sz="4400" b="0" i="0" u="none" strike="noStrike" cap="none">
              <a:solidFill>
                <a:srgbClr val="1D1D1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865219" y="2897151"/>
            <a:ext cx="6348300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8CD3"/>
              </a:buClr>
              <a:buSzPts val="2500"/>
              <a:buFont typeface="Inter Medium"/>
              <a:buChar char="✦"/>
            </a:pPr>
            <a:r>
              <a:rPr lang="ru-RU" sz="2300" b="0" i="0" u="none" strike="noStrike" cap="none" dirty="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Banking</a:t>
            </a:r>
            <a:endParaRPr sz="2300" b="0" i="0" u="none" strike="noStrike" cap="none" dirty="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342900" lvl="0" indent="-323850">
              <a:spcBef>
                <a:spcPts val="800"/>
              </a:spcBef>
              <a:buClr>
                <a:srgbClr val="938CD3"/>
              </a:buClr>
              <a:buSzPts val="2500"/>
              <a:buFont typeface="Inter Medium"/>
              <a:buChar char="✦"/>
            </a:pPr>
            <a:r>
              <a:rPr lang="ru-RU" sz="2400" dirty="0" err="1"/>
              <a:t>Retailer</a:t>
            </a:r>
            <a:endParaRPr sz="2300" b="0" i="0" u="none" strike="noStrike" cap="none" dirty="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9050"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8CD3"/>
              </a:buClr>
              <a:buSzPts val="2500"/>
            </a:pPr>
            <a:endParaRPr sz="2300" b="0" i="0" u="none" strike="noStrike" cap="none" dirty="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848531" y="1892611"/>
            <a:ext cx="6348300" cy="108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Опыт работы в качестве HR более </a:t>
            </a:r>
            <a:r>
              <a:rPr lang="ru-RU" sz="2300" dirty="0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5</a:t>
            </a: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 лет в отраслях:</a:t>
            </a:r>
            <a:endParaRPr sz="2300" b="0" i="0" u="none" strike="noStrike" cap="none" dirty="0">
              <a:solidFill>
                <a:srgbClr val="1D1D1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865234" y="4651561"/>
            <a:ext cx="5983500" cy="108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 dirty="0">
                <a:solidFill>
                  <a:srgbClr val="1D1D1F"/>
                </a:solidFill>
                <a:latin typeface="Inter"/>
                <a:ea typeface="Inter"/>
                <a:cs typeface="Inter"/>
                <a:sym typeface="Inter"/>
              </a:rPr>
              <a:t>Любимые задачи:</a:t>
            </a:r>
            <a:r>
              <a:rPr lang="ru-RU" sz="2300" b="0" i="0" u="none" strike="noStrike" cap="none" dirty="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300" b="0" i="0" u="none" strike="noStrike" cap="none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Построение команд, мотивация</a:t>
            </a:r>
            <a:r>
              <a:rPr lang="en-US" sz="2300" b="0" i="0" u="none" strike="noStrike" cap="none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300" b="0" i="0" u="none" strike="noStrike" cap="none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развитие сотрудников</a:t>
            </a:r>
            <a:endParaRPr sz="2300" b="0" i="0" u="none" strike="noStrike" cap="none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55EA2-645B-745A-22E2-BE47B64AE92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897" b="5897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/>
        </p:nvSpPr>
        <p:spPr>
          <a:xfrm>
            <a:off x="1559550" y="2430475"/>
            <a:ext cx="9072900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ru-RU" sz="7500" dirty="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Портрет кандидата</a:t>
            </a:r>
            <a:endParaRPr sz="7500" b="0" i="0" u="none" strike="noStrike" cap="none" dirty="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06E54CE6-9E9C-8882-5029-430C6B0F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>
            <a:extLst>
              <a:ext uri="{FF2B5EF4-FFF2-40B4-BE49-F238E27FC236}">
                <a16:creationId xmlns:a16="http://schemas.microsoft.com/office/drawing/2014/main" id="{657C874D-2C2F-051F-0663-53F32181F5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6025" y="2418996"/>
            <a:ext cx="80319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Интуиция подвержена смещениям: первое впечатление, эффект сходства, харизма=компетентность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900" dirty="0">
              <a:solidFill>
                <a:srgbClr val="282A2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5">
            <a:extLst>
              <a:ext uri="{FF2B5EF4-FFF2-40B4-BE49-F238E27FC236}">
                <a16:creationId xmlns:a16="http://schemas.microsoft.com/office/drawing/2014/main" id="{1753915C-2FA8-A5AC-79DF-DA7747E0EE53}"/>
              </a:ext>
            </a:extLst>
          </p:cNvPr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Как смотреть на кандидата 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8" name="Google Shape;108;p5" title="Frame 61835.png">
            <a:extLst>
              <a:ext uri="{FF2B5EF4-FFF2-40B4-BE49-F238E27FC236}">
                <a16:creationId xmlns:a16="http://schemas.microsoft.com/office/drawing/2014/main" id="{2C959B5A-503F-6E3D-3835-E7C84E9E54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1525" y="3745400"/>
            <a:ext cx="3400475" cy="31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 title="Group 61863.png">
            <a:hlinkClick r:id="rId4"/>
            <a:extLst>
              <a:ext uri="{FF2B5EF4-FFF2-40B4-BE49-F238E27FC236}">
                <a16:creationId xmlns:a16="http://schemas.microsoft.com/office/drawing/2014/main" id="{BB7CA39A-B03F-8ABE-661A-8968D41F482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49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F517A825-4AD3-2B7A-3CDE-4A214A6E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>
            <a:extLst>
              <a:ext uri="{FF2B5EF4-FFF2-40B4-BE49-F238E27FC236}">
                <a16:creationId xmlns:a16="http://schemas.microsoft.com/office/drawing/2014/main" id="{F6B99F5A-FD97-5B2B-4AC6-D45C0D92A1D2}"/>
              </a:ext>
            </a:extLst>
          </p:cNvPr>
          <p:cNvSpPr txBox="1"/>
          <p:nvPr/>
        </p:nvSpPr>
        <p:spPr>
          <a:xfrm>
            <a:off x="645989" y="494414"/>
            <a:ext cx="10474200" cy="181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В каких ситуациях ярче всего проявляется мышление кандидата? 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8" name="Google Shape;108;p5" title="Frame 61835.png">
            <a:extLst>
              <a:ext uri="{FF2B5EF4-FFF2-40B4-BE49-F238E27FC236}">
                <a16:creationId xmlns:a16="http://schemas.microsoft.com/office/drawing/2014/main" id="{FD59A1C0-FA8E-C29A-B83F-0E00A5FF2A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1525" y="3745400"/>
            <a:ext cx="3400475" cy="31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 title="Group 61863.png">
            <a:hlinkClick r:id="rId4"/>
            <a:extLst>
              <a:ext uri="{FF2B5EF4-FFF2-40B4-BE49-F238E27FC236}">
                <a16:creationId xmlns:a16="http://schemas.microsoft.com/office/drawing/2014/main" id="{C37F2A6D-1259-0061-1D9F-0492524169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8;p4">
            <a:extLst>
              <a:ext uri="{FF2B5EF4-FFF2-40B4-BE49-F238E27FC236}">
                <a16:creationId xmlns:a16="http://schemas.microsoft.com/office/drawing/2014/main" id="{E2F2C2B2-B2B1-1E4C-4B8F-A152AF46603F}"/>
              </a:ext>
            </a:extLst>
          </p:cNvPr>
          <p:cNvSpPr txBox="1">
            <a:spLocks/>
          </p:cNvSpPr>
          <p:nvPr/>
        </p:nvSpPr>
        <p:spPr>
          <a:xfrm>
            <a:off x="746025" y="2225115"/>
            <a:ext cx="71748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Проективный вопрос </a:t>
            </a:r>
            <a:endParaRPr lang="ru-RU" sz="2900" dirty="0">
              <a:solidFill>
                <a:srgbClr val="282A2E"/>
              </a:solidFill>
              <a:latin typeface="Inter"/>
              <a:ea typeface="Inter"/>
              <a:sym typeface="Inter"/>
            </a:endParaRP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Кейс задачи</a:t>
            </a: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Метод STAR</a:t>
            </a: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sym typeface="Inter"/>
              </a:rPr>
              <a:t> </a:t>
            </a:r>
          </a:p>
          <a:p>
            <a:pPr marL="44450" indent="0">
              <a:lnSpc>
                <a:spcPct val="100000"/>
              </a:lnSpc>
              <a:buClr>
                <a:srgbClr val="282A2E"/>
              </a:buClr>
              <a:buSzPts val="2900"/>
              <a:buFont typeface="Arial"/>
              <a:buNone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12750">
              <a:lnSpc>
                <a:spcPct val="100000"/>
              </a:lnSpc>
              <a:spcAft>
                <a:spcPts val="1000"/>
              </a:spcAft>
              <a:buClr>
                <a:srgbClr val="282A2E"/>
              </a:buClr>
              <a:buSzPts val="2900"/>
              <a:buFont typeface="Inter SemiBold"/>
              <a:buAutoNum type="arabicPeriod"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68964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4294967295"/>
          </p:nvPr>
        </p:nvSpPr>
        <p:spPr>
          <a:xfrm>
            <a:off x="746025" y="1981275"/>
            <a:ext cx="71748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ts val="2900"/>
              <a:buFont typeface="Inter SemiBold"/>
              <a:buAutoNum type="arabicPeriod"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ts val="29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Чек-лист для интервьюера: </a:t>
            </a:r>
          </a:p>
          <a:p>
            <a:pPr marL="44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ts val="2900"/>
              <a:buNone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ts val="2900"/>
              <a:buFont typeface="Inter SemiBold"/>
              <a:buAutoNum type="arabicPeriod"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82A2E"/>
              </a:buClr>
              <a:buSzPts val="2900"/>
              <a:buFont typeface="Inter SemiBold"/>
              <a:buAutoNum type="arabicPeriod"/>
            </a:pPr>
            <a:endParaRPr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Что помогает раскрыть реальный уровень кандидата?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0" name="Google Shape;100;p4" title="Group 6146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8;p4">
            <a:extLst>
              <a:ext uri="{FF2B5EF4-FFF2-40B4-BE49-F238E27FC236}">
                <a16:creationId xmlns:a16="http://schemas.microsoft.com/office/drawing/2014/main" id="{1D78DC7E-83C2-4897-9741-5C8F906649D1}"/>
              </a:ext>
            </a:extLst>
          </p:cNvPr>
          <p:cNvSpPr txBox="1">
            <a:spLocks/>
          </p:cNvSpPr>
          <p:nvPr/>
        </p:nvSpPr>
        <p:spPr>
          <a:xfrm>
            <a:off x="746025" y="2725858"/>
            <a:ext cx="7174800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Ценности компании, команды</a:t>
            </a: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Soft </a:t>
            </a:r>
            <a:r>
              <a:rPr lang="ru-RU" sz="2900" dirty="0" err="1">
                <a:solidFill>
                  <a:srgbClr val="282A2E"/>
                </a:solidFill>
                <a:latin typeface="Inter"/>
                <a:ea typeface="Inter"/>
              </a:rPr>
              <a:t>skills</a:t>
            </a: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  <a:sym typeface="Inter"/>
              </a:rPr>
              <a:t>, мягкие навыки</a:t>
            </a:r>
          </a:p>
          <a:p>
            <a:pPr indent="-412750">
              <a:lnSpc>
                <a:spcPct val="100000"/>
              </a:lnSpc>
              <a:buClr>
                <a:srgbClr val="282A2E"/>
              </a:buClr>
              <a:buSzPts val="2900"/>
              <a:buFont typeface="Inter SemiBold"/>
              <a:buAutoNum type="arabicPeriod"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Hard </a:t>
            </a:r>
            <a:r>
              <a:rPr lang="ru-RU" sz="2900" dirty="0" err="1">
                <a:solidFill>
                  <a:srgbClr val="282A2E"/>
                </a:solidFill>
                <a:latin typeface="Inter"/>
                <a:ea typeface="Inter"/>
              </a:rPr>
              <a:t>skills</a:t>
            </a: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, профессиональные качества</a:t>
            </a:r>
            <a:endParaRPr lang="ru-RU" sz="2900" dirty="0">
              <a:solidFill>
                <a:srgbClr val="282A2E"/>
              </a:solidFill>
              <a:latin typeface="Inter"/>
              <a:ea typeface="Inter"/>
              <a:sym typeface="Inter"/>
            </a:endParaRPr>
          </a:p>
          <a:p>
            <a:pPr indent="-412750">
              <a:lnSpc>
                <a:spcPct val="100000"/>
              </a:lnSpc>
              <a:spcAft>
                <a:spcPts val="1000"/>
              </a:spcAft>
              <a:buClr>
                <a:srgbClr val="282A2E"/>
              </a:buClr>
              <a:buSzPts val="2900"/>
              <a:buFont typeface="Inter SemiBold"/>
              <a:buAutoNum type="arabicPeriod"/>
            </a:pPr>
            <a:endParaRPr lang="ru-RU" sz="2900" dirty="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615924CD-FBE8-B659-29BE-23B80283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>
            <a:extLst>
              <a:ext uri="{FF2B5EF4-FFF2-40B4-BE49-F238E27FC236}">
                <a16:creationId xmlns:a16="http://schemas.microsoft.com/office/drawing/2014/main" id="{94C1CA73-FABE-76EC-4DD7-3C3F919CCF60}"/>
              </a:ext>
            </a:extLst>
          </p:cNvPr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Блоки чек-листа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0" name="Google Shape;100;p4" title="Group 61468.png">
            <a:extLst>
              <a:ext uri="{FF2B5EF4-FFF2-40B4-BE49-F238E27FC236}">
                <a16:creationId xmlns:a16="http://schemas.microsoft.com/office/drawing/2014/main" id="{2FFE16F6-04C4-31DE-7151-4762E96AD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title="Group 61863.png">
            <a:hlinkClick r:id="rId4"/>
            <a:extLst>
              <a:ext uri="{FF2B5EF4-FFF2-40B4-BE49-F238E27FC236}">
                <a16:creationId xmlns:a16="http://schemas.microsoft.com/office/drawing/2014/main" id="{08954DEB-DD59-337E-0919-92760A314C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E5DF93-5644-5531-AB29-360D91BCC2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0"/>
          <a:stretch>
            <a:fillRect/>
          </a:stretch>
        </p:blipFill>
        <p:spPr>
          <a:xfrm>
            <a:off x="426721" y="1459343"/>
            <a:ext cx="8087794" cy="40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7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2BAF4F2A-6D45-9258-FD16-98A7E0478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>
            <a:extLst>
              <a:ext uri="{FF2B5EF4-FFF2-40B4-BE49-F238E27FC236}">
                <a16:creationId xmlns:a16="http://schemas.microsoft.com/office/drawing/2014/main" id="{12B4D62D-D07B-215D-F688-2A4C429241B0}"/>
              </a:ext>
            </a:extLst>
          </p:cNvPr>
          <p:cNvSpPr txBox="1"/>
          <p:nvPr/>
        </p:nvSpPr>
        <p:spPr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Блоки чек-листа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0" name="Google Shape;100;p4" title="Group 61468.png">
            <a:extLst>
              <a:ext uri="{FF2B5EF4-FFF2-40B4-BE49-F238E27FC236}">
                <a16:creationId xmlns:a16="http://schemas.microsoft.com/office/drawing/2014/main" id="{0CAAD15B-79CD-4CFF-CA34-34859573DD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title="Group 61863.png">
            <a:hlinkClick r:id="rId4"/>
            <a:extLst>
              <a:ext uri="{FF2B5EF4-FFF2-40B4-BE49-F238E27FC236}">
                <a16:creationId xmlns:a16="http://schemas.microsoft.com/office/drawing/2014/main" id="{A9BBECD3-AA53-CFB1-B428-415C30EE07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59D60-23F8-DD8B-9273-4C7EDE3F89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42"/>
          <a:stretch>
            <a:fillRect/>
          </a:stretch>
        </p:blipFill>
        <p:spPr>
          <a:xfrm>
            <a:off x="746025" y="1288868"/>
            <a:ext cx="4871004" cy="42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25D4A93F-AE29-61A3-B667-A8169F5CC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>
            <a:extLst>
              <a:ext uri="{FF2B5EF4-FFF2-40B4-BE49-F238E27FC236}">
                <a16:creationId xmlns:a16="http://schemas.microsoft.com/office/drawing/2014/main" id="{AEC1DA27-97D2-CEEA-B37D-05264CC0C8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9602" y="1902898"/>
            <a:ext cx="8258638" cy="2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4450" lvl="0" indent="0">
              <a:lnSpc>
                <a:spcPct val="100000"/>
              </a:lnSpc>
              <a:spcAft>
                <a:spcPts val="1000"/>
              </a:spcAft>
              <a:buClr>
                <a:srgbClr val="282A2E"/>
              </a:buClr>
              <a:buSzPts val="29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Общий вопрос о людях, клиентах, работе вообще «Почему люди...», «Что важно для...», «Каким должен быть...»</a:t>
            </a:r>
          </a:p>
          <a:p>
            <a:pPr marL="44450" lvl="0" indent="0">
              <a:lnSpc>
                <a:spcPct val="100000"/>
              </a:lnSpc>
              <a:spcAft>
                <a:spcPts val="1000"/>
              </a:spcAft>
              <a:buClr>
                <a:srgbClr val="282A2E"/>
              </a:buClr>
              <a:buSzPts val="2900"/>
              <a:buNone/>
            </a:pPr>
            <a:r>
              <a:rPr lang="ru-RU" sz="2900" dirty="0">
                <a:solidFill>
                  <a:srgbClr val="282A2E"/>
                </a:solidFill>
                <a:latin typeface="Inter"/>
                <a:ea typeface="Inter"/>
              </a:rPr>
              <a:t>Кандидат отвечает не про себя и не про конкретную ситуацию, а высказывает свои убеждения — через них становятся видны настоящие ценности</a:t>
            </a:r>
            <a:endParaRPr sz="2900" dirty="0">
              <a:solidFill>
                <a:srgbClr val="282A2E"/>
              </a:solidFill>
              <a:latin typeface="Inter"/>
              <a:ea typeface="Inter"/>
              <a:sym typeface="Inter"/>
            </a:endParaRPr>
          </a:p>
        </p:txBody>
      </p:sp>
      <p:pic>
        <p:nvPicPr>
          <p:cNvPr id="100" name="Google Shape;100;p4" title="Group 61468.png">
            <a:extLst>
              <a:ext uri="{FF2B5EF4-FFF2-40B4-BE49-F238E27FC236}">
                <a16:creationId xmlns:a16="http://schemas.microsoft.com/office/drawing/2014/main" id="{112BBFBF-42C0-089D-421B-0E5FCD9D05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975" y="3378426"/>
            <a:ext cx="5858925" cy="3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title="Group 61863.png">
            <a:hlinkClick r:id="rId4"/>
            <a:extLst>
              <a:ext uri="{FF2B5EF4-FFF2-40B4-BE49-F238E27FC236}">
                <a16:creationId xmlns:a16="http://schemas.microsoft.com/office/drawing/2014/main" id="{C6FECB13-67DC-65B8-D675-21F423B41B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5">
            <a:extLst>
              <a:ext uri="{FF2B5EF4-FFF2-40B4-BE49-F238E27FC236}">
                <a16:creationId xmlns:a16="http://schemas.microsoft.com/office/drawing/2014/main" id="{D4AF39E9-9215-E16B-5EBB-CF02AB98E54E}"/>
              </a:ext>
            </a:extLst>
          </p:cNvPr>
          <p:cNvSpPr txBox="1"/>
          <p:nvPr/>
        </p:nvSpPr>
        <p:spPr>
          <a:xfrm>
            <a:off x="379906" y="497299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Проективный вопрос</a:t>
            </a:r>
            <a:endParaRPr sz="4400" b="0" i="0" u="none" strike="noStrike" cap="none" dirty="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50539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292</Words>
  <Application>Microsoft Office PowerPoint</Application>
  <PresentationFormat>Широкоэкранный</PresentationFormat>
  <Paragraphs>50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Inter SemiBold</vt:lpstr>
      <vt:lpstr>Inter Black</vt:lpstr>
      <vt:lpstr>Roboto Black</vt:lpstr>
      <vt:lpstr>Inter</vt:lpstr>
      <vt:lpstr>Inter Medium</vt:lpstr>
      <vt:lpstr>Calibri</vt:lpstr>
      <vt:lpstr>Roboto</vt:lpstr>
      <vt:lpstr>Roboto Medium</vt:lpstr>
      <vt:lpstr>Inter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Анастасия Костромина</cp:lastModifiedBy>
  <cp:revision>3</cp:revision>
  <dcterms:modified xsi:type="dcterms:W3CDTF">2026-07-06T13:36:12Z</dcterms:modified>
</cp:coreProperties>
</file>