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embeddedFontLst>
    <p:embeddedFont>
      <p:font typeface="Ultra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h94C++MWNfXwMT+Q2GxYuY38bo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19EE85F-8171-4481-A205-F7AF12F7A9A5}">
  <a:tblStyle styleId="{019EE85F-8171-4481-A205-F7AF12F7A9A5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CDD4EA"/>
          </a:solidFill>
        </a:fill>
      </a:tcStyle>
    </a:wholeTbl>
    <a:band1H>
      <a:tcTxStyle b="off" i="off"/>
    </a:band1H>
    <a:band2H>
      <a:tcTxStyle b="off" i="off"/>
      <a:tcStyle>
        <a:fill>
          <a:solidFill>
            <a:srgbClr val="E8EBF5"/>
          </a:solidFill>
        </a:fill>
      </a:tcStyle>
    </a:band2H>
    <a:band1V>
      <a:tcTxStyle b="off" i="off"/>
    </a:band1V>
    <a:band2V>
      <a:tcTxStyle b="off" i="off"/>
    </a:band2V>
    <a:lastCol>
      <a:tcTxStyle b="off" i="off"/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Ultra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2" name="Google Shape;27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8" name="Google Shape;29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4" name="Google Shape;32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6" name="Google Shape;336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8" name="Google Shape;358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8" name="Google Shape;37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" name="Google Shape;17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8" name="Google Shape;21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8" name="Google Shape;24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3" name="Google Shape;25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dark" type="tx">
  <p:cSld name="TITLE_AND_BODY">
    <p:bg>
      <p:bgPr>
        <a:solidFill>
          <a:srgbClr val="022B44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 white green copy.png" id="10" name="Google Shape;1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51296" y="883607"/>
            <a:ext cx="2127426" cy="47335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7"/>
          <p:cNvSpPr txBox="1"/>
          <p:nvPr>
            <p:ph type="title"/>
          </p:nvPr>
        </p:nvSpPr>
        <p:spPr>
          <a:xfrm>
            <a:off x="1526716" y="2152743"/>
            <a:ext cx="8206248" cy="227755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" name="Google Shape;12;p17"/>
          <p:cNvSpPr txBox="1"/>
          <p:nvPr>
            <p:ph idx="1" type="body"/>
          </p:nvPr>
        </p:nvSpPr>
        <p:spPr>
          <a:xfrm>
            <a:off x="1549400" y="4705255"/>
            <a:ext cx="8174333" cy="8175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" name="Google Shape;13;p17"/>
          <p:cNvSpPr txBox="1"/>
          <p:nvPr>
            <p:ph idx="12" type="sldNum"/>
          </p:nvPr>
        </p:nvSpPr>
        <p:spPr>
          <a:xfrm>
            <a:off x="8555385" y="6269943"/>
            <a:ext cx="182216" cy="172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A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A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A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A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A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A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A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A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A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>
  <p:cSld name="Только заголовок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35" name="Google Shape;135;p26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>
  <p:cSld name="Пустой слайд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>
  <p:cSld name="Объект с подписью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40" name="Google Shape;140;p28"/>
          <p:cNvSpPr txBox="1"/>
          <p:nvPr>
            <p:ph idx="1" type="body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indent="-4318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indent="-4318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indent="-4318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indent="-4318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28"/>
          <p:cNvSpPr txBox="1"/>
          <p:nvPr>
            <p:ph idx="2" type="body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28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>
  <p:cSld name="Рисунок с подписью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45" name="Google Shape;145;p29"/>
          <p:cNvSpPr/>
          <p:nvPr>
            <p:ph idx="2" type="pic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6" name="Google Shape;146;p29"/>
          <p:cNvSpPr txBox="1"/>
          <p:nvPr>
            <p:ph idx="1" type="body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29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_colored">
  <p:cSld name="basic_colored">
    <p:bg>
      <p:bgPr>
        <a:solidFill>
          <a:srgbClr val="005AF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8"/>
          <p:cNvSpPr txBox="1"/>
          <p:nvPr>
            <p:ph type="title"/>
          </p:nvPr>
        </p:nvSpPr>
        <p:spPr>
          <a:xfrm>
            <a:off x="639764" y="411162"/>
            <a:ext cx="10910889" cy="6844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6" name="Google Shape;16;p18"/>
          <p:cNvSpPr txBox="1"/>
          <p:nvPr>
            <p:ph idx="1" type="body"/>
          </p:nvPr>
        </p:nvSpPr>
        <p:spPr>
          <a:xfrm>
            <a:off x="639762" y="1520824"/>
            <a:ext cx="10910888" cy="47418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AutoNum type="arabicPeriod"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2" type="sldNum"/>
          </p:nvPr>
        </p:nvSpPr>
        <p:spPr>
          <a:xfrm>
            <a:off x="11383578" y="6451962"/>
            <a:ext cx="182217" cy="172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5DAD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5DAD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5DAD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5DAD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5DAD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5DAD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5DAD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5DAD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5DAD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8"/>
          <p:cNvSpPr/>
          <p:nvPr/>
        </p:nvSpPr>
        <p:spPr>
          <a:xfrm>
            <a:off x="-2138459" y="54865"/>
            <a:ext cx="1928242" cy="2826069"/>
          </a:xfrm>
          <a:prstGeom prst="roundRect">
            <a:avLst>
              <a:gd fmla="val 5926" name="adj"/>
            </a:avLst>
          </a:prstGeom>
          <a:solidFill>
            <a:srgbClr val="FFFFFF">
              <a:alpha val="90196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" name="Google Shape;19;p18"/>
          <p:cNvGrpSpPr/>
          <p:nvPr/>
        </p:nvGrpSpPr>
        <p:grpSpPr>
          <a:xfrm>
            <a:off x="-2136932" y="-2"/>
            <a:ext cx="1926716" cy="288004"/>
            <a:chOff x="-1" y="-1"/>
            <a:chExt cx="1926715" cy="288002"/>
          </a:xfrm>
        </p:grpSpPr>
        <p:sp>
          <p:nvSpPr>
            <p:cNvPr id="20" name="Google Shape;20;p18"/>
            <p:cNvSpPr/>
            <p:nvPr/>
          </p:nvSpPr>
          <p:spPr>
            <a:xfrm>
              <a:off x="-1" y="-1"/>
              <a:ext cx="1926715" cy="288002"/>
            </a:xfrm>
            <a:custGeom>
              <a:rect b="b" l="l" r="r" t="t"/>
              <a:pathLst>
                <a:path extrusionOk="0" h="21600" w="21600">
                  <a:moveTo>
                    <a:pt x="1614" y="0"/>
                  </a:moveTo>
                  <a:lnTo>
                    <a:pt x="19986" y="0"/>
                  </a:lnTo>
                  <a:cubicBezTo>
                    <a:pt x="20877" y="0"/>
                    <a:pt x="21600" y="4835"/>
                    <a:pt x="21600" y="108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10800"/>
                  </a:lnTo>
                  <a:cubicBezTo>
                    <a:pt x="0" y="4835"/>
                    <a:pt x="723" y="0"/>
                    <a:pt x="1614" y="0"/>
                  </a:cubicBezTo>
                  <a:close/>
                </a:path>
              </a:pathLst>
            </a:custGeom>
            <a:solidFill>
              <a:srgbClr val="D5DAD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8"/>
            <p:cNvSpPr txBox="1"/>
            <p:nvPr/>
          </p:nvSpPr>
          <p:spPr>
            <a:xfrm>
              <a:off x="42176" y="91173"/>
              <a:ext cx="1842361" cy="147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100"/>
                <a:buFont typeface="Arial"/>
                <a:buNone/>
              </a:pPr>
              <a:r>
                <a:rPr b="1" i="0" lang="en-US" sz="11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Размеры текста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22" name="Google Shape;22;p18"/>
          <p:cNvGraphicFramePr/>
          <p:nvPr/>
        </p:nvGraphicFramePr>
        <p:xfrm>
          <a:off x="-2046115" y="3126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{019EE85F-8171-4481-A205-F7AF12F7A9A5}</a:tableStyleId>
              </a:tblPr>
              <a:tblGrid>
                <a:gridCol w="532525"/>
                <a:gridCol w="1426225"/>
              </a:tblGrid>
              <a:tr h="270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44+</a:t>
                      </a:r>
                      <a:endParaRPr sz="14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акцентные цифры</a:t>
                      </a:r>
                      <a:endParaRPr sz="14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</a:t>
                      </a:r>
                      <a:endParaRPr sz="14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заголовки и самые  важные данные</a:t>
                      </a:r>
                      <a:endParaRPr sz="14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/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 sz="14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подзаголовки</a:t>
                      </a:r>
                      <a:endParaRPr sz="14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/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sz="14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основной текст</a:t>
                      </a:r>
                      <a:endParaRPr sz="14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/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4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второй уровень  текста (менее  важная информация)</a:t>
                      </a:r>
                      <a:endParaRPr sz="14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4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сноски, пояснения,  большие таблицы</a:t>
                      </a:r>
                      <a:endParaRPr sz="14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Google Shape;23;p18"/>
          <p:cNvSpPr/>
          <p:nvPr/>
        </p:nvSpPr>
        <p:spPr>
          <a:xfrm>
            <a:off x="-2004344" y="2488863"/>
            <a:ext cx="216625" cy="228658"/>
          </a:xfrm>
          <a:custGeom>
            <a:rect b="b" l="l" r="r" t="t"/>
            <a:pathLst>
              <a:path extrusionOk="0" h="21600" w="21600">
                <a:moveTo>
                  <a:pt x="9138" y="19360"/>
                </a:moveTo>
                <a:cubicBezTo>
                  <a:pt x="10135" y="19591"/>
                  <a:pt x="11456" y="19599"/>
                  <a:pt x="12463" y="19360"/>
                </a:cubicBezTo>
                <a:cubicBezTo>
                  <a:pt x="13306" y="19160"/>
                  <a:pt x="13306" y="19876"/>
                  <a:pt x="13052" y="20548"/>
                </a:cubicBezTo>
                <a:cubicBezTo>
                  <a:pt x="12718" y="21430"/>
                  <a:pt x="12025" y="21600"/>
                  <a:pt x="10800" y="21600"/>
                </a:cubicBezTo>
                <a:cubicBezTo>
                  <a:pt x="9575" y="21600"/>
                  <a:pt x="8882" y="21430"/>
                  <a:pt x="8548" y="20548"/>
                </a:cubicBezTo>
                <a:cubicBezTo>
                  <a:pt x="8294" y="19877"/>
                  <a:pt x="8294" y="19165"/>
                  <a:pt x="9138" y="19360"/>
                </a:cubicBezTo>
                <a:close/>
                <a:moveTo>
                  <a:pt x="19200" y="9095"/>
                </a:moveTo>
                <a:lnTo>
                  <a:pt x="20400" y="9095"/>
                </a:lnTo>
                <a:cubicBezTo>
                  <a:pt x="21063" y="9095"/>
                  <a:pt x="21600" y="9604"/>
                  <a:pt x="21600" y="10232"/>
                </a:cubicBezTo>
                <a:cubicBezTo>
                  <a:pt x="21600" y="10860"/>
                  <a:pt x="21063" y="11368"/>
                  <a:pt x="20400" y="11368"/>
                </a:cubicBezTo>
                <a:lnTo>
                  <a:pt x="19200" y="11368"/>
                </a:lnTo>
                <a:cubicBezTo>
                  <a:pt x="18537" y="11368"/>
                  <a:pt x="18000" y="10860"/>
                  <a:pt x="18000" y="10232"/>
                </a:cubicBezTo>
                <a:cubicBezTo>
                  <a:pt x="18000" y="9604"/>
                  <a:pt x="18537" y="9095"/>
                  <a:pt x="19200" y="9095"/>
                </a:cubicBezTo>
                <a:close/>
                <a:moveTo>
                  <a:pt x="1200" y="9095"/>
                </a:moveTo>
                <a:lnTo>
                  <a:pt x="2400" y="9095"/>
                </a:lnTo>
                <a:cubicBezTo>
                  <a:pt x="3063" y="9095"/>
                  <a:pt x="3600" y="9604"/>
                  <a:pt x="3600" y="10232"/>
                </a:cubicBezTo>
                <a:cubicBezTo>
                  <a:pt x="3600" y="10860"/>
                  <a:pt x="3063" y="11368"/>
                  <a:pt x="2400" y="11368"/>
                </a:cubicBezTo>
                <a:lnTo>
                  <a:pt x="1200" y="11368"/>
                </a:lnTo>
                <a:cubicBezTo>
                  <a:pt x="537" y="11368"/>
                  <a:pt x="0" y="10860"/>
                  <a:pt x="0" y="10232"/>
                </a:cubicBezTo>
                <a:cubicBezTo>
                  <a:pt x="0" y="9604"/>
                  <a:pt x="537" y="9095"/>
                  <a:pt x="1200" y="9095"/>
                </a:cubicBezTo>
                <a:close/>
                <a:moveTo>
                  <a:pt x="10800" y="4547"/>
                </a:moveTo>
                <a:cubicBezTo>
                  <a:pt x="14114" y="4547"/>
                  <a:pt x="16800" y="7003"/>
                  <a:pt x="16800" y="10232"/>
                </a:cubicBezTo>
                <a:cubicBezTo>
                  <a:pt x="16800" y="12015"/>
                  <a:pt x="16144" y="12866"/>
                  <a:pt x="15518" y="13678"/>
                </a:cubicBezTo>
                <a:cubicBezTo>
                  <a:pt x="14947" y="14419"/>
                  <a:pt x="14400" y="15128"/>
                  <a:pt x="14400" y="16484"/>
                </a:cubicBezTo>
                <a:cubicBezTo>
                  <a:pt x="14400" y="17621"/>
                  <a:pt x="13200" y="18190"/>
                  <a:pt x="10800" y="18190"/>
                </a:cubicBezTo>
                <a:cubicBezTo>
                  <a:pt x="8400" y="18190"/>
                  <a:pt x="7200" y="17621"/>
                  <a:pt x="7200" y="16484"/>
                </a:cubicBezTo>
                <a:cubicBezTo>
                  <a:pt x="7200" y="15128"/>
                  <a:pt x="6653" y="14419"/>
                  <a:pt x="6082" y="13678"/>
                </a:cubicBezTo>
                <a:cubicBezTo>
                  <a:pt x="5456" y="12866"/>
                  <a:pt x="4800" y="12015"/>
                  <a:pt x="4800" y="10232"/>
                </a:cubicBezTo>
                <a:cubicBezTo>
                  <a:pt x="4800" y="6821"/>
                  <a:pt x="7486" y="4547"/>
                  <a:pt x="10800" y="4547"/>
                </a:cubicBezTo>
                <a:close/>
                <a:moveTo>
                  <a:pt x="17152" y="2607"/>
                </a:moveTo>
                <a:cubicBezTo>
                  <a:pt x="17620" y="2163"/>
                  <a:pt x="18380" y="2163"/>
                  <a:pt x="18849" y="2607"/>
                </a:cubicBezTo>
                <a:cubicBezTo>
                  <a:pt x="19317" y="3051"/>
                  <a:pt x="19317" y="3770"/>
                  <a:pt x="18849" y="4214"/>
                </a:cubicBezTo>
                <a:lnTo>
                  <a:pt x="17649" y="5351"/>
                </a:lnTo>
                <a:cubicBezTo>
                  <a:pt x="17180" y="5795"/>
                  <a:pt x="16420" y="5795"/>
                  <a:pt x="15952" y="5351"/>
                </a:cubicBezTo>
                <a:cubicBezTo>
                  <a:pt x="15483" y="4907"/>
                  <a:pt x="15483" y="4188"/>
                  <a:pt x="15952" y="3744"/>
                </a:cubicBezTo>
                <a:close/>
                <a:moveTo>
                  <a:pt x="2751" y="2607"/>
                </a:moveTo>
                <a:cubicBezTo>
                  <a:pt x="3220" y="2163"/>
                  <a:pt x="3980" y="2163"/>
                  <a:pt x="4449" y="2607"/>
                </a:cubicBezTo>
                <a:lnTo>
                  <a:pt x="5649" y="3744"/>
                </a:lnTo>
                <a:cubicBezTo>
                  <a:pt x="6117" y="4188"/>
                  <a:pt x="6117" y="4907"/>
                  <a:pt x="5649" y="5351"/>
                </a:cubicBezTo>
                <a:cubicBezTo>
                  <a:pt x="5180" y="5795"/>
                  <a:pt x="4420" y="5795"/>
                  <a:pt x="3951" y="5351"/>
                </a:cubicBezTo>
                <a:lnTo>
                  <a:pt x="2751" y="4214"/>
                </a:lnTo>
                <a:cubicBezTo>
                  <a:pt x="2283" y="3770"/>
                  <a:pt x="2283" y="3051"/>
                  <a:pt x="2751" y="2607"/>
                </a:cubicBezTo>
                <a:close/>
                <a:moveTo>
                  <a:pt x="10800" y="0"/>
                </a:moveTo>
                <a:cubicBezTo>
                  <a:pt x="11463" y="0"/>
                  <a:pt x="12000" y="509"/>
                  <a:pt x="12000" y="1137"/>
                </a:cubicBezTo>
                <a:lnTo>
                  <a:pt x="12000" y="2274"/>
                </a:lnTo>
                <a:cubicBezTo>
                  <a:pt x="12000" y="2901"/>
                  <a:pt x="11463" y="3411"/>
                  <a:pt x="10800" y="3411"/>
                </a:cubicBezTo>
                <a:cubicBezTo>
                  <a:pt x="10137" y="3411"/>
                  <a:pt x="9600" y="2901"/>
                  <a:pt x="9600" y="2274"/>
                </a:cubicBezTo>
                <a:lnTo>
                  <a:pt x="9600" y="1137"/>
                </a:lnTo>
                <a:cubicBezTo>
                  <a:pt x="9600" y="509"/>
                  <a:pt x="10137" y="0"/>
                  <a:pt x="10800" y="0"/>
                </a:cubicBezTo>
                <a:close/>
              </a:path>
            </a:pathLst>
          </a:custGeom>
          <a:solidFill>
            <a:srgbClr val="005A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8"/>
          <p:cNvSpPr/>
          <p:nvPr/>
        </p:nvSpPr>
        <p:spPr>
          <a:xfrm>
            <a:off x="-2004344" y="2488863"/>
            <a:ext cx="216625" cy="228658"/>
          </a:xfrm>
          <a:custGeom>
            <a:rect b="b" l="l" r="r" t="t"/>
            <a:pathLst>
              <a:path extrusionOk="0" h="21600" w="21600">
                <a:moveTo>
                  <a:pt x="9138" y="19360"/>
                </a:moveTo>
                <a:cubicBezTo>
                  <a:pt x="10135" y="19591"/>
                  <a:pt x="11456" y="19599"/>
                  <a:pt x="12463" y="19360"/>
                </a:cubicBezTo>
                <a:cubicBezTo>
                  <a:pt x="13306" y="19160"/>
                  <a:pt x="13306" y="19876"/>
                  <a:pt x="13052" y="20548"/>
                </a:cubicBezTo>
                <a:cubicBezTo>
                  <a:pt x="12718" y="21430"/>
                  <a:pt x="12025" y="21600"/>
                  <a:pt x="10800" y="21600"/>
                </a:cubicBezTo>
                <a:cubicBezTo>
                  <a:pt x="9575" y="21600"/>
                  <a:pt x="8882" y="21430"/>
                  <a:pt x="8548" y="20548"/>
                </a:cubicBezTo>
                <a:cubicBezTo>
                  <a:pt x="8294" y="19877"/>
                  <a:pt x="8294" y="19165"/>
                  <a:pt x="9138" y="19360"/>
                </a:cubicBezTo>
                <a:close/>
                <a:moveTo>
                  <a:pt x="19200" y="9095"/>
                </a:moveTo>
                <a:lnTo>
                  <a:pt x="20400" y="9095"/>
                </a:lnTo>
                <a:cubicBezTo>
                  <a:pt x="21063" y="9095"/>
                  <a:pt x="21600" y="9604"/>
                  <a:pt x="21600" y="10232"/>
                </a:cubicBezTo>
                <a:cubicBezTo>
                  <a:pt x="21600" y="10860"/>
                  <a:pt x="21063" y="11368"/>
                  <a:pt x="20400" y="11368"/>
                </a:cubicBezTo>
                <a:lnTo>
                  <a:pt x="19200" y="11368"/>
                </a:lnTo>
                <a:cubicBezTo>
                  <a:pt x="18537" y="11368"/>
                  <a:pt x="18000" y="10860"/>
                  <a:pt x="18000" y="10232"/>
                </a:cubicBezTo>
                <a:cubicBezTo>
                  <a:pt x="18000" y="9604"/>
                  <a:pt x="18537" y="9095"/>
                  <a:pt x="19200" y="9095"/>
                </a:cubicBezTo>
                <a:close/>
                <a:moveTo>
                  <a:pt x="1200" y="9095"/>
                </a:moveTo>
                <a:lnTo>
                  <a:pt x="2400" y="9095"/>
                </a:lnTo>
                <a:cubicBezTo>
                  <a:pt x="3063" y="9095"/>
                  <a:pt x="3600" y="9604"/>
                  <a:pt x="3600" y="10232"/>
                </a:cubicBezTo>
                <a:cubicBezTo>
                  <a:pt x="3600" y="10860"/>
                  <a:pt x="3063" y="11368"/>
                  <a:pt x="2400" y="11368"/>
                </a:cubicBezTo>
                <a:lnTo>
                  <a:pt x="1200" y="11368"/>
                </a:lnTo>
                <a:cubicBezTo>
                  <a:pt x="537" y="11368"/>
                  <a:pt x="0" y="10860"/>
                  <a:pt x="0" y="10232"/>
                </a:cubicBezTo>
                <a:cubicBezTo>
                  <a:pt x="0" y="9604"/>
                  <a:pt x="537" y="9095"/>
                  <a:pt x="1200" y="9095"/>
                </a:cubicBezTo>
                <a:close/>
                <a:moveTo>
                  <a:pt x="10800" y="4547"/>
                </a:moveTo>
                <a:cubicBezTo>
                  <a:pt x="14114" y="4547"/>
                  <a:pt x="16800" y="7003"/>
                  <a:pt x="16800" y="10232"/>
                </a:cubicBezTo>
                <a:cubicBezTo>
                  <a:pt x="16800" y="12015"/>
                  <a:pt x="16144" y="12866"/>
                  <a:pt x="15518" y="13678"/>
                </a:cubicBezTo>
                <a:cubicBezTo>
                  <a:pt x="14947" y="14419"/>
                  <a:pt x="14400" y="15128"/>
                  <a:pt x="14400" y="16484"/>
                </a:cubicBezTo>
                <a:cubicBezTo>
                  <a:pt x="14400" y="17621"/>
                  <a:pt x="13200" y="18190"/>
                  <a:pt x="10800" y="18190"/>
                </a:cubicBezTo>
                <a:cubicBezTo>
                  <a:pt x="8400" y="18190"/>
                  <a:pt x="7200" y="17621"/>
                  <a:pt x="7200" y="16484"/>
                </a:cubicBezTo>
                <a:cubicBezTo>
                  <a:pt x="7200" y="15128"/>
                  <a:pt x="6653" y="14419"/>
                  <a:pt x="6082" y="13678"/>
                </a:cubicBezTo>
                <a:cubicBezTo>
                  <a:pt x="5456" y="12866"/>
                  <a:pt x="4800" y="12015"/>
                  <a:pt x="4800" y="10232"/>
                </a:cubicBezTo>
                <a:cubicBezTo>
                  <a:pt x="4800" y="6821"/>
                  <a:pt x="7486" y="4547"/>
                  <a:pt x="10800" y="4547"/>
                </a:cubicBezTo>
                <a:close/>
                <a:moveTo>
                  <a:pt x="17152" y="2607"/>
                </a:moveTo>
                <a:cubicBezTo>
                  <a:pt x="17620" y="2163"/>
                  <a:pt x="18380" y="2163"/>
                  <a:pt x="18849" y="2607"/>
                </a:cubicBezTo>
                <a:cubicBezTo>
                  <a:pt x="19317" y="3051"/>
                  <a:pt x="19317" y="3770"/>
                  <a:pt x="18849" y="4214"/>
                </a:cubicBezTo>
                <a:lnTo>
                  <a:pt x="17649" y="5351"/>
                </a:lnTo>
                <a:cubicBezTo>
                  <a:pt x="17180" y="5795"/>
                  <a:pt x="16420" y="5795"/>
                  <a:pt x="15952" y="5351"/>
                </a:cubicBezTo>
                <a:cubicBezTo>
                  <a:pt x="15483" y="4907"/>
                  <a:pt x="15483" y="4188"/>
                  <a:pt x="15952" y="3744"/>
                </a:cubicBezTo>
                <a:close/>
                <a:moveTo>
                  <a:pt x="2751" y="2607"/>
                </a:moveTo>
                <a:cubicBezTo>
                  <a:pt x="3220" y="2163"/>
                  <a:pt x="3980" y="2163"/>
                  <a:pt x="4449" y="2607"/>
                </a:cubicBezTo>
                <a:lnTo>
                  <a:pt x="5649" y="3744"/>
                </a:lnTo>
                <a:cubicBezTo>
                  <a:pt x="6117" y="4188"/>
                  <a:pt x="6117" y="4907"/>
                  <a:pt x="5649" y="5351"/>
                </a:cubicBezTo>
                <a:cubicBezTo>
                  <a:pt x="5180" y="5795"/>
                  <a:pt x="4420" y="5795"/>
                  <a:pt x="3951" y="5351"/>
                </a:cubicBezTo>
                <a:lnTo>
                  <a:pt x="2751" y="4214"/>
                </a:lnTo>
                <a:cubicBezTo>
                  <a:pt x="2283" y="3770"/>
                  <a:pt x="2283" y="3051"/>
                  <a:pt x="2751" y="2607"/>
                </a:cubicBezTo>
                <a:close/>
                <a:moveTo>
                  <a:pt x="10800" y="0"/>
                </a:moveTo>
                <a:cubicBezTo>
                  <a:pt x="11463" y="0"/>
                  <a:pt x="12000" y="509"/>
                  <a:pt x="12000" y="1137"/>
                </a:cubicBezTo>
                <a:lnTo>
                  <a:pt x="12000" y="2274"/>
                </a:lnTo>
                <a:cubicBezTo>
                  <a:pt x="12000" y="2901"/>
                  <a:pt x="11463" y="3411"/>
                  <a:pt x="10800" y="3411"/>
                </a:cubicBezTo>
                <a:cubicBezTo>
                  <a:pt x="10137" y="3411"/>
                  <a:pt x="9600" y="2901"/>
                  <a:pt x="9600" y="2274"/>
                </a:cubicBezTo>
                <a:lnTo>
                  <a:pt x="9600" y="1137"/>
                </a:lnTo>
                <a:cubicBezTo>
                  <a:pt x="9600" y="509"/>
                  <a:pt x="10137" y="0"/>
                  <a:pt x="10800" y="0"/>
                </a:cubicBezTo>
                <a:close/>
              </a:path>
            </a:pathLst>
          </a:custGeom>
          <a:solidFill>
            <a:srgbClr val="005A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8"/>
          <p:cNvSpPr txBox="1"/>
          <p:nvPr/>
        </p:nvSpPr>
        <p:spPr>
          <a:xfrm>
            <a:off x="-1691345" y="2506490"/>
            <a:ext cx="1373970" cy="237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AFF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5AFF"/>
                </a:solidFill>
                <a:latin typeface="Arial"/>
                <a:ea typeface="Arial"/>
                <a:cs typeface="Arial"/>
                <a:sym typeface="Arial"/>
              </a:rPr>
              <a:t>Используй эти размеры </a:t>
            </a:r>
            <a:br>
              <a:rPr b="0" i="0" lang="en-US" sz="900" u="none" cap="none" strike="noStrike">
                <a:solidFill>
                  <a:srgbClr val="005A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900" u="none" cap="none" strike="noStrike">
                <a:solidFill>
                  <a:srgbClr val="005AFF"/>
                </a:solidFill>
                <a:latin typeface="Arial"/>
                <a:ea typeface="Arial"/>
                <a:cs typeface="Arial"/>
                <a:sym typeface="Arial"/>
              </a:rPr>
              <a:t>по всей презентации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" name="Google Shape;26;p18"/>
          <p:cNvGrpSpPr/>
          <p:nvPr/>
        </p:nvGrpSpPr>
        <p:grpSpPr>
          <a:xfrm>
            <a:off x="-2136932" y="-2"/>
            <a:ext cx="1926716" cy="288004"/>
            <a:chOff x="-1" y="-1"/>
            <a:chExt cx="1926715" cy="288002"/>
          </a:xfrm>
        </p:grpSpPr>
        <p:sp>
          <p:nvSpPr>
            <p:cNvPr id="27" name="Google Shape;27;p18"/>
            <p:cNvSpPr/>
            <p:nvPr/>
          </p:nvSpPr>
          <p:spPr>
            <a:xfrm>
              <a:off x="-1" y="-1"/>
              <a:ext cx="1926715" cy="288002"/>
            </a:xfrm>
            <a:custGeom>
              <a:rect b="b" l="l" r="r" t="t"/>
              <a:pathLst>
                <a:path extrusionOk="0" h="21600" w="21600">
                  <a:moveTo>
                    <a:pt x="1614" y="0"/>
                  </a:moveTo>
                  <a:lnTo>
                    <a:pt x="19986" y="0"/>
                  </a:lnTo>
                  <a:cubicBezTo>
                    <a:pt x="20877" y="0"/>
                    <a:pt x="21600" y="4835"/>
                    <a:pt x="21600" y="108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10800"/>
                  </a:lnTo>
                  <a:cubicBezTo>
                    <a:pt x="0" y="4835"/>
                    <a:pt x="723" y="0"/>
                    <a:pt x="1614" y="0"/>
                  </a:cubicBezTo>
                  <a:close/>
                </a:path>
              </a:pathLst>
            </a:custGeom>
            <a:solidFill>
              <a:srgbClr val="D5DAD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8"/>
            <p:cNvSpPr txBox="1"/>
            <p:nvPr/>
          </p:nvSpPr>
          <p:spPr>
            <a:xfrm>
              <a:off x="42176" y="91173"/>
              <a:ext cx="1842361" cy="147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100"/>
                <a:buFont typeface="Arial"/>
                <a:buNone/>
              </a:pPr>
              <a:r>
                <a:rPr b="1" i="0" lang="en-US" sz="11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Размеры текста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29;p18"/>
          <p:cNvSpPr/>
          <p:nvPr/>
        </p:nvSpPr>
        <p:spPr>
          <a:xfrm>
            <a:off x="-2004344" y="2488863"/>
            <a:ext cx="216625" cy="228658"/>
          </a:xfrm>
          <a:custGeom>
            <a:rect b="b" l="l" r="r" t="t"/>
            <a:pathLst>
              <a:path extrusionOk="0" h="21600" w="21600">
                <a:moveTo>
                  <a:pt x="9138" y="19360"/>
                </a:moveTo>
                <a:cubicBezTo>
                  <a:pt x="10135" y="19591"/>
                  <a:pt x="11456" y="19599"/>
                  <a:pt x="12463" y="19360"/>
                </a:cubicBezTo>
                <a:cubicBezTo>
                  <a:pt x="13306" y="19160"/>
                  <a:pt x="13306" y="19876"/>
                  <a:pt x="13052" y="20548"/>
                </a:cubicBezTo>
                <a:cubicBezTo>
                  <a:pt x="12718" y="21430"/>
                  <a:pt x="12025" y="21600"/>
                  <a:pt x="10800" y="21600"/>
                </a:cubicBezTo>
                <a:cubicBezTo>
                  <a:pt x="9575" y="21600"/>
                  <a:pt x="8882" y="21430"/>
                  <a:pt x="8548" y="20548"/>
                </a:cubicBezTo>
                <a:cubicBezTo>
                  <a:pt x="8294" y="19877"/>
                  <a:pt x="8294" y="19165"/>
                  <a:pt x="9138" y="19360"/>
                </a:cubicBezTo>
                <a:close/>
                <a:moveTo>
                  <a:pt x="19200" y="9095"/>
                </a:moveTo>
                <a:lnTo>
                  <a:pt x="20400" y="9095"/>
                </a:lnTo>
                <a:cubicBezTo>
                  <a:pt x="21063" y="9095"/>
                  <a:pt x="21600" y="9604"/>
                  <a:pt x="21600" y="10232"/>
                </a:cubicBezTo>
                <a:cubicBezTo>
                  <a:pt x="21600" y="10860"/>
                  <a:pt x="21063" y="11368"/>
                  <a:pt x="20400" y="11368"/>
                </a:cubicBezTo>
                <a:lnTo>
                  <a:pt x="19200" y="11368"/>
                </a:lnTo>
                <a:cubicBezTo>
                  <a:pt x="18537" y="11368"/>
                  <a:pt x="18000" y="10860"/>
                  <a:pt x="18000" y="10232"/>
                </a:cubicBezTo>
                <a:cubicBezTo>
                  <a:pt x="18000" y="9604"/>
                  <a:pt x="18537" y="9095"/>
                  <a:pt x="19200" y="9095"/>
                </a:cubicBezTo>
                <a:close/>
                <a:moveTo>
                  <a:pt x="1200" y="9095"/>
                </a:moveTo>
                <a:lnTo>
                  <a:pt x="2400" y="9095"/>
                </a:lnTo>
                <a:cubicBezTo>
                  <a:pt x="3063" y="9095"/>
                  <a:pt x="3600" y="9604"/>
                  <a:pt x="3600" y="10232"/>
                </a:cubicBezTo>
                <a:cubicBezTo>
                  <a:pt x="3600" y="10860"/>
                  <a:pt x="3063" y="11368"/>
                  <a:pt x="2400" y="11368"/>
                </a:cubicBezTo>
                <a:lnTo>
                  <a:pt x="1200" y="11368"/>
                </a:lnTo>
                <a:cubicBezTo>
                  <a:pt x="537" y="11368"/>
                  <a:pt x="0" y="10860"/>
                  <a:pt x="0" y="10232"/>
                </a:cubicBezTo>
                <a:cubicBezTo>
                  <a:pt x="0" y="9604"/>
                  <a:pt x="537" y="9095"/>
                  <a:pt x="1200" y="9095"/>
                </a:cubicBezTo>
                <a:close/>
                <a:moveTo>
                  <a:pt x="10800" y="4547"/>
                </a:moveTo>
                <a:cubicBezTo>
                  <a:pt x="14114" y="4547"/>
                  <a:pt x="16800" y="7003"/>
                  <a:pt x="16800" y="10232"/>
                </a:cubicBezTo>
                <a:cubicBezTo>
                  <a:pt x="16800" y="12015"/>
                  <a:pt x="16144" y="12866"/>
                  <a:pt x="15518" y="13678"/>
                </a:cubicBezTo>
                <a:cubicBezTo>
                  <a:pt x="14947" y="14419"/>
                  <a:pt x="14400" y="15128"/>
                  <a:pt x="14400" y="16484"/>
                </a:cubicBezTo>
                <a:cubicBezTo>
                  <a:pt x="14400" y="17621"/>
                  <a:pt x="13200" y="18190"/>
                  <a:pt x="10800" y="18190"/>
                </a:cubicBezTo>
                <a:cubicBezTo>
                  <a:pt x="8400" y="18190"/>
                  <a:pt x="7200" y="17621"/>
                  <a:pt x="7200" y="16484"/>
                </a:cubicBezTo>
                <a:cubicBezTo>
                  <a:pt x="7200" y="15128"/>
                  <a:pt x="6653" y="14419"/>
                  <a:pt x="6082" y="13678"/>
                </a:cubicBezTo>
                <a:cubicBezTo>
                  <a:pt x="5456" y="12866"/>
                  <a:pt x="4800" y="12015"/>
                  <a:pt x="4800" y="10232"/>
                </a:cubicBezTo>
                <a:cubicBezTo>
                  <a:pt x="4800" y="6821"/>
                  <a:pt x="7486" y="4547"/>
                  <a:pt x="10800" y="4547"/>
                </a:cubicBezTo>
                <a:close/>
                <a:moveTo>
                  <a:pt x="17152" y="2607"/>
                </a:moveTo>
                <a:cubicBezTo>
                  <a:pt x="17620" y="2163"/>
                  <a:pt x="18380" y="2163"/>
                  <a:pt x="18849" y="2607"/>
                </a:cubicBezTo>
                <a:cubicBezTo>
                  <a:pt x="19317" y="3051"/>
                  <a:pt x="19317" y="3770"/>
                  <a:pt x="18849" y="4214"/>
                </a:cubicBezTo>
                <a:lnTo>
                  <a:pt x="17649" y="5351"/>
                </a:lnTo>
                <a:cubicBezTo>
                  <a:pt x="17180" y="5795"/>
                  <a:pt x="16420" y="5795"/>
                  <a:pt x="15952" y="5351"/>
                </a:cubicBezTo>
                <a:cubicBezTo>
                  <a:pt x="15483" y="4907"/>
                  <a:pt x="15483" y="4188"/>
                  <a:pt x="15952" y="3744"/>
                </a:cubicBezTo>
                <a:close/>
                <a:moveTo>
                  <a:pt x="2751" y="2607"/>
                </a:moveTo>
                <a:cubicBezTo>
                  <a:pt x="3220" y="2163"/>
                  <a:pt x="3980" y="2163"/>
                  <a:pt x="4449" y="2607"/>
                </a:cubicBezTo>
                <a:lnTo>
                  <a:pt x="5649" y="3744"/>
                </a:lnTo>
                <a:cubicBezTo>
                  <a:pt x="6117" y="4188"/>
                  <a:pt x="6117" y="4907"/>
                  <a:pt x="5649" y="5351"/>
                </a:cubicBezTo>
                <a:cubicBezTo>
                  <a:pt x="5180" y="5795"/>
                  <a:pt x="4420" y="5795"/>
                  <a:pt x="3951" y="5351"/>
                </a:cubicBezTo>
                <a:lnTo>
                  <a:pt x="2751" y="4214"/>
                </a:lnTo>
                <a:cubicBezTo>
                  <a:pt x="2283" y="3770"/>
                  <a:pt x="2283" y="3051"/>
                  <a:pt x="2751" y="2607"/>
                </a:cubicBezTo>
                <a:close/>
                <a:moveTo>
                  <a:pt x="10800" y="0"/>
                </a:moveTo>
                <a:cubicBezTo>
                  <a:pt x="11463" y="0"/>
                  <a:pt x="12000" y="509"/>
                  <a:pt x="12000" y="1137"/>
                </a:cubicBezTo>
                <a:lnTo>
                  <a:pt x="12000" y="2274"/>
                </a:lnTo>
                <a:cubicBezTo>
                  <a:pt x="12000" y="2901"/>
                  <a:pt x="11463" y="3411"/>
                  <a:pt x="10800" y="3411"/>
                </a:cubicBezTo>
                <a:cubicBezTo>
                  <a:pt x="10137" y="3411"/>
                  <a:pt x="9600" y="2901"/>
                  <a:pt x="9600" y="2274"/>
                </a:cubicBezTo>
                <a:lnTo>
                  <a:pt x="9600" y="1137"/>
                </a:lnTo>
                <a:cubicBezTo>
                  <a:pt x="9600" y="509"/>
                  <a:pt x="10137" y="0"/>
                  <a:pt x="10800" y="0"/>
                </a:cubicBezTo>
                <a:close/>
              </a:path>
            </a:pathLst>
          </a:custGeom>
          <a:solidFill>
            <a:srgbClr val="005A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" name="Google Shape;30;p18"/>
          <p:cNvGrpSpPr/>
          <p:nvPr/>
        </p:nvGrpSpPr>
        <p:grpSpPr>
          <a:xfrm>
            <a:off x="-2138460" y="3070445"/>
            <a:ext cx="1935387" cy="3787556"/>
            <a:chOff x="-1" y="-2"/>
            <a:chExt cx="1935386" cy="3787555"/>
          </a:xfrm>
        </p:grpSpPr>
        <p:sp>
          <p:nvSpPr>
            <p:cNvPr id="31" name="Google Shape;31;p18"/>
            <p:cNvSpPr/>
            <p:nvPr/>
          </p:nvSpPr>
          <p:spPr>
            <a:xfrm>
              <a:off x="-1" y="54864"/>
              <a:ext cx="1928243" cy="2468820"/>
            </a:xfrm>
            <a:prstGeom prst="roundRect">
              <a:avLst>
                <a:gd fmla="val 5926" name="adj"/>
              </a:avLst>
            </a:prstGeom>
            <a:solidFill>
              <a:srgbClr val="FFFFFF">
                <a:alpha val="90196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" name="Google Shape;32;p18"/>
            <p:cNvGrpSpPr/>
            <p:nvPr/>
          </p:nvGrpSpPr>
          <p:grpSpPr>
            <a:xfrm>
              <a:off x="1526" y="-2"/>
              <a:ext cx="1926716" cy="288003"/>
              <a:chOff x="-1" y="-1"/>
              <a:chExt cx="1926715" cy="288002"/>
            </a:xfrm>
          </p:grpSpPr>
          <p:sp>
            <p:nvSpPr>
              <p:cNvPr id="33" name="Google Shape;33;p18"/>
              <p:cNvSpPr/>
              <p:nvPr/>
            </p:nvSpPr>
            <p:spPr>
              <a:xfrm>
                <a:off x="-1" y="-1"/>
                <a:ext cx="1926715" cy="288002"/>
              </a:xfrm>
              <a:custGeom>
                <a:rect b="b" l="l" r="r" t="t"/>
                <a:pathLst>
                  <a:path extrusionOk="0" h="21600" w="21600">
                    <a:moveTo>
                      <a:pt x="1614" y="0"/>
                    </a:moveTo>
                    <a:lnTo>
                      <a:pt x="19986" y="0"/>
                    </a:lnTo>
                    <a:cubicBezTo>
                      <a:pt x="20877" y="0"/>
                      <a:pt x="21600" y="4835"/>
                      <a:pt x="21600" y="10800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10800"/>
                    </a:lnTo>
                    <a:cubicBezTo>
                      <a:pt x="0" y="4835"/>
                      <a:pt x="723" y="0"/>
                      <a:pt x="1614" y="0"/>
                    </a:cubicBezTo>
                    <a:close/>
                  </a:path>
                </a:pathLst>
              </a:custGeom>
              <a:solidFill>
                <a:srgbClr val="D5DADF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1" i="0" sz="11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8"/>
              <p:cNvSpPr txBox="1"/>
              <p:nvPr/>
            </p:nvSpPr>
            <p:spPr>
              <a:xfrm>
                <a:off x="42176" y="91173"/>
                <a:ext cx="1842361" cy="1478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1100"/>
                  <a:buFont typeface="Arial"/>
                  <a:buNone/>
                </a:pPr>
                <a:r>
                  <a:rPr b="1" i="0" lang="en-US" sz="1100" u="none" cap="none" strike="noStrike">
                    <a:solidFill>
                      <a:srgbClr val="0E1114"/>
                    </a:solidFill>
                    <a:latin typeface="Arial"/>
                    <a:ea typeface="Arial"/>
                    <a:cs typeface="Arial"/>
                    <a:sym typeface="Arial"/>
                  </a:rPr>
                  <a:t>Цвета Ozon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18"/>
            <p:cNvSpPr txBox="1"/>
            <p:nvPr/>
          </p:nvSpPr>
          <p:spPr>
            <a:xfrm>
              <a:off x="135012" y="341791"/>
              <a:ext cx="1638525" cy="135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Цвет текста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8"/>
            <p:cNvSpPr/>
            <p:nvPr/>
          </p:nvSpPr>
          <p:spPr>
            <a:xfrm>
              <a:off x="134113" y="541184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FFFFFF"/>
            </a:solidFill>
            <a:ln cap="flat" cmpd="sng" w="9525">
              <a:solidFill>
                <a:srgbClr val="3F4D5A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8"/>
            <p:cNvSpPr/>
            <p:nvPr/>
          </p:nvSpPr>
          <p:spPr>
            <a:xfrm>
              <a:off x="400118" y="541184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96A3AE"/>
            </a:solidFill>
            <a:ln cap="flat" cmpd="sng" w="9525">
              <a:solidFill>
                <a:srgbClr val="3F4D5A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8"/>
            <p:cNvSpPr txBox="1"/>
            <p:nvPr/>
          </p:nvSpPr>
          <p:spPr>
            <a:xfrm>
              <a:off x="135012" y="865196"/>
              <a:ext cx="1638525" cy="135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Цвет больших плашек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8"/>
            <p:cNvSpPr/>
            <p:nvPr/>
          </p:nvSpPr>
          <p:spPr>
            <a:xfrm>
              <a:off x="133494" y="1060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124C6D"/>
            </a:solidFill>
            <a:ln cap="flat" cmpd="sng" w="9525">
              <a:solidFill>
                <a:srgbClr val="3F4D5A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8"/>
            <p:cNvSpPr txBox="1"/>
            <p:nvPr/>
          </p:nvSpPr>
          <p:spPr>
            <a:xfrm>
              <a:off x="135012" y="1381044"/>
              <a:ext cx="1638525" cy="135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Цвета маленьких плашек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8"/>
            <p:cNvSpPr/>
            <p:nvPr/>
          </p:nvSpPr>
          <p:spPr>
            <a:xfrm>
              <a:off x="398557" y="2089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B7EDC9"/>
            </a:solidFill>
            <a:ln cap="flat" cmpd="sng" w="9525">
              <a:solidFill>
                <a:srgbClr val="3F4D5A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8"/>
            <p:cNvSpPr/>
            <p:nvPr/>
          </p:nvSpPr>
          <p:spPr>
            <a:xfrm>
              <a:off x="663620" y="2089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FFA800"/>
            </a:solidFill>
            <a:ln cap="flat" cmpd="sng" w="9525">
              <a:solidFill>
                <a:srgbClr val="3F4D5A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8"/>
            <p:cNvSpPr/>
            <p:nvPr/>
          </p:nvSpPr>
          <p:spPr>
            <a:xfrm>
              <a:off x="133494" y="2089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10C44C"/>
            </a:solidFill>
            <a:ln cap="flat" cmpd="sng" w="9525">
              <a:solidFill>
                <a:srgbClr val="3F4D5A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8"/>
            <p:cNvSpPr txBox="1"/>
            <p:nvPr/>
          </p:nvSpPr>
          <p:spPr>
            <a:xfrm>
              <a:off x="135012" y="1903032"/>
              <a:ext cx="1638525" cy="127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Рост / падение показателей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8"/>
            <p:cNvSpPr/>
            <p:nvPr/>
          </p:nvSpPr>
          <p:spPr>
            <a:xfrm>
              <a:off x="133494" y="1576449"/>
              <a:ext cx="216625" cy="216626"/>
            </a:xfrm>
            <a:prstGeom prst="roundRect">
              <a:avLst>
                <a:gd fmla="val 33317" name="adj"/>
              </a:avLst>
            </a:prstGeom>
            <a:solidFill>
              <a:srgbClr val="124C6D"/>
            </a:solidFill>
            <a:ln cap="flat" cmpd="sng" w="9525">
              <a:solidFill>
                <a:srgbClr val="3F4D5A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8"/>
            <p:cNvSpPr/>
            <p:nvPr/>
          </p:nvSpPr>
          <p:spPr>
            <a:xfrm>
              <a:off x="398193" y="1576449"/>
              <a:ext cx="216625" cy="216626"/>
            </a:xfrm>
            <a:prstGeom prst="roundRect">
              <a:avLst>
                <a:gd fmla="val 33317" name="adj"/>
              </a:avLst>
            </a:prstGeom>
            <a:solidFill>
              <a:srgbClr val="3ADE68"/>
            </a:solidFill>
            <a:ln cap="flat" cmpd="sng" w="9525">
              <a:solidFill>
                <a:srgbClr val="3F4D5A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8"/>
            <p:cNvSpPr/>
            <p:nvPr/>
          </p:nvSpPr>
          <p:spPr>
            <a:xfrm>
              <a:off x="663620" y="1576449"/>
              <a:ext cx="216625" cy="216626"/>
            </a:xfrm>
            <a:prstGeom prst="roundRect">
              <a:avLst>
                <a:gd fmla="val 33317" name="adj"/>
              </a:avLst>
            </a:prstGeom>
            <a:solidFill>
              <a:srgbClr val="FFFFFF"/>
            </a:solidFill>
            <a:ln cap="flat" cmpd="sng" w="9525">
              <a:solidFill>
                <a:srgbClr val="3F4D5A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8"/>
            <p:cNvSpPr/>
            <p:nvPr/>
          </p:nvSpPr>
          <p:spPr>
            <a:xfrm>
              <a:off x="7143" y="2711671"/>
              <a:ext cx="1928242" cy="1075882"/>
            </a:xfrm>
            <a:prstGeom prst="roundRect">
              <a:avLst>
                <a:gd fmla="val 12985" name="adj"/>
              </a:avLst>
            </a:prstGeom>
            <a:solidFill>
              <a:srgbClr val="FFFFFF">
                <a:alpha val="90196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8"/>
            <p:cNvSpPr txBox="1"/>
            <p:nvPr/>
          </p:nvSpPr>
          <p:spPr>
            <a:xfrm>
              <a:off x="350120" y="2805531"/>
              <a:ext cx="1155882" cy="135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AFF"/>
                </a:buClr>
                <a:buSzPts val="1000"/>
                <a:buFont typeface="Arial"/>
                <a:buNone/>
              </a:pPr>
              <a:r>
                <a:rPr b="1" i="0" lang="en-US" sz="1000" u="none" cap="none" strike="noStrike">
                  <a:solidFill>
                    <a:srgbClr val="005AFF"/>
                  </a:solidFill>
                  <a:latin typeface="Arial"/>
                  <a:ea typeface="Arial"/>
                  <a:cs typeface="Arial"/>
                  <a:sym typeface="Arial"/>
                </a:rPr>
                <a:t>Шаблон Ozon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8"/>
            <p:cNvSpPr/>
            <p:nvPr/>
          </p:nvSpPr>
          <p:spPr>
            <a:xfrm>
              <a:off x="133494" y="2783460"/>
              <a:ext cx="161100" cy="161100"/>
            </a:xfrm>
            <a:custGeom>
              <a:rect b="b" l="l" r="r" t="t"/>
              <a:pathLst>
                <a:path extrusionOk="0" h="21600" w="21600">
                  <a:moveTo>
                    <a:pt x="10800" y="21600"/>
                  </a:moveTo>
                  <a:cubicBezTo>
                    <a:pt x="17501" y="21600"/>
                    <a:pt x="21600" y="17501"/>
                    <a:pt x="21600" y="10800"/>
                  </a:cubicBezTo>
                  <a:cubicBezTo>
                    <a:pt x="21600" y="4099"/>
                    <a:pt x="17501" y="0"/>
                    <a:pt x="10800" y="0"/>
                  </a:cubicBezTo>
                  <a:cubicBezTo>
                    <a:pt x="4099" y="0"/>
                    <a:pt x="0" y="4099"/>
                    <a:pt x="0" y="10800"/>
                  </a:cubicBezTo>
                  <a:cubicBezTo>
                    <a:pt x="0" y="17501"/>
                    <a:pt x="4099" y="21600"/>
                    <a:pt x="10800" y="21600"/>
                  </a:cubicBezTo>
                  <a:close/>
                  <a:moveTo>
                    <a:pt x="16449" y="9249"/>
                  </a:moveTo>
                  <a:lnTo>
                    <a:pt x="10449" y="15249"/>
                  </a:lnTo>
                  <a:cubicBezTo>
                    <a:pt x="9980" y="15717"/>
                    <a:pt x="9220" y="15717"/>
                    <a:pt x="8751" y="15249"/>
                  </a:cubicBezTo>
                  <a:lnTo>
                    <a:pt x="5151" y="11649"/>
                  </a:lnTo>
                  <a:cubicBezTo>
                    <a:pt x="4683" y="11180"/>
                    <a:pt x="4683" y="10420"/>
                    <a:pt x="5151" y="9951"/>
                  </a:cubicBezTo>
                  <a:cubicBezTo>
                    <a:pt x="5620" y="9483"/>
                    <a:pt x="6380" y="9483"/>
                    <a:pt x="6849" y="9951"/>
                  </a:cubicBezTo>
                  <a:lnTo>
                    <a:pt x="9600" y="12703"/>
                  </a:lnTo>
                  <a:lnTo>
                    <a:pt x="14751" y="7551"/>
                  </a:lnTo>
                  <a:cubicBezTo>
                    <a:pt x="15220" y="7083"/>
                    <a:pt x="15980" y="7083"/>
                    <a:pt x="16449" y="7551"/>
                  </a:cubicBezTo>
                  <a:cubicBezTo>
                    <a:pt x="16917" y="8020"/>
                    <a:pt x="16917" y="8780"/>
                    <a:pt x="16449" y="9249"/>
                  </a:cubicBezTo>
                  <a:close/>
                </a:path>
              </a:pathLst>
            </a:custGeom>
            <a:solidFill>
              <a:srgbClr val="005A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8"/>
            <p:cNvSpPr txBox="1"/>
            <p:nvPr/>
          </p:nvSpPr>
          <p:spPr>
            <a:xfrm>
              <a:off x="133495" y="3001659"/>
              <a:ext cx="1687589" cy="5412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2B44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22B44"/>
                  </a:solidFill>
                  <a:latin typeface="Arial"/>
                  <a:ea typeface="Arial"/>
                  <a:cs typeface="Arial"/>
                  <a:sym typeface="Arial"/>
                </a:rPr>
                <a:t>Если нужно больше материалов: </a:t>
              </a:r>
              <a:r>
                <a:rPr b="1" i="0" lang="en-US" sz="900" u="none" cap="none" strike="noStrike">
                  <a:solidFill>
                    <a:srgbClr val="022B44"/>
                  </a:solidFill>
                  <a:latin typeface="Arial"/>
                  <a:ea typeface="Arial"/>
                  <a:cs typeface="Arial"/>
                  <a:sym typeface="Arial"/>
                </a:rPr>
                <a:t>правое меню Staff — Brand — Всё для презентаций. </a:t>
              </a:r>
              <a:r>
                <a:rPr b="0" i="0" lang="en-US" sz="900" u="none" cap="none" strike="noStrike">
                  <a:solidFill>
                    <a:srgbClr val="022B44"/>
                  </a:solidFill>
                  <a:latin typeface="Arial"/>
                  <a:ea typeface="Arial"/>
                  <a:cs typeface="Arial"/>
                  <a:sym typeface="Arial"/>
                </a:rPr>
                <a:t>Или пиши нам на presentations@ozon.ru.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8"/>
            <p:cNvSpPr/>
            <p:nvPr/>
          </p:nvSpPr>
          <p:spPr>
            <a:xfrm>
              <a:off x="1193746" y="2089751"/>
              <a:ext cx="216626" cy="216625"/>
            </a:xfrm>
            <a:prstGeom prst="roundRect">
              <a:avLst>
                <a:gd fmla="val 33317" name="adj"/>
              </a:avLst>
            </a:prstGeom>
            <a:solidFill>
              <a:srgbClr val="F53C14"/>
            </a:solidFill>
            <a:ln cap="flat" cmpd="sng" w="9525">
              <a:solidFill>
                <a:srgbClr val="3F4D5A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8"/>
            <p:cNvSpPr/>
            <p:nvPr/>
          </p:nvSpPr>
          <p:spPr>
            <a:xfrm>
              <a:off x="1458809" y="2089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FCC4B8"/>
            </a:solidFill>
            <a:ln cap="flat" cmpd="sng" w="9525">
              <a:solidFill>
                <a:srgbClr val="3F4D5A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8"/>
            <p:cNvSpPr/>
            <p:nvPr/>
          </p:nvSpPr>
          <p:spPr>
            <a:xfrm>
              <a:off x="928684" y="2089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FFE5B2"/>
            </a:solidFill>
            <a:ln cap="flat" cmpd="sng" w="9525">
              <a:solidFill>
                <a:srgbClr val="3F4D5A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" name="Google Shape;55;p18"/>
            <p:cNvGrpSpPr/>
            <p:nvPr/>
          </p:nvGrpSpPr>
          <p:grpSpPr>
            <a:xfrm>
              <a:off x="1526" y="-2"/>
              <a:ext cx="1926716" cy="288003"/>
              <a:chOff x="-1" y="-1"/>
              <a:chExt cx="1926715" cy="288002"/>
            </a:xfrm>
          </p:grpSpPr>
          <p:sp>
            <p:nvSpPr>
              <p:cNvPr id="56" name="Google Shape;56;p18"/>
              <p:cNvSpPr/>
              <p:nvPr/>
            </p:nvSpPr>
            <p:spPr>
              <a:xfrm>
                <a:off x="-1" y="-1"/>
                <a:ext cx="1926715" cy="288002"/>
              </a:xfrm>
              <a:custGeom>
                <a:rect b="b" l="l" r="r" t="t"/>
                <a:pathLst>
                  <a:path extrusionOk="0" h="21600" w="21600">
                    <a:moveTo>
                      <a:pt x="1614" y="0"/>
                    </a:moveTo>
                    <a:lnTo>
                      <a:pt x="19986" y="0"/>
                    </a:lnTo>
                    <a:cubicBezTo>
                      <a:pt x="20877" y="0"/>
                      <a:pt x="21600" y="4835"/>
                      <a:pt x="21600" y="10800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10800"/>
                    </a:lnTo>
                    <a:cubicBezTo>
                      <a:pt x="0" y="4835"/>
                      <a:pt x="723" y="0"/>
                      <a:pt x="1614" y="0"/>
                    </a:cubicBezTo>
                    <a:close/>
                  </a:path>
                </a:pathLst>
              </a:custGeom>
              <a:solidFill>
                <a:srgbClr val="D5DADF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1" i="0" sz="11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18"/>
              <p:cNvSpPr txBox="1"/>
              <p:nvPr/>
            </p:nvSpPr>
            <p:spPr>
              <a:xfrm>
                <a:off x="42176" y="91173"/>
                <a:ext cx="1842361" cy="1478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1100"/>
                  <a:buFont typeface="Arial"/>
                  <a:buNone/>
                </a:pPr>
                <a:r>
                  <a:rPr b="1" i="0" lang="en-US" sz="1100" u="none" cap="none" strike="noStrike">
                    <a:solidFill>
                      <a:srgbClr val="0E1114"/>
                    </a:solidFill>
                    <a:latin typeface="Arial"/>
                    <a:ea typeface="Arial"/>
                    <a:cs typeface="Arial"/>
                    <a:sym typeface="Arial"/>
                  </a:rPr>
                  <a:t>Цвета Ozon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" name="Google Shape;58;p18"/>
            <p:cNvSpPr txBox="1"/>
            <p:nvPr/>
          </p:nvSpPr>
          <p:spPr>
            <a:xfrm>
              <a:off x="135012" y="341791"/>
              <a:ext cx="1638525" cy="135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Цвет текста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8"/>
            <p:cNvSpPr/>
            <p:nvPr/>
          </p:nvSpPr>
          <p:spPr>
            <a:xfrm>
              <a:off x="134113" y="541184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FFFFFF"/>
            </a:solidFill>
            <a:ln cap="flat" cmpd="sng" w="9525">
              <a:solidFill>
                <a:srgbClr val="3F4D5A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8"/>
            <p:cNvSpPr/>
            <p:nvPr/>
          </p:nvSpPr>
          <p:spPr>
            <a:xfrm>
              <a:off x="400118" y="541184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96A3AE"/>
            </a:solidFill>
            <a:ln cap="flat" cmpd="sng" w="9525">
              <a:solidFill>
                <a:srgbClr val="3F4D5A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8"/>
            <p:cNvSpPr txBox="1"/>
            <p:nvPr/>
          </p:nvSpPr>
          <p:spPr>
            <a:xfrm>
              <a:off x="350120" y="2805531"/>
              <a:ext cx="1155882" cy="135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AFF"/>
                </a:buClr>
                <a:buSzPts val="1000"/>
                <a:buFont typeface="Arial"/>
                <a:buNone/>
              </a:pPr>
              <a:r>
                <a:rPr b="1" i="0" lang="en-US" sz="1000" u="none" cap="none" strike="noStrike">
                  <a:solidFill>
                    <a:srgbClr val="005AFF"/>
                  </a:solidFill>
                  <a:latin typeface="Arial"/>
                  <a:ea typeface="Arial"/>
                  <a:cs typeface="Arial"/>
                  <a:sym typeface="Arial"/>
                </a:rPr>
                <a:t>Шаблон Ozon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8"/>
            <p:cNvSpPr/>
            <p:nvPr/>
          </p:nvSpPr>
          <p:spPr>
            <a:xfrm>
              <a:off x="397105" y="1060751"/>
              <a:ext cx="216626" cy="216625"/>
            </a:xfrm>
            <a:prstGeom prst="roundRect">
              <a:avLst>
                <a:gd fmla="val 33317" name="adj"/>
              </a:avLst>
            </a:prstGeom>
            <a:solidFill>
              <a:srgbClr val="0044BF"/>
            </a:solidFill>
            <a:ln cap="flat" cmpd="sng" w="9525">
              <a:solidFill>
                <a:srgbClr val="3F4D5A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Рисунок 47" id="63" name="Google Shape;63;p18"/>
          <p:cNvPicPr preferRelativeResize="0"/>
          <p:nvPr/>
        </p:nvPicPr>
        <p:blipFill rotWithShape="1">
          <a:blip r:embed="rId2">
            <a:alphaModFix/>
          </a:blip>
          <a:srcRect b="30860" l="9468" r="9932" t="30431"/>
          <a:stretch/>
        </p:blipFill>
        <p:spPr>
          <a:xfrm>
            <a:off x="635000" y="6403974"/>
            <a:ext cx="1044576" cy="250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_dark">
  <p:cSld name="basic_dar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9"/>
          <p:cNvSpPr txBox="1"/>
          <p:nvPr>
            <p:ph type="title"/>
          </p:nvPr>
        </p:nvSpPr>
        <p:spPr>
          <a:xfrm>
            <a:off x="639764" y="411162"/>
            <a:ext cx="10910890" cy="684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" type="body"/>
          </p:nvPr>
        </p:nvSpPr>
        <p:spPr>
          <a:xfrm>
            <a:off x="639762" y="1520824"/>
            <a:ext cx="10910889" cy="47418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AutoNum type="arabicPeriod"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19"/>
          <p:cNvSpPr/>
          <p:nvPr/>
        </p:nvSpPr>
        <p:spPr>
          <a:xfrm>
            <a:off x="-2138460" y="54865"/>
            <a:ext cx="1928243" cy="2826069"/>
          </a:xfrm>
          <a:prstGeom prst="roundRect">
            <a:avLst>
              <a:gd fmla="val 5926" name="adj"/>
            </a:avLst>
          </a:prstGeom>
          <a:solidFill>
            <a:srgbClr val="FFFFFF">
              <a:alpha val="90196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" name="Google Shape;68;p19"/>
          <p:cNvGrpSpPr/>
          <p:nvPr/>
        </p:nvGrpSpPr>
        <p:grpSpPr>
          <a:xfrm>
            <a:off x="-2136934" y="-4"/>
            <a:ext cx="1926719" cy="288008"/>
            <a:chOff x="-2" y="-2"/>
            <a:chExt cx="1926717" cy="288006"/>
          </a:xfrm>
        </p:grpSpPr>
        <p:sp>
          <p:nvSpPr>
            <p:cNvPr id="69" name="Google Shape;69;p19"/>
            <p:cNvSpPr/>
            <p:nvPr/>
          </p:nvSpPr>
          <p:spPr>
            <a:xfrm>
              <a:off x="-2" y="-2"/>
              <a:ext cx="1926717" cy="288006"/>
            </a:xfrm>
            <a:custGeom>
              <a:rect b="b" l="l" r="r" t="t"/>
              <a:pathLst>
                <a:path extrusionOk="0" h="21600" w="21600">
                  <a:moveTo>
                    <a:pt x="1614" y="0"/>
                  </a:moveTo>
                  <a:lnTo>
                    <a:pt x="19986" y="0"/>
                  </a:lnTo>
                  <a:cubicBezTo>
                    <a:pt x="20877" y="0"/>
                    <a:pt x="21600" y="4835"/>
                    <a:pt x="21600" y="108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10800"/>
                  </a:lnTo>
                  <a:cubicBezTo>
                    <a:pt x="0" y="4835"/>
                    <a:pt x="723" y="0"/>
                    <a:pt x="1614" y="0"/>
                  </a:cubicBezTo>
                  <a:close/>
                </a:path>
              </a:pathLst>
            </a:custGeom>
            <a:solidFill>
              <a:srgbClr val="D5DAD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9"/>
            <p:cNvSpPr txBox="1"/>
            <p:nvPr/>
          </p:nvSpPr>
          <p:spPr>
            <a:xfrm>
              <a:off x="42176" y="91173"/>
              <a:ext cx="1842362" cy="147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100"/>
                <a:buFont typeface="Arial"/>
                <a:buNone/>
              </a:pPr>
              <a:r>
                <a:rPr b="1" i="0" lang="en-US" sz="11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Размеры текста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71" name="Google Shape;71;p19"/>
          <p:cNvGraphicFramePr/>
          <p:nvPr/>
        </p:nvGraphicFramePr>
        <p:xfrm>
          <a:off x="-2046116" y="3126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{019EE85F-8171-4481-A205-F7AF12F7A9A5}</a:tableStyleId>
              </a:tblPr>
              <a:tblGrid>
                <a:gridCol w="442200"/>
                <a:gridCol w="1184275"/>
              </a:tblGrid>
              <a:tr h="3710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44+</a:t>
                      </a:r>
                      <a:endParaRPr sz="14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акцентные цифры</a:t>
                      </a:r>
                      <a:endParaRPr sz="14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6013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</a:t>
                      </a:r>
                      <a:endParaRPr sz="14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заголовки и самые  важные данные</a:t>
                      </a:r>
                      <a:endParaRPr sz="14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7266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/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 sz="14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подзаголовки</a:t>
                      </a:r>
                      <a:endParaRPr sz="14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7266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/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sz="14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основной текст</a:t>
                      </a:r>
                      <a:endParaRPr sz="14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11855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/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4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второй уровень  текста (менее  важная информация)</a:t>
                      </a:r>
                      <a:endParaRPr sz="14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6013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4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сноски, пояснения,  большие таблицы</a:t>
                      </a:r>
                      <a:endParaRPr sz="14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2" name="Google Shape;72;p19"/>
          <p:cNvSpPr/>
          <p:nvPr/>
        </p:nvSpPr>
        <p:spPr>
          <a:xfrm>
            <a:off x="-2004344" y="2488863"/>
            <a:ext cx="216626" cy="228658"/>
          </a:xfrm>
          <a:custGeom>
            <a:rect b="b" l="l" r="r" t="t"/>
            <a:pathLst>
              <a:path extrusionOk="0" h="21600" w="21600">
                <a:moveTo>
                  <a:pt x="9138" y="19360"/>
                </a:moveTo>
                <a:cubicBezTo>
                  <a:pt x="10135" y="19591"/>
                  <a:pt x="11456" y="19599"/>
                  <a:pt x="12463" y="19360"/>
                </a:cubicBezTo>
                <a:cubicBezTo>
                  <a:pt x="13306" y="19160"/>
                  <a:pt x="13306" y="19876"/>
                  <a:pt x="13052" y="20548"/>
                </a:cubicBezTo>
                <a:cubicBezTo>
                  <a:pt x="12718" y="21430"/>
                  <a:pt x="12025" y="21600"/>
                  <a:pt x="10800" y="21600"/>
                </a:cubicBezTo>
                <a:cubicBezTo>
                  <a:pt x="9575" y="21600"/>
                  <a:pt x="8882" y="21430"/>
                  <a:pt x="8548" y="20548"/>
                </a:cubicBezTo>
                <a:cubicBezTo>
                  <a:pt x="8294" y="19877"/>
                  <a:pt x="8294" y="19165"/>
                  <a:pt x="9138" y="19360"/>
                </a:cubicBezTo>
                <a:close/>
                <a:moveTo>
                  <a:pt x="19200" y="9095"/>
                </a:moveTo>
                <a:lnTo>
                  <a:pt x="20400" y="9095"/>
                </a:lnTo>
                <a:cubicBezTo>
                  <a:pt x="21063" y="9095"/>
                  <a:pt x="21600" y="9604"/>
                  <a:pt x="21600" y="10232"/>
                </a:cubicBezTo>
                <a:cubicBezTo>
                  <a:pt x="21600" y="10860"/>
                  <a:pt x="21063" y="11368"/>
                  <a:pt x="20400" y="11368"/>
                </a:cubicBezTo>
                <a:lnTo>
                  <a:pt x="19200" y="11368"/>
                </a:lnTo>
                <a:cubicBezTo>
                  <a:pt x="18537" y="11368"/>
                  <a:pt x="18000" y="10860"/>
                  <a:pt x="18000" y="10232"/>
                </a:cubicBezTo>
                <a:cubicBezTo>
                  <a:pt x="18000" y="9604"/>
                  <a:pt x="18537" y="9095"/>
                  <a:pt x="19200" y="9095"/>
                </a:cubicBezTo>
                <a:close/>
                <a:moveTo>
                  <a:pt x="1200" y="9095"/>
                </a:moveTo>
                <a:lnTo>
                  <a:pt x="2400" y="9095"/>
                </a:lnTo>
                <a:cubicBezTo>
                  <a:pt x="3063" y="9095"/>
                  <a:pt x="3600" y="9604"/>
                  <a:pt x="3600" y="10232"/>
                </a:cubicBezTo>
                <a:cubicBezTo>
                  <a:pt x="3600" y="10860"/>
                  <a:pt x="3063" y="11368"/>
                  <a:pt x="2400" y="11368"/>
                </a:cubicBezTo>
                <a:lnTo>
                  <a:pt x="1200" y="11368"/>
                </a:lnTo>
                <a:cubicBezTo>
                  <a:pt x="537" y="11368"/>
                  <a:pt x="0" y="10860"/>
                  <a:pt x="0" y="10232"/>
                </a:cubicBezTo>
                <a:cubicBezTo>
                  <a:pt x="0" y="9604"/>
                  <a:pt x="537" y="9095"/>
                  <a:pt x="1200" y="9095"/>
                </a:cubicBezTo>
                <a:close/>
                <a:moveTo>
                  <a:pt x="10800" y="4547"/>
                </a:moveTo>
                <a:cubicBezTo>
                  <a:pt x="14114" y="4547"/>
                  <a:pt x="16800" y="7003"/>
                  <a:pt x="16800" y="10232"/>
                </a:cubicBezTo>
                <a:cubicBezTo>
                  <a:pt x="16800" y="12015"/>
                  <a:pt x="16144" y="12866"/>
                  <a:pt x="15518" y="13678"/>
                </a:cubicBezTo>
                <a:cubicBezTo>
                  <a:pt x="14947" y="14419"/>
                  <a:pt x="14400" y="15128"/>
                  <a:pt x="14400" y="16484"/>
                </a:cubicBezTo>
                <a:cubicBezTo>
                  <a:pt x="14400" y="17621"/>
                  <a:pt x="13200" y="18190"/>
                  <a:pt x="10800" y="18190"/>
                </a:cubicBezTo>
                <a:cubicBezTo>
                  <a:pt x="8400" y="18190"/>
                  <a:pt x="7200" y="17621"/>
                  <a:pt x="7200" y="16484"/>
                </a:cubicBezTo>
                <a:cubicBezTo>
                  <a:pt x="7200" y="15128"/>
                  <a:pt x="6653" y="14419"/>
                  <a:pt x="6082" y="13678"/>
                </a:cubicBezTo>
                <a:cubicBezTo>
                  <a:pt x="5456" y="12866"/>
                  <a:pt x="4800" y="12015"/>
                  <a:pt x="4800" y="10232"/>
                </a:cubicBezTo>
                <a:cubicBezTo>
                  <a:pt x="4800" y="6821"/>
                  <a:pt x="7486" y="4547"/>
                  <a:pt x="10800" y="4547"/>
                </a:cubicBezTo>
                <a:close/>
                <a:moveTo>
                  <a:pt x="17152" y="2607"/>
                </a:moveTo>
                <a:cubicBezTo>
                  <a:pt x="17620" y="2163"/>
                  <a:pt x="18380" y="2163"/>
                  <a:pt x="18849" y="2607"/>
                </a:cubicBezTo>
                <a:cubicBezTo>
                  <a:pt x="19317" y="3051"/>
                  <a:pt x="19317" y="3770"/>
                  <a:pt x="18849" y="4214"/>
                </a:cubicBezTo>
                <a:lnTo>
                  <a:pt x="17649" y="5351"/>
                </a:lnTo>
                <a:cubicBezTo>
                  <a:pt x="17180" y="5795"/>
                  <a:pt x="16420" y="5795"/>
                  <a:pt x="15952" y="5351"/>
                </a:cubicBezTo>
                <a:cubicBezTo>
                  <a:pt x="15483" y="4907"/>
                  <a:pt x="15483" y="4188"/>
                  <a:pt x="15952" y="3744"/>
                </a:cubicBezTo>
                <a:close/>
                <a:moveTo>
                  <a:pt x="2751" y="2607"/>
                </a:moveTo>
                <a:cubicBezTo>
                  <a:pt x="3220" y="2163"/>
                  <a:pt x="3980" y="2163"/>
                  <a:pt x="4449" y="2607"/>
                </a:cubicBezTo>
                <a:lnTo>
                  <a:pt x="5649" y="3744"/>
                </a:lnTo>
                <a:cubicBezTo>
                  <a:pt x="6117" y="4188"/>
                  <a:pt x="6117" y="4907"/>
                  <a:pt x="5649" y="5351"/>
                </a:cubicBezTo>
                <a:cubicBezTo>
                  <a:pt x="5180" y="5795"/>
                  <a:pt x="4420" y="5795"/>
                  <a:pt x="3951" y="5351"/>
                </a:cubicBezTo>
                <a:lnTo>
                  <a:pt x="2751" y="4214"/>
                </a:lnTo>
                <a:cubicBezTo>
                  <a:pt x="2283" y="3770"/>
                  <a:pt x="2283" y="3051"/>
                  <a:pt x="2751" y="2607"/>
                </a:cubicBezTo>
                <a:close/>
                <a:moveTo>
                  <a:pt x="10800" y="0"/>
                </a:moveTo>
                <a:cubicBezTo>
                  <a:pt x="11463" y="0"/>
                  <a:pt x="12000" y="509"/>
                  <a:pt x="12000" y="1137"/>
                </a:cubicBezTo>
                <a:lnTo>
                  <a:pt x="12000" y="2274"/>
                </a:lnTo>
                <a:cubicBezTo>
                  <a:pt x="12000" y="2901"/>
                  <a:pt x="11463" y="3411"/>
                  <a:pt x="10800" y="3411"/>
                </a:cubicBezTo>
                <a:cubicBezTo>
                  <a:pt x="10137" y="3411"/>
                  <a:pt x="9600" y="2901"/>
                  <a:pt x="9600" y="2274"/>
                </a:cubicBezTo>
                <a:lnTo>
                  <a:pt x="9600" y="1137"/>
                </a:lnTo>
                <a:cubicBezTo>
                  <a:pt x="9600" y="509"/>
                  <a:pt x="10137" y="0"/>
                  <a:pt x="10800" y="0"/>
                </a:cubicBezTo>
                <a:close/>
              </a:path>
            </a:pathLst>
          </a:custGeom>
          <a:solidFill>
            <a:srgbClr val="005A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9"/>
          <p:cNvSpPr txBox="1"/>
          <p:nvPr/>
        </p:nvSpPr>
        <p:spPr>
          <a:xfrm>
            <a:off x="-1691346" y="2506490"/>
            <a:ext cx="1373971" cy="237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AFF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5AFF"/>
                </a:solidFill>
                <a:latin typeface="Arial"/>
                <a:ea typeface="Arial"/>
                <a:cs typeface="Arial"/>
                <a:sym typeface="Arial"/>
              </a:rPr>
              <a:t>Используй эти размеры </a:t>
            </a:r>
            <a:br>
              <a:rPr b="0" i="0" lang="en-US" sz="900" u="none" cap="none" strike="noStrike">
                <a:solidFill>
                  <a:srgbClr val="005A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900" u="none" cap="none" strike="noStrike">
                <a:solidFill>
                  <a:srgbClr val="005AFF"/>
                </a:solidFill>
                <a:latin typeface="Arial"/>
                <a:ea typeface="Arial"/>
                <a:cs typeface="Arial"/>
                <a:sym typeface="Arial"/>
              </a:rPr>
              <a:t>по всей презентации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" name="Google Shape;74;p19"/>
          <p:cNvGrpSpPr/>
          <p:nvPr/>
        </p:nvGrpSpPr>
        <p:grpSpPr>
          <a:xfrm>
            <a:off x="-2138461" y="3070443"/>
            <a:ext cx="1935388" cy="3787558"/>
            <a:chOff x="-1" y="-3"/>
            <a:chExt cx="1935387" cy="3787557"/>
          </a:xfrm>
        </p:grpSpPr>
        <p:sp>
          <p:nvSpPr>
            <p:cNvPr id="75" name="Google Shape;75;p19"/>
            <p:cNvSpPr/>
            <p:nvPr/>
          </p:nvSpPr>
          <p:spPr>
            <a:xfrm>
              <a:off x="-1" y="54864"/>
              <a:ext cx="1928244" cy="2468821"/>
            </a:xfrm>
            <a:prstGeom prst="roundRect">
              <a:avLst>
                <a:gd fmla="val 5926" name="adj"/>
              </a:avLst>
            </a:prstGeom>
            <a:solidFill>
              <a:srgbClr val="FFFFFF">
                <a:alpha val="90196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" name="Google Shape;76;p19"/>
            <p:cNvGrpSpPr/>
            <p:nvPr/>
          </p:nvGrpSpPr>
          <p:grpSpPr>
            <a:xfrm>
              <a:off x="1524" y="-3"/>
              <a:ext cx="1926721" cy="288005"/>
              <a:chOff x="-2" y="-1"/>
              <a:chExt cx="1926719" cy="288004"/>
            </a:xfrm>
          </p:grpSpPr>
          <p:sp>
            <p:nvSpPr>
              <p:cNvPr id="77" name="Google Shape;77;p19"/>
              <p:cNvSpPr/>
              <p:nvPr/>
            </p:nvSpPr>
            <p:spPr>
              <a:xfrm>
                <a:off x="-2" y="-1"/>
                <a:ext cx="1926719" cy="288004"/>
              </a:xfrm>
              <a:custGeom>
                <a:rect b="b" l="l" r="r" t="t"/>
                <a:pathLst>
                  <a:path extrusionOk="0" h="21600" w="21600">
                    <a:moveTo>
                      <a:pt x="1614" y="0"/>
                    </a:moveTo>
                    <a:lnTo>
                      <a:pt x="19986" y="0"/>
                    </a:lnTo>
                    <a:cubicBezTo>
                      <a:pt x="20877" y="0"/>
                      <a:pt x="21600" y="4835"/>
                      <a:pt x="21600" y="10800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10800"/>
                    </a:lnTo>
                    <a:cubicBezTo>
                      <a:pt x="0" y="4835"/>
                      <a:pt x="723" y="0"/>
                      <a:pt x="1614" y="0"/>
                    </a:cubicBezTo>
                    <a:close/>
                  </a:path>
                </a:pathLst>
              </a:custGeom>
              <a:solidFill>
                <a:srgbClr val="D5DADF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1" i="0" sz="11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19"/>
              <p:cNvSpPr txBox="1"/>
              <p:nvPr/>
            </p:nvSpPr>
            <p:spPr>
              <a:xfrm>
                <a:off x="42176" y="91173"/>
                <a:ext cx="1842362" cy="14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1100"/>
                  <a:buFont typeface="Arial"/>
                  <a:buNone/>
                </a:pPr>
                <a:r>
                  <a:rPr b="1" i="0" lang="en-US" sz="1100" u="none" cap="none" strike="noStrike">
                    <a:solidFill>
                      <a:srgbClr val="0E1114"/>
                    </a:solidFill>
                    <a:latin typeface="Arial"/>
                    <a:ea typeface="Arial"/>
                    <a:cs typeface="Arial"/>
                    <a:sym typeface="Arial"/>
                  </a:rPr>
                  <a:t>Цвета Ozon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9" name="Google Shape;79;p19"/>
            <p:cNvSpPr txBox="1"/>
            <p:nvPr/>
          </p:nvSpPr>
          <p:spPr>
            <a:xfrm>
              <a:off x="135012" y="341791"/>
              <a:ext cx="1638526" cy="1355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Цвет текста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9"/>
            <p:cNvSpPr/>
            <p:nvPr/>
          </p:nvSpPr>
          <p:spPr>
            <a:xfrm>
              <a:off x="134113" y="541184"/>
              <a:ext cx="216626" cy="216626"/>
            </a:xfrm>
            <a:prstGeom prst="roundRect">
              <a:avLst>
                <a:gd fmla="val 33317" name="adj"/>
              </a:avLst>
            </a:prstGeom>
            <a:solidFill>
              <a:srgbClr val="FFFFFF"/>
            </a:solidFill>
            <a:ln cap="flat" cmpd="sng" w="9525">
              <a:solidFill>
                <a:srgbClr val="3F4D5A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9"/>
            <p:cNvSpPr/>
            <p:nvPr/>
          </p:nvSpPr>
          <p:spPr>
            <a:xfrm>
              <a:off x="400118" y="541184"/>
              <a:ext cx="216626" cy="216626"/>
            </a:xfrm>
            <a:prstGeom prst="roundRect">
              <a:avLst>
                <a:gd fmla="val 33317" name="adj"/>
              </a:avLst>
            </a:prstGeom>
            <a:solidFill>
              <a:srgbClr val="96A3AE"/>
            </a:solidFill>
            <a:ln cap="flat" cmpd="sng" w="9525">
              <a:solidFill>
                <a:srgbClr val="3F4D5A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9"/>
            <p:cNvSpPr/>
            <p:nvPr/>
          </p:nvSpPr>
          <p:spPr>
            <a:xfrm>
              <a:off x="398557" y="1576449"/>
              <a:ext cx="216626" cy="216627"/>
            </a:xfrm>
            <a:prstGeom prst="roundRect">
              <a:avLst>
                <a:gd fmla="val 33317" name="adj"/>
              </a:avLst>
            </a:prstGeom>
            <a:solidFill>
              <a:srgbClr val="124C6D"/>
            </a:solidFill>
            <a:ln cap="flat" cmpd="sng" w="9525">
              <a:solidFill>
                <a:srgbClr val="3F4D5A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9"/>
            <p:cNvSpPr/>
            <p:nvPr/>
          </p:nvSpPr>
          <p:spPr>
            <a:xfrm>
              <a:off x="133494" y="1576449"/>
              <a:ext cx="216626" cy="216627"/>
            </a:xfrm>
            <a:prstGeom prst="roundRect">
              <a:avLst>
                <a:gd fmla="val 33317" name="adj"/>
              </a:avLst>
            </a:prstGeom>
            <a:solidFill>
              <a:srgbClr val="005AFF"/>
            </a:solidFill>
            <a:ln cap="flat" cmpd="sng" w="9525">
              <a:solidFill>
                <a:srgbClr val="3F4D5A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9"/>
            <p:cNvSpPr txBox="1"/>
            <p:nvPr/>
          </p:nvSpPr>
          <p:spPr>
            <a:xfrm>
              <a:off x="135012" y="865196"/>
              <a:ext cx="1638526" cy="1355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Цвет больших плашек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9"/>
            <p:cNvSpPr/>
            <p:nvPr/>
          </p:nvSpPr>
          <p:spPr>
            <a:xfrm>
              <a:off x="133494" y="1060751"/>
              <a:ext cx="216626" cy="216626"/>
            </a:xfrm>
            <a:prstGeom prst="roundRect">
              <a:avLst>
                <a:gd fmla="val 33317" name="adj"/>
              </a:avLst>
            </a:prstGeom>
            <a:solidFill>
              <a:srgbClr val="03466F"/>
            </a:solidFill>
            <a:ln cap="flat" cmpd="sng" w="9525">
              <a:solidFill>
                <a:srgbClr val="3F4D5A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9"/>
            <p:cNvSpPr/>
            <p:nvPr/>
          </p:nvSpPr>
          <p:spPr>
            <a:xfrm>
              <a:off x="398557" y="1060751"/>
              <a:ext cx="216626" cy="216626"/>
            </a:xfrm>
            <a:prstGeom prst="roundRect">
              <a:avLst>
                <a:gd fmla="val 33317" name="adj"/>
              </a:avLst>
            </a:prstGeom>
            <a:solidFill>
              <a:srgbClr val="005AFF"/>
            </a:solidFill>
            <a:ln cap="flat" cmpd="sng" w="9525">
              <a:solidFill>
                <a:srgbClr val="3F4D5A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9"/>
            <p:cNvSpPr txBox="1"/>
            <p:nvPr/>
          </p:nvSpPr>
          <p:spPr>
            <a:xfrm>
              <a:off x="135012" y="1381044"/>
              <a:ext cx="1638526" cy="1355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Цвета маленьких плашек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9"/>
            <p:cNvSpPr/>
            <p:nvPr/>
          </p:nvSpPr>
          <p:spPr>
            <a:xfrm>
              <a:off x="663256" y="1576449"/>
              <a:ext cx="216627" cy="216627"/>
            </a:xfrm>
            <a:prstGeom prst="roundRect">
              <a:avLst>
                <a:gd fmla="val 33317" name="adj"/>
              </a:avLst>
            </a:prstGeom>
            <a:solidFill>
              <a:srgbClr val="022B44"/>
            </a:solidFill>
            <a:ln cap="flat" cmpd="sng" w="12700">
              <a:solidFill>
                <a:srgbClr val="3ADE68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9"/>
            <p:cNvSpPr/>
            <p:nvPr/>
          </p:nvSpPr>
          <p:spPr>
            <a:xfrm>
              <a:off x="398557" y="2089751"/>
              <a:ext cx="216626" cy="216626"/>
            </a:xfrm>
            <a:prstGeom prst="roundRect">
              <a:avLst>
                <a:gd fmla="val 33317" name="adj"/>
              </a:avLst>
            </a:prstGeom>
            <a:solidFill>
              <a:srgbClr val="B7EDC9"/>
            </a:solidFill>
            <a:ln cap="flat" cmpd="sng" w="9525">
              <a:solidFill>
                <a:srgbClr val="3F4D5A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9"/>
            <p:cNvSpPr/>
            <p:nvPr/>
          </p:nvSpPr>
          <p:spPr>
            <a:xfrm>
              <a:off x="663620" y="2089751"/>
              <a:ext cx="216626" cy="216626"/>
            </a:xfrm>
            <a:prstGeom prst="roundRect">
              <a:avLst>
                <a:gd fmla="val 33317" name="adj"/>
              </a:avLst>
            </a:prstGeom>
            <a:solidFill>
              <a:srgbClr val="FFA800"/>
            </a:solidFill>
            <a:ln cap="flat" cmpd="sng" w="9525">
              <a:solidFill>
                <a:srgbClr val="3F4D5A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9"/>
            <p:cNvSpPr/>
            <p:nvPr/>
          </p:nvSpPr>
          <p:spPr>
            <a:xfrm>
              <a:off x="133494" y="2089751"/>
              <a:ext cx="216626" cy="216626"/>
            </a:xfrm>
            <a:prstGeom prst="roundRect">
              <a:avLst>
                <a:gd fmla="val 33317" name="adj"/>
              </a:avLst>
            </a:prstGeom>
            <a:solidFill>
              <a:srgbClr val="10C44C"/>
            </a:solidFill>
            <a:ln cap="flat" cmpd="sng" w="9525">
              <a:solidFill>
                <a:srgbClr val="3F4D5A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9"/>
            <p:cNvSpPr txBox="1"/>
            <p:nvPr/>
          </p:nvSpPr>
          <p:spPr>
            <a:xfrm>
              <a:off x="135012" y="1903032"/>
              <a:ext cx="1638526" cy="127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Рост / падение показателей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9"/>
            <p:cNvSpPr/>
            <p:nvPr/>
          </p:nvSpPr>
          <p:spPr>
            <a:xfrm>
              <a:off x="928684" y="1576449"/>
              <a:ext cx="216626" cy="216627"/>
            </a:xfrm>
            <a:prstGeom prst="roundRect">
              <a:avLst>
                <a:gd fmla="val 33317" name="adj"/>
              </a:avLst>
            </a:prstGeom>
            <a:solidFill>
              <a:srgbClr val="CCDEFF"/>
            </a:solidFill>
            <a:ln cap="flat" cmpd="sng" w="9525">
              <a:solidFill>
                <a:srgbClr val="3F4D5A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9"/>
            <p:cNvSpPr/>
            <p:nvPr/>
          </p:nvSpPr>
          <p:spPr>
            <a:xfrm>
              <a:off x="7143" y="2711671"/>
              <a:ext cx="1928243" cy="1075883"/>
            </a:xfrm>
            <a:prstGeom prst="roundRect">
              <a:avLst>
                <a:gd fmla="val 12985" name="adj"/>
              </a:avLst>
            </a:prstGeom>
            <a:solidFill>
              <a:srgbClr val="FFFFFF">
                <a:alpha val="90196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9"/>
            <p:cNvSpPr txBox="1"/>
            <p:nvPr/>
          </p:nvSpPr>
          <p:spPr>
            <a:xfrm>
              <a:off x="350120" y="2805531"/>
              <a:ext cx="1155883" cy="1355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AFF"/>
                </a:buClr>
                <a:buSzPts val="1000"/>
                <a:buFont typeface="Arial"/>
                <a:buNone/>
              </a:pPr>
              <a:r>
                <a:rPr b="1" i="0" lang="en-US" sz="1000" u="none" cap="none" strike="noStrike">
                  <a:solidFill>
                    <a:srgbClr val="005AFF"/>
                  </a:solidFill>
                  <a:latin typeface="Arial"/>
                  <a:ea typeface="Arial"/>
                  <a:cs typeface="Arial"/>
                  <a:sym typeface="Arial"/>
                </a:rPr>
                <a:t>Шаблон Ozon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9"/>
            <p:cNvSpPr/>
            <p:nvPr/>
          </p:nvSpPr>
          <p:spPr>
            <a:xfrm>
              <a:off x="133494" y="2783460"/>
              <a:ext cx="161101" cy="161101"/>
            </a:xfrm>
            <a:custGeom>
              <a:rect b="b" l="l" r="r" t="t"/>
              <a:pathLst>
                <a:path extrusionOk="0" h="21600" w="21600">
                  <a:moveTo>
                    <a:pt x="10800" y="21600"/>
                  </a:moveTo>
                  <a:cubicBezTo>
                    <a:pt x="17501" y="21600"/>
                    <a:pt x="21600" y="17501"/>
                    <a:pt x="21600" y="10800"/>
                  </a:cubicBezTo>
                  <a:cubicBezTo>
                    <a:pt x="21600" y="4099"/>
                    <a:pt x="17501" y="0"/>
                    <a:pt x="10800" y="0"/>
                  </a:cubicBezTo>
                  <a:cubicBezTo>
                    <a:pt x="4099" y="0"/>
                    <a:pt x="0" y="4099"/>
                    <a:pt x="0" y="10800"/>
                  </a:cubicBezTo>
                  <a:cubicBezTo>
                    <a:pt x="0" y="17501"/>
                    <a:pt x="4099" y="21600"/>
                    <a:pt x="10800" y="21600"/>
                  </a:cubicBezTo>
                  <a:close/>
                  <a:moveTo>
                    <a:pt x="16449" y="9249"/>
                  </a:moveTo>
                  <a:lnTo>
                    <a:pt x="10449" y="15249"/>
                  </a:lnTo>
                  <a:cubicBezTo>
                    <a:pt x="9980" y="15717"/>
                    <a:pt x="9220" y="15717"/>
                    <a:pt x="8751" y="15249"/>
                  </a:cubicBezTo>
                  <a:lnTo>
                    <a:pt x="5151" y="11649"/>
                  </a:lnTo>
                  <a:cubicBezTo>
                    <a:pt x="4683" y="11180"/>
                    <a:pt x="4683" y="10420"/>
                    <a:pt x="5151" y="9951"/>
                  </a:cubicBezTo>
                  <a:cubicBezTo>
                    <a:pt x="5620" y="9483"/>
                    <a:pt x="6380" y="9483"/>
                    <a:pt x="6849" y="9951"/>
                  </a:cubicBezTo>
                  <a:lnTo>
                    <a:pt x="9600" y="12703"/>
                  </a:lnTo>
                  <a:lnTo>
                    <a:pt x="14751" y="7551"/>
                  </a:lnTo>
                  <a:cubicBezTo>
                    <a:pt x="15220" y="7083"/>
                    <a:pt x="15980" y="7083"/>
                    <a:pt x="16449" y="7551"/>
                  </a:cubicBezTo>
                  <a:cubicBezTo>
                    <a:pt x="16917" y="8020"/>
                    <a:pt x="16917" y="8780"/>
                    <a:pt x="16449" y="9249"/>
                  </a:cubicBezTo>
                  <a:close/>
                </a:path>
              </a:pathLst>
            </a:custGeom>
            <a:solidFill>
              <a:srgbClr val="005A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9"/>
            <p:cNvSpPr txBox="1"/>
            <p:nvPr/>
          </p:nvSpPr>
          <p:spPr>
            <a:xfrm>
              <a:off x="133495" y="3001659"/>
              <a:ext cx="1687589" cy="541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2B44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22B44"/>
                  </a:solidFill>
                  <a:latin typeface="Arial"/>
                  <a:ea typeface="Arial"/>
                  <a:cs typeface="Arial"/>
                  <a:sym typeface="Arial"/>
                </a:rPr>
                <a:t>Если нужно больше материалов: </a:t>
              </a:r>
              <a:r>
                <a:rPr b="1" i="0" lang="en-US" sz="900" u="none" cap="none" strike="noStrike">
                  <a:solidFill>
                    <a:srgbClr val="022B44"/>
                  </a:solidFill>
                  <a:latin typeface="Arial"/>
                  <a:ea typeface="Arial"/>
                  <a:cs typeface="Arial"/>
                  <a:sym typeface="Arial"/>
                </a:rPr>
                <a:t>правое меню Staff — Brand — Всё для презентаций. </a:t>
              </a:r>
              <a:r>
                <a:rPr b="0" i="0" lang="en-US" sz="900" u="none" cap="none" strike="noStrike">
                  <a:solidFill>
                    <a:srgbClr val="022B44"/>
                  </a:solidFill>
                  <a:latin typeface="Arial"/>
                  <a:ea typeface="Arial"/>
                  <a:cs typeface="Arial"/>
                  <a:sym typeface="Arial"/>
                </a:rPr>
                <a:t>Или пиши нам на presentations@ozon.ru.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9"/>
            <p:cNvSpPr/>
            <p:nvPr/>
          </p:nvSpPr>
          <p:spPr>
            <a:xfrm>
              <a:off x="1193746" y="2089751"/>
              <a:ext cx="216627" cy="216626"/>
            </a:xfrm>
            <a:prstGeom prst="roundRect">
              <a:avLst>
                <a:gd fmla="val 33317" name="adj"/>
              </a:avLst>
            </a:prstGeom>
            <a:solidFill>
              <a:srgbClr val="F53C14"/>
            </a:solidFill>
            <a:ln cap="flat" cmpd="sng" w="9525">
              <a:solidFill>
                <a:srgbClr val="3F4D5A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9"/>
            <p:cNvSpPr/>
            <p:nvPr/>
          </p:nvSpPr>
          <p:spPr>
            <a:xfrm>
              <a:off x="1458809" y="2089751"/>
              <a:ext cx="216626" cy="216626"/>
            </a:xfrm>
            <a:prstGeom prst="roundRect">
              <a:avLst>
                <a:gd fmla="val 33317" name="adj"/>
              </a:avLst>
            </a:prstGeom>
            <a:solidFill>
              <a:srgbClr val="FCC4B8"/>
            </a:solidFill>
            <a:ln cap="flat" cmpd="sng" w="9525">
              <a:solidFill>
                <a:srgbClr val="3F4D5A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9"/>
            <p:cNvSpPr/>
            <p:nvPr/>
          </p:nvSpPr>
          <p:spPr>
            <a:xfrm>
              <a:off x="928684" y="2089751"/>
              <a:ext cx="216626" cy="216626"/>
            </a:xfrm>
            <a:prstGeom prst="roundRect">
              <a:avLst>
                <a:gd fmla="val 33317" name="adj"/>
              </a:avLst>
            </a:prstGeom>
            <a:solidFill>
              <a:srgbClr val="FFE5B2"/>
            </a:solidFill>
            <a:ln cap="flat" cmpd="sng" w="9525">
              <a:solidFill>
                <a:srgbClr val="3F4D5A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9"/>
            <p:cNvSpPr/>
            <p:nvPr/>
          </p:nvSpPr>
          <p:spPr>
            <a:xfrm>
              <a:off x="134113" y="541184"/>
              <a:ext cx="216626" cy="216626"/>
            </a:xfrm>
            <a:prstGeom prst="roundRect">
              <a:avLst>
                <a:gd fmla="val 33317" name="adj"/>
              </a:avLst>
            </a:prstGeom>
            <a:solidFill>
              <a:srgbClr val="FFFFFF"/>
            </a:solidFill>
            <a:ln cap="flat" cmpd="sng" w="9525">
              <a:solidFill>
                <a:srgbClr val="3F4D5A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9"/>
            <p:cNvSpPr/>
            <p:nvPr/>
          </p:nvSpPr>
          <p:spPr>
            <a:xfrm>
              <a:off x="400118" y="541184"/>
              <a:ext cx="216626" cy="216626"/>
            </a:xfrm>
            <a:prstGeom prst="roundRect">
              <a:avLst>
                <a:gd fmla="val 33317" name="adj"/>
              </a:avLst>
            </a:prstGeom>
            <a:solidFill>
              <a:srgbClr val="96A3AE"/>
            </a:solidFill>
            <a:ln cap="flat" cmpd="sng" w="9525">
              <a:solidFill>
                <a:srgbClr val="3F4D5A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9"/>
            <p:cNvSpPr/>
            <p:nvPr/>
          </p:nvSpPr>
          <p:spPr>
            <a:xfrm>
              <a:off x="663256" y="1060751"/>
              <a:ext cx="216627" cy="216626"/>
            </a:xfrm>
            <a:prstGeom prst="roundRect">
              <a:avLst>
                <a:gd fmla="val 33317" name="adj"/>
              </a:avLst>
            </a:prstGeom>
            <a:solidFill>
              <a:srgbClr val="022B44"/>
            </a:solidFill>
            <a:ln cap="flat" cmpd="sng" w="12700">
              <a:solidFill>
                <a:srgbClr val="3ADE68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9"/>
            <p:cNvSpPr/>
            <p:nvPr/>
          </p:nvSpPr>
          <p:spPr>
            <a:xfrm>
              <a:off x="1192294" y="1576449"/>
              <a:ext cx="216626" cy="216627"/>
            </a:xfrm>
            <a:prstGeom prst="roundRect">
              <a:avLst>
                <a:gd fmla="val 33317" name="adj"/>
              </a:avLst>
            </a:prstGeom>
            <a:solidFill>
              <a:srgbClr val="FFFFFF"/>
            </a:solidFill>
            <a:ln cap="flat" cmpd="sng" w="9525">
              <a:solidFill>
                <a:srgbClr val="3F4D5A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logo white.png" id="105" name="Google Shape;10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4998" y="6412919"/>
            <a:ext cx="1044577" cy="23293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>
            <p:ph idx="12" type="sldNum"/>
          </p:nvPr>
        </p:nvSpPr>
        <p:spPr>
          <a:xfrm>
            <a:off x="11383579" y="6451962"/>
            <a:ext cx="182216" cy="172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8CE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C0C8C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8CE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C0C8C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8CE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C0C8C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8CE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C0C8C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8CE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C0C8C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8CE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C0C8C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8CE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C0C8C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8CE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C0C8C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8CE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C0C8C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_dark">
  <p:cSld name="divider_dark">
    <p:bg>
      <p:bgPr>
        <a:solidFill>
          <a:srgbClr val="022B44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1048214" y="2442367"/>
            <a:ext cx="1350019" cy="12939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ADE68"/>
              </a:buClr>
              <a:buSzPts val="8000"/>
              <a:buFont typeface="Arial"/>
              <a:buNone/>
              <a:defRPr sz="8000">
                <a:solidFill>
                  <a:srgbClr val="3ADE6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ADE68"/>
              </a:buClr>
              <a:buSzPts val="8000"/>
              <a:buFont typeface="Arial"/>
              <a:buNone/>
              <a:defRPr sz="8000">
                <a:solidFill>
                  <a:srgbClr val="3ADE6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36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ADE68"/>
              </a:buClr>
              <a:buSzPts val="8000"/>
              <a:buFont typeface="Arial"/>
              <a:buChar char="•"/>
              <a:defRPr sz="8000">
                <a:solidFill>
                  <a:srgbClr val="3ADE6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736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ADE68"/>
              </a:buClr>
              <a:buSzPts val="8000"/>
              <a:buFont typeface="Arial"/>
              <a:buAutoNum type="arabicPeriod"/>
              <a:defRPr sz="8000">
                <a:solidFill>
                  <a:srgbClr val="3ADE6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736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ADE68"/>
              </a:buClr>
              <a:buSzPts val="8000"/>
              <a:buFont typeface="Arial"/>
              <a:buChar char="•"/>
              <a:defRPr sz="8000">
                <a:solidFill>
                  <a:srgbClr val="3ADE6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2" type="body"/>
          </p:nvPr>
        </p:nvSpPr>
        <p:spPr>
          <a:xfrm>
            <a:off x="3858321" y="2580370"/>
            <a:ext cx="6784279" cy="2341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20"/>
          <p:cNvSpPr/>
          <p:nvPr/>
        </p:nvSpPr>
        <p:spPr>
          <a:xfrm>
            <a:off x="2463427" y="1866338"/>
            <a:ext cx="1440846" cy="3492801"/>
          </a:xfrm>
          <a:custGeom>
            <a:rect b="b" l="l" r="r" t="t"/>
            <a:pathLst>
              <a:path extrusionOk="0" h="21600" w="21600">
                <a:moveTo>
                  <a:pt x="0" y="8456"/>
                </a:moveTo>
                <a:cubicBezTo>
                  <a:pt x="0" y="8416"/>
                  <a:pt x="0" y="8416"/>
                  <a:pt x="0" y="8376"/>
                </a:cubicBezTo>
                <a:lnTo>
                  <a:pt x="0" y="6372"/>
                </a:lnTo>
                <a:cubicBezTo>
                  <a:pt x="0" y="6171"/>
                  <a:pt x="293" y="6011"/>
                  <a:pt x="782" y="5971"/>
                </a:cubicBezTo>
                <a:cubicBezTo>
                  <a:pt x="1466" y="5931"/>
                  <a:pt x="2346" y="5851"/>
                  <a:pt x="2639" y="5851"/>
                </a:cubicBezTo>
                <a:cubicBezTo>
                  <a:pt x="3714" y="5731"/>
                  <a:pt x="7428" y="5370"/>
                  <a:pt x="7428" y="3246"/>
                </a:cubicBezTo>
                <a:lnTo>
                  <a:pt x="7428" y="401"/>
                </a:lnTo>
                <a:cubicBezTo>
                  <a:pt x="7428" y="200"/>
                  <a:pt x="7819" y="0"/>
                  <a:pt x="8308" y="0"/>
                </a:cubicBezTo>
                <a:lnTo>
                  <a:pt x="12999" y="0"/>
                </a:lnTo>
                <a:cubicBezTo>
                  <a:pt x="13586" y="0"/>
                  <a:pt x="13879" y="160"/>
                  <a:pt x="13879" y="401"/>
                </a:cubicBezTo>
                <a:lnTo>
                  <a:pt x="13879" y="3246"/>
                </a:lnTo>
                <a:cubicBezTo>
                  <a:pt x="13879" y="6131"/>
                  <a:pt x="8894" y="7294"/>
                  <a:pt x="8601" y="7374"/>
                </a:cubicBezTo>
                <a:cubicBezTo>
                  <a:pt x="8894" y="7454"/>
                  <a:pt x="13683" y="8536"/>
                  <a:pt x="13879" y="11301"/>
                </a:cubicBezTo>
                <a:cubicBezTo>
                  <a:pt x="13879" y="11381"/>
                  <a:pt x="13879" y="16190"/>
                  <a:pt x="13879" y="17553"/>
                </a:cubicBezTo>
                <a:cubicBezTo>
                  <a:pt x="13879" y="18314"/>
                  <a:pt x="15443" y="18915"/>
                  <a:pt x="17202" y="18915"/>
                </a:cubicBezTo>
                <a:cubicBezTo>
                  <a:pt x="18472" y="18915"/>
                  <a:pt x="19743" y="18915"/>
                  <a:pt x="20623" y="18915"/>
                </a:cubicBezTo>
                <a:cubicBezTo>
                  <a:pt x="21111" y="18915"/>
                  <a:pt x="21502" y="19115"/>
                  <a:pt x="21502" y="19316"/>
                </a:cubicBezTo>
                <a:cubicBezTo>
                  <a:pt x="21502" y="19837"/>
                  <a:pt x="21600" y="20478"/>
                  <a:pt x="21600" y="21199"/>
                </a:cubicBezTo>
                <a:cubicBezTo>
                  <a:pt x="21600" y="21440"/>
                  <a:pt x="21111" y="21600"/>
                  <a:pt x="20623" y="21600"/>
                </a:cubicBezTo>
                <a:lnTo>
                  <a:pt x="17886" y="21600"/>
                </a:lnTo>
                <a:cubicBezTo>
                  <a:pt x="15149" y="21600"/>
                  <a:pt x="12413" y="21159"/>
                  <a:pt x="10458" y="20358"/>
                </a:cubicBezTo>
                <a:cubicBezTo>
                  <a:pt x="8405" y="19556"/>
                  <a:pt x="7330" y="18434"/>
                  <a:pt x="7330" y="17272"/>
                </a:cubicBezTo>
                <a:cubicBezTo>
                  <a:pt x="7330" y="17272"/>
                  <a:pt x="7330" y="11461"/>
                  <a:pt x="7330" y="11421"/>
                </a:cubicBezTo>
                <a:cubicBezTo>
                  <a:pt x="7233" y="9417"/>
                  <a:pt x="3616" y="9097"/>
                  <a:pt x="2541" y="8977"/>
                </a:cubicBezTo>
                <a:cubicBezTo>
                  <a:pt x="2248" y="8937"/>
                  <a:pt x="1368" y="8896"/>
                  <a:pt x="684" y="8856"/>
                </a:cubicBezTo>
                <a:cubicBezTo>
                  <a:pt x="195" y="8856"/>
                  <a:pt x="0" y="8656"/>
                  <a:pt x="0" y="8456"/>
                </a:cubicBezTo>
                <a:close/>
              </a:path>
            </a:pathLst>
          </a:custGeom>
          <a:solidFill>
            <a:srgbClr val="3ADF6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0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A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A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A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A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A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A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A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A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A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indent="-228600" lvl="1" marL="914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indent="-228600" lvl="2" marL="1371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indent="-228600" lvl="3" marL="18288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indent="-228600" lvl="4" marL="2286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22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>
  <p:cSld name="Заголовок раздела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23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>
  <p:cSld name="Два объекта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>
  <p:cSld name="Сравнение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25"/>
          <p:cNvSpPr txBox="1"/>
          <p:nvPr>
            <p:ph idx="2" type="body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25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2.jpg"/><Relationship Id="rId5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Relationship Id="rId4" Type="http://schemas.openxmlformats.org/officeDocument/2006/relationships/image" Target="../media/image6.jpg"/><Relationship Id="rId5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Relationship Id="rId4" Type="http://schemas.openxmlformats.org/officeDocument/2006/relationships/image" Target="../media/image6.jpg"/><Relationship Id="rId5" Type="http://schemas.openxmlformats.org/officeDocument/2006/relationships/image" Target="../media/image21.jpg"/><Relationship Id="rId6" Type="http://schemas.openxmlformats.org/officeDocument/2006/relationships/hyperlink" Target="https://www.meme-arsenal.com/create/meme/10604424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Relationship Id="rId4" Type="http://schemas.openxmlformats.org/officeDocument/2006/relationships/image" Target="../media/image6.jpg"/><Relationship Id="rId5" Type="http://schemas.openxmlformats.org/officeDocument/2006/relationships/image" Target="../media/image16.png"/><Relationship Id="rId6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6.jpg"/><Relationship Id="rId5" Type="http://schemas.openxmlformats.org/officeDocument/2006/relationships/image" Target="../media/image11.png"/><Relationship Id="rId6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6.jpg"/><Relationship Id="rId5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6.jpg"/><Relationship Id="rId5" Type="http://schemas.openxmlformats.org/officeDocument/2006/relationships/image" Target="../media/image3.png"/><Relationship Id="rId6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"/>
          <p:cNvSpPr txBox="1"/>
          <p:nvPr>
            <p:ph type="title"/>
          </p:nvPr>
        </p:nvSpPr>
        <p:spPr>
          <a:xfrm>
            <a:off x="1526978" y="1859124"/>
            <a:ext cx="7070530" cy="247895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/>
              <a:t>Кандидаты научились проходить интервью. </a:t>
            </a:r>
            <a:br>
              <a:rPr lang="en-US" sz="4000"/>
            </a:br>
            <a:r>
              <a:rPr lang="en-US" sz="4000"/>
              <a:t>Почему старые методы </a:t>
            </a:r>
            <a:br>
              <a:rPr lang="en-US" sz="4000"/>
            </a:br>
            <a:r>
              <a:rPr lang="en-US" sz="4000"/>
              <a:t>оценки перестали работать</a:t>
            </a:r>
            <a:endParaRPr/>
          </a:p>
        </p:txBody>
      </p:sp>
      <p:sp>
        <p:nvSpPr>
          <p:cNvPr id="153" name="Google Shape;153;p1"/>
          <p:cNvSpPr txBox="1"/>
          <p:nvPr>
            <p:ph idx="1" type="body"/>
          </p:nvPr>
        </p:nvSpPr>
        <p:spPr>
          <a:xfrm>
            <a:off x="2628273" y="4955076"/>
            <a:ext cx="4946249" cy="776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b="1" lang="en-US"/>
              <a:t>Екатерина Тищенко</a:t>
            </a:r>
            <a:br>
              <a:rPr b="1" lang="en-US"/>
            </a:br>
            <a:r>
              <a:rPr b="0" lang="en-US" sz="1600">
                <a:solidFill>
                  <a:srgbClr val="3ADF68"/>
                </a:solidFill>
              </a:rPr>
              <a:t>Ведущий менеджер по подбору </a:t>
            </a:r>
            <a:br>
              <a:rPr b="0" lang="en-US" sz="1600">
                <a:solidFill>
                  <a:srgbClr val="3ADF68"/>
                </a:solidFill>
              </a:rPr>
            </a:br>
            <a:r>
              <a:rPr b="0" lang="en-US" sz="1600">
                <a:solidFill>
                  <a:srgbClr val="3ADF68"/>
                </a:solidFill>
              </a:rPr>
              <a:t>персонала, Ozon </a:t>
            </a:r>
            <a:endParaRPr/>
          </a:p>
        </p:txBody>
      </p:sp>
      <p:grpSp>
        <p:nvGrpSpPr>
          <p:cNvPr id="154" name="Google Shape;154;p1"/>
          <p:cNvGrpSpPr/>
          <p:nvPr/>
        </p:nvGrpSpPr>
        <p:grpSpPr>
          <a:xfrm>
            <a:off x="1479023" y="4840244"/>
            <a:ext cx="1006530" cy="1006528"/>
            <a:chOff x="0" y="0"/>
            <a:chExt cx="1006528" cy="1006527"/>
          </a:xfrm>
        </p:grpSpPr>
        <p:sp>
          <p:nvSpPr>
            <p:cNvPr id="155" name="Google Shape;155;p1"/>
            <p:cNvSpPr/>
            <p:nvPr/>
          </p:nvSpPr>
          <p:spPr>
            <a:xfrm rot="-419832">
              <a:off x="51652" y="51652"/>
              <a:ext cx="903224" cy="903223"/>
            </a:xfrm>
            <a:prstGeom prst="rect">
              <a:avLst/>
            </a:prstGeom>
            <a:solidFill>
              <a:srgbClr val="3ADF6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1 copy.jpg" id="156" name="Google Shape;156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1652" y="51651"/>
              <a:ext cx="903224" cy="9032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7" name="Google Shape;157;p1"/>
          <p:cNvSpPr txBox="1"/>
          <p:nvPr/>
        </p:nvSpPr>
        <p:spPr>
          <a:xfrm>
            <a:off x="3845674" y="933701"/>
            <a:ext cx="415637" cy="384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rPr>
              <a:t>х</a:t>
            </a:r>
            <a:endParaRPr/>
          </a:p>
        </p:txBody>
      </p:sp>
      <p:pic>
        <p:nvPicPr>
          <p:cNvPr id="158" name="Google Shape;15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59226" y="850975"/>
            <a:ext cx="2878884" cy="505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0"/>
          <p:cNvSpPr txBox="1"/>
          <p:nvPr/>
        </p:nvSpPr>
        <p:spPr>
          <a:xfrm>
            <a:off x="639762" y="281128"/>
            <a:ext cx="6911187" cy="976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C4CE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B9C4CE"/>
                </a:solidFill>
                <a:latin typeface="Arial"/>
                <a:ea typeface="Arial"/>
                <a:cs typeface="Arial"/>
                <a:sym typeface="Arial"/>
              </a:rPr>
              <a:t>Обязательное обучение для HR </a:t>
            </a:r>
            <a:br>
              <a:rPr b="0" i="0" lang="en-US" sz="3400" u="none" cap="none" strike="noStrike">
                <a:solidFill>
                  <a:srgbClr val="B9C4C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400" u="none" cap="none" strike="noStrike">
                <a:solidFill>
                  <a:srgbClr val="B9C4CE"/>
                </a:solidFill>
                <a:latin typeface="Arial"/>
                <a:ea typeface="Arial"/>
                <a:cs typeface="Arial"/>
                <a:sym typeface="Arial"/>
              </a:rPr>
              <a:t>и нанимающих менеджеров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" name="Google Shape;275;p10"/>
          <p:cNvGrpSpPr/>
          <p:nvPr/>
        </p:nvGrpSpPr>
        <p:grpSpPr>
          <a:xfrm>
            <a:off x="652462" y="1858304"/>
            <a:ext cx="8349832" cy="660899"/>
            <a:chOff x="0" y="0"/>
            <a:chExt cx="8349831" cy="660898"/>
          </a:xfrm>
        </p:grpSpPr>
        <p:sp>
          <p:nvSpPr>
            <p:cNvPr id="276" name="Google Shape;276;p10"/>
            <p:cNvSpPr/>
            <p:nvPr/>
          </p:nvSpPr>
          <p:spPr>
            <a:xfrm>
              <a:off x="0" y="0"/>
              <a:ext cx="8190974" cy="660898"/>
            </a:xfrm>
            <a:prstGeom prst="roundRect">
              <a:avLst>
                <a:gd fmla="val 25852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3ADE68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A3AE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96A3A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0"/>
            <p:cNvSpPr txBox="1"/>
            <p:nvPr/>
          </p:nvSpPr>
          <p:spPr>
            <a:xfrm>
              <a:off x="172757" y="219472"/>
              <a:ext cx="8177074" cy="221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Какие «тревожные» сигналы встречаются на разных этапах найма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0"/>
            <p:cNvSpPr/>
            <p:nvPr/>
          </p:nvSpPr>
          <p:spPr>
            <a:xfrm>
              <a:off x="7875937" y="73787"/>
              <a:ext cx="197378" cy="197378"/>
            </a:xfrm>
            <a:custGeom>
              <a:rect b="b" l="l" r="r" t="t"/>
              <a:pathLst>
                <a:path extrusionOk="0" h="21431" w="21431">
                  <a:moveTo>
                    <a:pt x="10858" y="3172"/>
                  </a:moveTo>
                  <a:cubicBezTo>
                    <a:pt x="11033" y="1606"/>
                    <a:pt x="11207" y="36"/>
                    <a:pt x="12948" y="1"/>
                  </a:cubicBezTo>
                  <a:cubicBezTo>
                    <a:pt x="14848" y="-38"/>
                    <a:pt x="17097" y="1023"/>
                    <a:pt x="18752" y="2679"/>
                  </a:cubicBezTo>
                  <a:cubicBezTo>
                    <a:pt x="20407" y="4334"/>
                    <a:pt x="21469" y="6583"/>
                    <a:pt x="21430" y="8483"/>
                  </a:cubicBezTo>
                  <a:cubicBezTo>
                    <a:pt x="21395" y="10224"/>
                    <a:pt x="19825" y="10398"/>
                    <a:pt x="18259" y="10573"/>
                  </a:cubicBezTo>
                  <a:cubicBezTo>
                    <a:pt x="16776" y="10737"/>
                    <a:pt x="15763" y="11033"/>
                    <a:pt x="14734" y="12055"/>
                  </a:cubicBezTo>
                  <a:cubicBezTo>
                    <a:pt x="13889" y="12895"/>
                    <a:pt x="13394" y="14622"/>
                    <a:pt x="13394" y="16073"/>
                  </a:cubicBezTo>
                  <a:cubicBezTo>
                    <a:pt x="13394" y="17524"/>
                    <a:pt x="13394" y="20092"/>
                    <a:pt x="11202" y="20092"/>
                  </a:cubicBezTo>
                  <a:cubicBezTo>
                    <a:pt x="10272" y="20092"/>
                    <a:pt x="8334" y="18685"/>
                    <a:pt x="6420" y="16906"/>
                  </a:cubicBezTo>
                  <a:lnTo>
                    <a:pt x="2286" y="21039"/>
                  </a:lnTo>
                  <a:cubicBezTo>
                    <a:pt x="1763" y="21562"/>
                    <a:pt x="915" y="21562"/>
                    <a:pt x="392" y="21039"/>
                  </a:cubicBezTo>
                  <a:cubicBezTo>
                    <a:pt x="-131" y="20516"/>
                    <a:pt x="-131" y="19668"/>
                    <a:pt x="392" y="19144"/>
                  </a:cubicBezTo>
                  <a:lnTo>
                    <a:pt x="4525" y="15011"/>
                  </a:lnTo>
                  <a:cubicBezTo>
                    <a:pt x="2746" y="13097"/>
                    <a:pt x="1339" y="11159"/>
                    <a:pt x="1339" y="10229"/>
                  </a:cubicBezTo>
                  <a:cubicBezTo>
                    <a:pt x="1339" y="8037"/>
                    <a:pt x="3907" y="8036"/>
                    <a:pt x="5358" y="8036"/>
                  </a:cubicBezTo>
                  <a:cubicBezTo>
                    <a:pt x="6809" y="8036"/>
                    <a:pt x="8536" y="7542"/>
                    <a:pt x="9376" y="6697"/>
                  </a:cubicBezTo>
                  <a:cubicBezTo>
                    <a:pt x="10268" y="5563"/>
                    <a:pt x="10694" y="4656"/>
                    <a:pt x="10858" y="3172"/>
                  </a:cubicBezTo>
                  <a:close/>
                </a:path>
              </a:pathLst>
            </a:custGeom>
            <a:solidFill>
              <a:srgbClr val="3ADE6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9" name="Google Shape;279;p10"/>
          <p:cNvGrpSpPr/>
          <p:nvPr/>
        </p:nvGrpSpPr>
        <p:grpSpPr>
          <a:xfrm>
            <a:off x="640613" y="4938887"/>
            <a:ext cx="8194447" cy="660899"/>
            <a:chOff x="0" y="0"/>
            <a:chExt cx="8194445" cy="660898"/>
          </a:xfrm>
        </p:grpSpPr>
        <p:sp>
          <p:nvSpPr>
            <p:cNvPr id="280" name="Google Shape;280;p10"/>
            <p:cNvSpPr/>
            <p:nvPr/>
          </p:nvSpPr>
          <p:spPr>
            <a:xfrm>
              <a:off x="0" y="0"/>
              <a:ext cx="8194445" cy="660898"/>
            </a:xfrm>
            <a:prstGeom prst="roundRect">
              <a:avLst>
                <a:gd fmla="val 25852" name="adj"/>
              </a:avLst>
            </a:prstGeom>
            <a:solidFill>
              <a:srgbClr val="60BA65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A3AE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96A3A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0"/>
            <p:cNvSpPr/>
            <p:nvPr/>
          </p:nvSpPr>
          <p:spPr>
            <a:xfrm>
              <a:off x="184606" y="330448"/>
              <a:ext cx="7766396" cy="1"/>
            </a:xfrm>
            <a:custGeom>
              <a:rect b="b" l="l" r="r" t="t"/>
              <a:pathLst>
                <a:path extrusionOk="0" h="120000" w="2160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Идеальный подход: доверяй, но проверяй при помощи структурированных, этичных и технически обоснованных методов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2" name="Google Shape;282;p10"/>
          <p:cNvGrpSpPr/>
          <p:nvPr/>
        </p:nvGrpSpPr>
        <p:grpSpPr>
          <a:xfrm>
            <a:off x="652462" y="2628450"/>
            <a:ext cx="8349832" cy="660899"/>
            <a:chOff x="0" y="0"/>
            <a:chExt cx="8349831" cy="660898"/>
          </a:xfrm>
        </p:grpSpPr>
        <p:sp>
          <p:nvSpPr>
            <p:cNvPr id="283" name="Google Shape;283;p10"/>
            <p:cNvSpPr/>
            <p:nvPr/>
          </p:nvSpPr>
          <p:spPr>
            <a:xfrm>
              <a:off x="0" y="0"/>
              <a:ext cx="8190974" cy="660898"/>
            </a:xfrm>
            <a:prstGeom prst="roundRect">
              <a:avLst>
                <a:gd fmla="val 25852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3ADE68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A3AE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96A3A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0"/>
            <p:cNvSpPr txBox="1"/>
            <p:nvPr/>
          </p:nvSpPr>
          <p:spPr>
            <a:xfrm>
              <a:off x="172757" y="105172"/>
              <a:ext cx="8177074" cy="450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Как нанимающему менеджеру и интервьюеру выявить реальную </a:t>
              </a:r>
              <a:br>
                <a:rPr b="1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экспертизу на собеседовании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0"/>
            <p:cNvSpPr/>
            <p:nvPr/>
          </p:nvSpPr>
          <p:spPr>
            <a:xfrm>
              <a:off x="7875937" y="73787"/>
              <a:ext cx="197378" cy="197378"/>
            </a:xfrm>
            <a:custGeom>
              <a:rect b="b" l="l" r="r" t="t"/>
              <a:pathLst>
                <a:path extrusionOk="0" h="21431" w="21431">
                  <a:moveTo>
                    <a:pt x="10858" y="3172"/>
                  </a:moveTo>
                  <a:cubicBezTo>
                    <a:pt x="11033" y="1606"/>
                    <a:pt x="11207" y="36"/>
                    <a:pt x="12948" y="1"/>
                  </a:cubicBezTo>
                  <a:cubicBezTo>
                    <a:pt x="14848" y="-38"/>
                    <a:pt x="17097" y="1023"/>
                    <a:pt x="18752" y="2679"/>
                  </a:cubicBezTo>
                  <a:cubicBezTo>
                    <a:pt x="20407" y="4334"/>
                    <a:pt x="21469" y="6583"/>
                    <a:pt x="21430" y="8483"/>
                  </a:cubicBezTo>
                  <a:cubicBezTo>
                    <a:pt x="21395" y="10224"/>
                    <a:pt x="19825" y="10398"/>
                    <a:pt x="18259" y="10573"/>
                  </a:cubicBezTo>
                  <a:cubicBezTo>
                    <a:pt x="16776" y="10737"/>
                    <a:pt x="15763" y="11033"/>
                    <a:pt x="14734" y="12055"/>
                  </a:cubicBezTo>
                  <a:cubicBezTo>
                    <a:pt x="13889" y="12895"/>
                    <a:pt x="13394" y="14622"/>
                    <a:pt x="13394" y="16073"/>
                  </a:cubicBezTo>
                  <a:cubicBezTo>
                    <a:pt x="13394" y="17524"/>
                    <a:pt x="13394" y="20092"/>
                    <a:pt x="11202" y="20092"/>
                  </a:cubicBezTo>
                  <a:cubicBezTo>
                    <a:pt x="10272" y="20092"/>
                    <a:pt x="8334" y="18685"/>
                    <a:pt x="6420" y="16906"/>
                  </a:cubicBezTo>
                  <a:lnTo>
                    <a:pt x="2286" y="21039"/>
                  </a:lnTo>
                  <a:cubicBezTo>
                    <a:pt x="1763" y="21562"/>
                    <a:pt x="915" y="21562"/>
                    <a:pt x="392" y="21039"/>
                  </a:cubicBezTo>
                  <a:cubicBezTo>
                    <a:pt x="-131" y="20516"/>
                    <a:pt x="-131" y="19668"/>
                    <a:pt x="392" y="19144"/>
                  </a:cubicBezTo>
                  <a:lnTo>
                    <a:pt x="4525" y="15011"/>
                  </a:lnTo>
                  <a:cubicBezTo>
                    <a:pt x="2746" y="13097"/>
                    <a:pt x="1339" y="11159"/>
                    <a:pt x="1339" y="10229"/>
                  </a:cubicBezTo>
                  <a:cubicBezTo>
                    <a:pt x="1339" y="8037"/>
                    <a:pt x="3907" y="8036"/>
                    <a:pt x="5358" y="8036"/>
                  </a:cubicBezTo>
                  <a:cubicBezTo>
                    <a:pt x="6809" y="8036"/>
                    <a:pt x="8536" y="7542"/>
                    <a:pt x="9376" y="6697"/>
                  </a:cubicBezTo>
                  <a:cubicBezTo>
                    <a:pt x="10268" y="5563"/>
                    <a:pt x="10694" y="4656"/>
                    <a:pt x="10858" y="3172"/>
                  </a:cubicBezTo>
                  <a:close/>
                </a:path>
              </a:pathLst>
            </a:custGeom>
            <a:solidFill>
              <a:srgbClr val="3ADE6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10"/>
          <p:cNvGrpSpPr/>
          <p:nvPr/>
        </p:nvGrpSpPr>
        <p:grpSpPr>
          <a:xfrm>
            <a:off x="652462" y="3398596"/>
            <a:ext cx="8349832" cy="660899"/>
            <a:chOff x="0" y="0"/>
            <a:chExt cx="8349831" cy="660898"/>
          </a:xfrm>
        </p:grpSpPr>
        <p:sp>
          <p:nvSpPr>
            <p:cNvPr id="287" name="Google Shape;287;p10"/>
            <p:cNvSpPr/>
            <p:nvPr/>
          </p:nvSpPr>
          <p:spPr>
            <a:xfrm>
              <a:off x="0" y="0"/>
              <a:ext cx="8190974" cy="660898"/>
            </a:xfrm>
            <a:prstGeom prst="roundRect">
              <a:avLst>
                <a:gd fmla="val 25852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3ADE68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A3AE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96A3A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0"/>
            <p:cNvSpPr txBox="1"/>
            <p:nvPr/>
          </p:nvSpPr>
          <p:spPr>
            <a:xfrm>
              <a:off x="172757" y="207338"/>
              <a:ext cx="8177074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Что делать, если заметил у кандидата признаки нечестности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0"/>
            <p:cNvSpPr/>
            <p:nvPr/>
          </p:nvSpPr>
          <p:spPr>
            <a:xfrm>
              <a:off x="7875937" y="73787"/>
              <a:ext cx="197378" cy="197378"/>
            </a:xfrm>
            <a:custGeom>
              <a:rect b="b" l="l" r="r" t="t"/>
              <a:pathLst>
                <a:path extrusionOk="0" h="21431" w="21431">
                  <a:moveTo>
                    <a:pt x="10858" y="3172"/>
                  </a:moveTo>
                  <a:cubicBezTo>
                    <a:pt x="11033" y="1606"/>
                    <a:pt x="11207" y="36"/>
                    <a:pt x="12948" y="1"/>
                  </a:cubicBezTo>
                  <a:cubicBezTo>
                    <a:pt x="14848" y="-38"/>
                    <a:pt x="17097" y="1023"/>
                    <a:pt x="18752" y="2679"/>
                  </a:cubicBezTo>
                  <a:cubicBezTo>
                    <a:pt x="20407" y="4334"/>
                    <a:pt x="21469" y="6583"/>
                    <a:pt x="21430" y="8483"/>
                  </a:cubicBezTo>
                  <a:cubicBezTo>
                    <a:pt x="21395" y="10224"/>
                    <a:pt x="19825" y="10398"/>
                    <a:pt x="18259" y="10573"/>
                  </a:cubicBezTo>
                  <a:cubicBezTo>
                    <a:pt x="16776" y="10737"/>
                    <a:pt x="15763" y="11033"/>
                    <a:pt x="14734" y="12055"/>
                  </a:cubicBezTo>
                  <a:cubicBezTo>
                    <a:pt x="13889" y="12895"/>
                    <a:pt x="13394" y="14622"/>
                    <a:pt x="13394" y="16073"/>
                  </a:cubicBezTo>
                  <a:cubicBezTo>
                    <a:pt x="13394" y="17524"/>
                    <a:pt x="13394" y="20092"/>
                    <a:pt x="11202" y="20092"/>
                  </a:cubicBezTo>
                  <a:cubicBezTo>
                    <a:pt x="10272" y="20092"/>
                    <a:pt x="8334" y="18685"/>
                    <a:pt x="6420" y="16906"/>
                  </a:cubicBezTo>
                  <a:lnTo>
                    <a:pt x="2286" y="21039"/>
                  </a:lnTo>
                  <a:cubicBezTo>
                    <a:pt x="1763" y="21562"/>
                    <a:pt x="915" y="21562"/>
                    <a:pt x="392" y="21039"/>
                  </a:cubicBezTo>
                  <a:cubicBezTo>
                    <a:pt x="-131" y="20516"/>
                    <a:pt x="-131" y="19668"/>
                    <a:pt x="392" y="19144"/>
                  </a:cubicBezTo>
                  <a:lnTo>
                    <a:pt x="4525" y="15011"/>
                  </a:lnTo>
                  <a:cubicBezTo>
                    <a:pt x="2746" y="13097"/>
                    <a:pt x="1339" y="11159"/>
                    <a:pt x="1339" y="10229"/>
                  </a:cubicBezTo>
                  <a:cubicBezTo>
                    <a:pt x="1339" y="8037"/>
                    <a:pt x="3907" y="8036"/>
                    <a:pt x="5358" y="8036"/>
                  </a:cubicBezTo>
                  <a:cubicBezTo>
                    <a:pt x="6809" y="8036"/>
                    <a:pt x="8536" y="7542"/>
                    <a:pt x="9376" y="6697"/>
                  </a:cubicBezTo>
                  <a:cubicBezTo>
                    <a:pt x="10268" y="5563"/>
                    <a:pt x="10694" y="4656"/>
                    <a:pt x="10858" y="3172"/>
                  </a:cubicBezTo>
                  <a:close/>
                </a:path>
              </a:pathLst>
            </a:custGeom>
            <a:solidFill>
              <a:srgbClr val="3ADE6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0" name="Google Shape;290;p10"/>
          <p:cNvGrpSpPr/>
          <p:nvPr/>
        </p:nvGrpSpPr>
        <p:grpSpPr>
          <a:xfrm>
            <a:off x="652462" y="4168741"/>
            <a:ext cx="8349832" cy="660899"/>
            <a:chOff x="0" y="0"/>
            <a:chExt cx="8349831" cy="660898"/>
          </a:xfrm>
        </p:grpSpPr>
        <p:sp>
          <p:nvSpPr>
            <p:cNvPr id="291" name="Google Shape;291;p10"/>
            <p:cNvSpPr/>
            <p:nvPr/>
          </p:nvSpPr>
          <p:spPr>
            <a:xfrm>
              <a:off x="0" y="0"/>
              <a:ext cx="8190974" cy="660898"/>
            </a:xfrm>
            <a:prstGeom prst="roundRect">
              <a:avLst>
                <a:gd fmla="val 25852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3ADE68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A3AE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96A3A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0"/>
            <p:cNvSpPr txBox="1"/>
            <p:nvPr/>
          </p:nvSpPr>
          <p:spPr>
            <a:xfrm>
              <a:off x="172757" y="219472"/>
              <a:ext cx="8177074" cy="221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Практический тренажёр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7875937" y="73787"/>
              <a:ext cx="197378" cy="197378"/>
            </a:xfrm>
            <a:custGeom>
              <a:rect b="b" l="l" r="r" t="t"/>
              <a:pathLst>
                <a:path extrusionOk="0" h="21431" w="21431">
                  <a:moveTo>
                    <a:pt x="10858" y="3172"/>
                  </a:moveTo>
                  <a:cubicBezTo>
                    <a:pt x="11033" y="1606"/>
                    <a:pt x="11207" y="36"/>
                    <a:pt x="12948" y="1"/>
                  </a:cubicBezTo>
                  <a:cubicBezTo>
                    <a:pt x="14848" y="-38"/>
                    <a:pt x="17097" y="1023"/>
                    <a:pt x="18752" y="2679"/>
                  </a:cubicBezTo>
                  <a:cubicBezTo>
                    <a:pt x="20407" y="4334"/>
                    <a:pt x="21469" y="6583"/>
                    <a:pt x="21430" y="8483"/>
                  </a:cubicBezTo>
                  <a:cubicBezTo>
                    <a:pt x="21395" y="10224"/>
                    <a:pt x="19825" y="10398"/>
                    <a:pt x="18259" y="10573"/>
                  </a:cubicBezTo>
                  <a:cubicBezTo>
                    <a:pt x="16776" y="10737"/>
                    <a:pt x="15763" y="11033"/>
                    <a:pt x="14734" y="12055"/>
                  </a:cubicBezTo>
                  <a:cubicBezTo>
                    <a:pt x="13889" y="12895"/>
                    <a:pt x="13394" y="14622"/>
                    <a:pt x="13394" y="16073"/>
                  </a:cubicBezTo>
                  <a:cubicBezTo>
                    <a:pt x="13394" y="17524"/>
                    <a:pt x="13394" y="20092"/>
                    <a:pt x="11202" y="20092"/>
                  </a:cubicBezTo>
                  <a:cubicBezTo>
                    <a:pt x="10272" y="20092"/>
                    <a:pt x="8334" y="18685"/>
                    <a:pt x="6420" y="16906"/>
                  </a:cubicBezTo>
                  <a:lnTo>
                    <a:pt x="2286" y="21039"/>
                  </a:lnTo>
                  <a:cubicBezTo>
                    <a:pt x="1763" y="21562"/>
                    <a:pt x="915" y="21562"/>
                    <a:pt x="392" y="21039"/>
                  </a:cubicBezTo>
                  <a:cubicBezTo>
                    <a:pt x="-131" y="20516"/>
                    <a:pt x="-131" y="19668"/>
                    <a:pt x="392" y="19144"/>
                  </a:cubicBezTo>
                  <a:lnTo>
                    <a:pt x="4525" y="15011"/>
                  </a:lnTo>
                  <a:cubicBezTo>
                    <a:pt x="2746" y="13097"/>
                    <a:pt x="1339" y="11159"/>
                    <a:pt x="1339" y="10229"/>
                  </a:cubicBezTo>
                  <a:cubicBezTo>
                    <a:pt x="1339" y="8037"/>
                    <a:pt x="3907" y="8036"/>
                    <a:pt x="5358" y="8036"/>
                  </a:cubicBezTo>
                  <a:cubicBezTo>
                    <a:pt x="6809" y="8036"/>
                    <a:pt x="8536" y="7542"/>
                    <a:pt x="9376" y="6697"/>
                  </a:cubicBezTo>
                  <a:cubicBezTo>
                    <a:pt x="10268" y="5563"/>
                    <a:pt x="10694" y="4656"/>
                    <a:pt x="10858" y="3172"/>
                  </a:cubicBezTo>
                  <a:close/>
                </a:path>
              </a:pathLst>
            </a:custGeom>
            <a:solidFill>
              <a:srgbClr val="3ADE6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gosha_know_how.png" id="294" name="Google Shape;29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8955305" y="2088464"/>
            <a:ext cx="3060219" cy="306022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0"/>
          <p:cNvSpPr txBox="1"/>
          <p:nvPr>
            <p:ph idx="12" type="sldNum"/>
          </p:nvPr>
        </p:nvSpPr>
        <p:spPr>
          <a:xfrm>
            <a:off x="11438794" y="6298313"/>
            <a:ext cx="2584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rgbClr val="D5DAD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1"/>
          <p:cNvSpPr txBox="1"/>
          <p:nvPr/>
        </p:nvSpPr>
        <p:spPr>
          <a:xfrm>
            <a:off x="639762" y="281128"/>
            <a:ext cx="10714893" cy="481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C4CE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B9C4CE"/>
                </a:solidFill>
                <a:latin typeface="Arial"/>
                <a:ea typeface="Arial"/>
                <a:cs typeface="Arial"/>
                <a:sym typeface="Arial"/>
              </a:rPr>
              <a:t>Новые методы проверки на этапе собеседования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1" name="Google Shape;301;p11"/>
          <p:cNvGrpSpPr/>
          <p:nvPr/>
        </p:nvGrpSpPr>
        <p:grpSpPr>
          <a:xfrm>
            <a:off x="652462" y="1716870"/>
            <a:ext cx="8349832" cy="660899"/>
            <a:chOff x="0" y="0"/>
            <a:chExt cx="8349831" cy="660898"/>
          </a:xfrm>
        </p:grpSpPr>
        <p:sp>
          <p:nvSpPr>
            <p:cNvPr id="302" name="Google Shape;302;p11"/>
            <p:cNvSpPr/>
            <p:nvPr/>
          </p:nvSpPr>
          <p:spPr>
            <a:xfrm>
              <a:off x="0" y="0"/>
              <a:ext cx="8190974" cy="660898"/>
            </a:xfrm>
            <a:prstGeom prst="roundRect">
              <a:avLst>
                <a:gd fmla="val 25852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3ADE68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A3AE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96A3A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1"/>
            <p:cNvSpPr txBox="1"/>
            <p:nvPr/>
          </p:nvSpPr>
          <p:spPr>
            <a:xfrm>
              <a:off x="172757" y="207338"/>
              <a:ext cx="8177074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Проводим интервью только с включённой камерой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7875937" y="73787"/>
              <a:ext cx="197378" cy="197378"/>
            </a:xfrm>
            <a:custGeom>
              <a:rect b="b" l="l" r="r" t="t"/>
              <a:pathLst>
                <a:path extrusionOk="0" h="21431" w="21431">
                  <a:moveTo>
                    <a:pt x="10858" y="3172"/>
                  </a:moveTo>
                  <a:cubicBezTo>
                    <a:pt x="11033" y="1606"/>
                    <a:pt x="11207" y="36"/>
                    <a:pt x="12948" y="1"/>
                  </a:cubicBezTo>
                  <a:cubicBezTo>
                    <a:pt x="14848" y="-38"/>
                    <a:pt x="17097" y="1023"/>
                    <a:pt x="18752" y="2679"/>
                  </a:cubicBezTo>
                  <a:cubicBezTo>
                    <a:pt x="20407" y="4334"/>
                    <a:pt x="21469" y="6583"/>
                    <a:pt x="21430" y="8483"/>
                  </a:cubicBezTo>
                  <a:cubicBezTo>
                    <a:pt x="21395" y="10224"/>
                    <a:pt x="19825" y="10398"/>
                    <a:pt x="18259" y="10573"/>
                  </a:cubicBezTo>
                  <a:cubicBezTo>
                    <a:pt x="16776" y="10737"/>
                    <a:pt x="15763" y="11033"/>
                    <a:pt x="14734" y="12055"/>
                  </a:cubicBezTo>
                  <a:cubicBezTo>
                    <a:pt x="13889" y="12895"/>
                    <a:pt x="13394" y="14622"/>
                    <a:pt x="13394" y="16073"/>
                  </a:cubicBezTo>
                  <a:cubicBezTo>
                    <a:pt x="13394" y="17524"/>
                    <a:pt x="13394" y="20092"/>
                    <a:pt x="11202" y="20092"/>
                  </a:cubicBezTo>
                  <a:cubicBezTo>
                    <a:pt x="10272" y="20092"/>
                    <a:pt x="8334" y="18685"/>
                    <a:pt x="6420" y="16906"/>
                  </a:cubicBezTo>
                  <a:lnTo>
                    <a:pt x="2286" y="21039"/>
                  </a:lnTo>
                  <a:cubicBezTo>
                    <a:pt x="1763" y="21562"/>
                    <a:pt x="915" y="21562"/>
                    <a:pt x="392" y="21039"/>
                  </a:cubicBezTo>
                  <a:cubicBezTo>
                    <a:pt x="-131" y="20516"/>
                    <a:pt x="-131" y="19668"/>
                    <a:pt x="392" y="19144"/>
                  </a:cubicBezTo>
                  <a:lnTo>
                    <a:pt x="4525" y="15011"/>
                  </a:lnTo>
                  <a:cubicBezTo>
                    <a:pt x="2746" y="13097"/>
                    <a:pt x="1339" y="11159"/>
                    <a:pt x="1339" y="10229"/>
                  </a:cubicBezTo>
                  <a:cubicBezTo>
                    <a:pt x="1339" y="8037"/>
                    <a:pt x="3907" y="8036"/>
                    <a:pt x="5358" y="8036"/>
                  </a:cubicBezTo>
                  <a:cubicBezTo>
                    <a:pt x="6809" y="8036"/>
                    <a:pt x="8536" y="7542"/>
                    <a:pt x="9376" y="6697"/>
                  </a:cubicBezTo>
                  <a:cubicBezTo>
                    <a:pt x="10268" y="5563"/>
                    <a:pt x="10694" y="4656"/>
                    <a:pt x="10858" y="3172"/>
                  </a:cubicBezTo>
                  <a:close/>
                </a:path>
              </a:pathLst>
            </a:custGeom>
            <a:solidFill>
              <a:srgbClr val="3ADE6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5" name="Google Shape;305;p11"/>
          <p:cNvGrpSpPr/>
          <p:nvPr/>
        </p:nvGrpSpPr>
        <p:grpSpPr>
          <a:xfrm>
            <a:off x="652462" y="2487016"/>
            <a:ext cx="8349832" cy="660899"/>
            <a:chOff x="0" y="0"/>
            <a:chExt cx="8349831" cy="660898"/>
          </a:xfrm>
        </p:grpSpPr>
        <p:sp>
          <p:nvSpPr>
            <p:cNvPr id="306" name="Google Shape;306;p11"/>
            <p:cNvSpPr/>
            <p:nvPr/>
          </p:nvSpPr>
          <p:spPr>
            <a:xfrm>
              <a:off x="0" y="0"/>
              <a:ext cx="8190974" cy="660898"/>
            </a:xfrm>
            <a:prstGeom prst="roundRect">
              <a:avLst>
                <a:gd fmla="val 25852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3ADE68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A3AE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96A3A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1"/>
            <p:cNvSpPr txBox="1"/>
            <p:nvPr/>
          </p:nvSpPr>
          <p:spPr>
            <a:xfrm>
              <a:off x="172757" y="219472"/>
              <a:ext cx="8177074" cy="221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Приглашаем на собеседование в офис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7875937" y="73787"/>
              <a:ext cx="197378" cy="197378"/>
            </a:xfrm>
            <a:custGeom>
              <a:rect b="b" l="l" r="r" t="t"/>
              <a:pathLst>
                <a:path extrusionOk="0" h="21431" w="21431">
                  <a:moveTo>
                    <a:pt x="10858" y="3172"/>
                  </a:moveTo>
                  <a:cubicBezTo>
                    <a:pt x="11033" y="1606"/>
                    <a:pt x="11207" y="36"/>
                    <a:pt x="12948" y="1"/>
                  </a:cubicBezTo>
                  <a:cubicBezTo>
                    <a:pt x="14848" y="-38"/>
                    <a:pt x="17097" y="1023"/>
                    <a:pt x="18752" y="2679"/>
                  </a:cubicBezTo>
                  <a:cubicBezTo>
                    <a:pt x="20407" y="4334"/>
                    <a:pt x="21469" y="6583"/>
                    <a:pt x="21430" y="8483"/>
                  </a:cubicBezTo>
                  <a:cubicBezTo>
                    <a:pt x="21395" y="10224"/>
                    <a:pt x="19825" y="10398"/>
                    <a:pt x="18259" y="10573"/>
                  </a:cubicBezTo>
                  <a:cubicBezTo>
                    <a:pt x="16776" y="10737"/>
                    <a:pt x="15763" y="11033"/>
                    <a:pt x="14734" y="12055"/>
                  </a:cubicBezTo>
                  <a:cubicBezTo>
                    <a:pt x="13889" y="12895"/>
                    <a:pt x="13394" y="14622"/>
                    <a:pt x="13394" y="16073"/>
                  </a:cubicBezTo>
                  <a:cubicBezTo>
                    <a:pt x="13394" y="17524"/>
                    <a:pt x="13394" y="20092"/>
                    <a:pt x="11202" y="20092"/>
                  </a:cubicBezTo>
                  <a:cubicBezTo>
                    <a:pt x="10272" y="20092"/>
                    <a:pt x="8334" y="18685"/>
                    <a:pt x="6420" y="16906"/>
                  </a:cubicBezTo>
                  <a:lnTo>
                    <a:pt x="2286" y="21039"/>
                  </a:lnTo>
                  <a:cubicBezTo>
                    <a:pt x="1763" y="21562"/>
                    <a:pt x="915" y="21562"/>
                    <a:pt x="392" y="21039"/>
                  </a:cubicBezTo>
                  <a:cubicBezTo>
                    <a:pt x="-131" y="20516"/>
                    <a:pt x="-131" y="19668"/>
                    <a:pt x="392" y="19144"/>
                  </a:cubicBezTo>
                  <a:lnTo>
                    <a:pt x="4525" y="15011"/>
                  </a:lnTo>
                  <a:cubicBezTo>
                    <a:pt x="2746" y="13097"/>
                    <a:pt x="1339" y="11159"/>
                    <a:pt x="1339" y="10229"/>
                  </a:cubicBezTo>
                  <a:cubicBezTo>
                    <a:pt x="1339" y="8037"/>
                    <a:pt x="3907" y="8036"/>
                    <a:pt x="5358" y="8036"/>
                  </a:cubicBezTo>
                  <a:cubicBezTo>
                    <a:pt x="6809" y="8036"/>
                    <a:pt x="8536" y="7542"/>
                    <a:pt x="9376" y="6697"/>
                  </a:cubicBezTo>
                  <a:cubicBezTo>
                    <a:pt x="10268" y="5563"/>
                    <a:pt x="10694" y="4656"/>
                    <a:pt x="10858" y="3172"/>
                  </a:cubicBezTo>
                  <a:close/>
                </a:path>
              </a:pathLst>
            </a:custGeom>
            <a:solidFill>
              <a:srgbClr val="3ADE6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9" name="Google Shape;309;p11"/>
          <p:cNvGrpSpPr/>
          <p:nvPr/>
        </p:nvGrpSpPr>
        <p:grpSpPr>
          <a:xfrm>
            <a:off x="652462" y="3257162"/>
            <a:ext cx="8349832" cy="660899"/>
            <a:chOff x="0" y="0"/>
            <a:chExt cx="8349831" cy="660898"/>
          </a:xfrm>
        </p:grpSpPr>
        <p:sp>
          <p:nvSpPr>
            <p:cNvPr id="310" name="Google Shape;310;p11"/>
            <p:cNvSpPr/>
            <p:nvPr/>
          </p:nvSpPr>
          <p:spPr>
            <a:xfrm>
              <a:off x="0" y="0"/>
              <a:ext cx="8190974" cy="660898"/>
            </a:xfrm>
            <a:prstGeom prst="roundRect">
              <a:avLst>
                <a:gd fmla="val 25852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3ADE68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A3AE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96A3A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1"/>
            <p:cNvSpPr txBox="1"/>
            <p:nvPr/>
          </p:nvSpPr>
          <p:spPr>
            <a:xfrm>
              <a:off x="172757" y="219472"/>
              <a:ext cx="8177074" cy="221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Дополнительно уточняем про опыт из резюме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1"/>
            <p:cNvSpPr/>
            <p:nvPr/>
          </p:nvSpPr>
          <p:spPr>
            <a:xfrm>
              <a:off x="7875937" y="73787"/>
              <a:ext cx="197378" cy="197378"/>
            </a:xfrm>
            <a:custGeom>
              <a:rect b="b" l="l" r="r" t="t"/>
              <a:pathLst>
                <a:path extrusionOk="0" h="21431" w="21431">
                  <a:moveTo>
                    <a:pt x="10858" y="3172"/>
                  </a:moveTo>
                  <a:cubicBezTo>
                    <a:pt x="11033" y="1606"/>
                    <a:pt x="11207" y="36"/>
                    <a:pt x="12948" y="1"/>
                  </a:cubicBezTo>
                  <a:cubicBezTo>
                    <a:pt x="14848" y="-38"/>
                    <a:pt x="17097" y="1023"/>
                    <a:pt x="18752" y="2679"/>
                  </a:cubicBezTo>
                  <a:cubicBezTo>
                    <a:pt x="20407" y="4334"/>
                    <a:pt x="21469" y="6583"/>
                    <a:pt x="21430" y="8483"/>
                  </a:cubicBezTo>
                  <a:cubicBezTo>
                    <a:pt x="21395" y="10224"/>
                    <a:pt x="19825" y="10398"/>
                    <a:pt x="18259" y="10573"/>
                  </a:cubicBezTo>
                  <a:cubicBezTo>
                    <a:pt x="16776" y="10737"/>
                    <a:pt x="15763" y="11033"/>
                    <a:pt x="14734" y="12055"/>
                  </a:cubicBezTo>
                  <a:cubicBezTo>
                    <a:pt x="13889" y="12895"/>
                    <a:pt x="13394" y="14622"/>
                    <a:pt x="13394" y="16073"/>
                  </a:cubicBezTo>
                  <a:cubicBezTo>
                    <a:pt x="13394" y="17524"/>
                    <a:pt x="13394" y="20092"/>
                    <a:pt x="11202" y="20092"/>
                  </a:cubicBezTo>
                  <a:cubicBezTo>
                    <a:pt x="10272" y="20092"/>
                    <a:pt x="8334" y="18685"/>
                    <a:pt x="6420" y="16906"/>
                  </a:cubicBezTo>
                  <a:lnTo>
                    <a:pt x="2286" y="21039"/>
                  </a:lnTo>
                  <a:cubicBezTo>
                    <a:pt x="1763" y="21562"/>
                    <a:pt x="915" y="21562"/>
                    <a:pt x="392" y="21039"/>
                  </a:cubicBezTo>
                  <a:cubicBezTo>
                    <a:pt x="-131" y="20516"/>
                    <a:pt x="-131" y="19668"/>
                    <a:pt x="392" y="19144"/>
                  </a:cubicBezTo>
                  <a:lnTo>
                    <a:pt x="4525" y="15011"/>
                  </a:lnTo>
                  <a:cubicBezTo>
                    <a:pt x="2746" y="13097"/>
                    <a:pt x="1339" y="11159"/>
                    <a:pt x="1339" y="10229"/>
                  </a:cubicBezTo>
                  <a:cubicBezTo>
                    <a:pt x="1339" y="8037"/>
                    <a:pt x="3907" y="8036"/>
                    <a:pt x="5358" y="8036"/>
                  </a:cubicBezTo>
                  <a:cubicBezTo>
                    <a:pt x="6809" y="8036"/>
                    <a:pt x="8536" y="7542"/>
                    <a:pt x="9376" y="6697"/>
                  </a:cubicBezTo>
                  <a:cubicBezTo>
                    <a:pt x="10268" y="5563"/>
                    <a:pt x="10694" y="4656"/>
                    <a:pt x="10858" y="3172"/>
                  </a:cubicBezTo>
                  <a:close/>
                </a:path>
              </a:pathLst>
            </a:custGeom>
            <a:solidFill>
              <a:srgbClr val="3ADE6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3" name="Google Shape;313;p11"/>
          <p:cNvGrpSpPr/>
          <p:nvPr/>
        </p:nvGrpSpPr>
        <p:grpSpPr>
          <a:xfrm>
            <a:off x="652462" y="4027308"/>
            <a:ext cx="8349832" cy="660899"/>
            <a:chOff x="0" y="0"/>
            <a:chExt cx="8349831" cy="660898"/>
          </a:xfrm>
        </p:grpSpPr>
        <p:sp>
          <p:nvSpPr>
            <p:cNvPr id="314" name="Google Shape;314;p11"/>
            <p:cNvSpPr/>
            <p:nvPr/>
          </p:nvSpPr>
          <p:spPr>
            <a:xfrm>
              <a:off x="0" y="0"/>
              <a:ext cx="8190974" cy="660898"/>
            </a:xfrm>
            <a:prstGeom prst="roundRect">
              <a:avLst>
                <a:gd fmla="val 25852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3ADE68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A3AE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96A3A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1"/>
            <p:cNvSpPr txBox="1"/>
            <p:nvPr/>
          </p:nvSpPr>
          <p:spPr>
            <a:xfrm>
              <a:off x="172757" y="219472"/>
              <a:ext cx="8177074" cy="221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Регулярно обновляем пул задач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1"/>
            <p:cNvSpPr/>
            <p:nvPr/>
          </p:nvSpPr>
          <p:spPr>
            <a:xfrm>
              <a:off x="7875937" y="73787"/>
              <a:ext cx="197378" cy="197378"/>
            </a:xfrm>
            <a:custGeom>
              <a:rect b="b" l="l" r="r" t="t"/>
              <a:pathLst>
                <a:path extrusionOk="0" h="21431" w="21431">
                  <a:moveTo>
                    <a:pt x="10858" y="3172"/>
                  </a:moveTo>
                  <a:cubicBezTo>
                    <a:pt x="11033" y="1606"/>
                    <a:pt x="11207" y="36"/>
                    <a:pt x="12948" y="1"/>
                  </a:cubicBezTo>
                  <a:cubicBezTo>
                    <a:pt x="14848" y="-38"/>
                    <a:pt x="17097" y="1023"/>
                    <a:pt x="18752" y="2679"/>
                  </a:cubicBezTo>
                  <a:cubicBezTo>
                    <a:pt x="20407" y="4334"/>
                    <a:pt x="21469" y="6583"/>
                    <a:pt x="21430" y="8483"/>
                  </a:cubicBezTo>
                  <a:cubicBezTo>
                    <a:pt x="21395" y="10224"/>
                    <a:pt x="19825" y="10398"/>
                    <a:pt x="18259" y="10573"/>
                  </a:cubicBezTo>
                  <a:cubicBezTo>
                    <a:pt x="16776" y="10737"/>
                    <a:pt x="15763" y="11033"/>
                    <a:pt x="14734" y="12055"/>
                  </a:cubicBezTo>
                  <a:cubicBezTo>
                    <a:pt x="13889" y="12895"/>
                    <a:pt x="13394" y="14622"/>
                    <a:pt x="13394" y="16073"/>
                  </a:cubicBezTo>
                  <a:cubicBezTo>
                    <a:pt x="13394" y="17524"/>
                    <a:pt x="13394" y="20092"/>
                    <a:pt x="11202" y="20092"/>
                  </a:cubicBezTo>
                  <a:cubicBezTo>
                    <a:pt x="10272" y="20092"/>
                    <a:pt x="8334" y="18685"/>
                    <a:pt x="6420" y="16906"/>
                  </a:cubicBezTo>
                  <a:lnTo>
                    <a:pt x="2286" y="21039"/>
                  </a:lnTo>
                  <a:cubicBezTo>
                    <a:pt x="1763" y="21562"/>
                    <a:pt x="915" y="21562"/>
                    <a:pt x="392" y="21039"/>
                  </a:cubicBezTo>
                  <a:cubicBezTo>
                    <a:pt x="-131" y="20516"/>
                    <a:pt x="-131" y="19668"/>
                    <a:pt x="392" y="19144"/>
                  </a:cubicBezTo>
                  <a:lnTo>
                    <a:pt x="4525" y="15011"/>
                  </a:lnTo>
                  <a:cubicBezTo>
                    <a:pt x="2746" y="13097"/>
                    <a:pt x="1339" y="11159"/>
                    <a:pt x="1339" y="10229"/>
                  </a:cubicBezTo>
                  <a:cubicBezTo>
                    <a:pt x="1339" y="8037"/>
                    <a:pt x="3907" y="8036"/>
                    <a:pt x="5358" y="8036"/>
                  </a:cubicBezTo>
                  <a:cubicBezTo>
                    <a:pt x="6809" y="8036"/>
                    <a:pt x="8536" y="7542"/>
                    <a:pt x="9376" y="6697"/>
                  </a:cubicBezTo>
                  <a:cubicBezTo>
                    <a:pt x="10268" y="5563"/>
                    <a:pt x="10694" y="4656"/>
                    <a:pt x="10858" y="3172"/>
                  </a:cubicBezTo>
                  <a:close/>
                </a:path>
              </a:pathLst>
            </a:custGeom>
            <a:solidFill>
              <a:srgbClr val="3ADE6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7" name="Google Shape;317;p11"/>
          <p:cNvGrpSpPr/>
          <p:nvPr/>
        </p:nvGrpSpPr>
        <p:grpSpPr>
          <a:xfrm>
            <a:off x="652462" y="4797453"/>
            <a:ext cx="8349832" cy="660899"/>
            <a:chOff x="0" y="0"/>
            <a:chExt cx="8349831" cy="660898"/>
          </a:xfrm>
        </p:grpSpPr>
        <p:sp>
          <p:nvSpPr>
            <p:cNvPr id="318" name="Google Shape;318;p11"/>
            <p:cNvSpPr/>
            <p:nvPr/>
          </p:nvSpPr>
          <p:spPr>
            <a:xfrm>
              <a:off x="0" y="0"/>
              <a:ext cx="8190974" cy="660898"/>
            </a:xfrm>
            <a:prstGeom prst="roundRect">
              <a:avLst>
                <a:gd fmla="val 25852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3ADE68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A3AE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96A3A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1"/>
            <p:cNvSpPr txBox="1"/>
            <p:nvPr/>
          </p:nvSpPr>
          <p:spPr>
            <a:xfrm>
              <a:off x="172757" y="219472"/>
              <a:ext cx="8177074" cy="221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Проводим собеседования двумя интервьюерами из разных команд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7875937" y="73787"/>
              <a:ext cx="197378" cy="197378"/>
            </a:xfrm>
            <a:custGeom>
              <a:rect b="b" l="l" r="r" t="t"/>
              <a:pathLst>
                <a:path extrusionOk="0" h="21431" w="21431">
                  <a:moveTo>
                    <a:pt x="10858" y="3172"/>
                  </a:moveTo>
                  <a:cubicBezTo>
                    <a:pt x="11033" y="1606"/>
                    <a:pt x="11207" y="36"/>
                    <a:pt x="12948" y="1"/>
                  </a:cubicBezTo>
                  <a:cubicBezTo>
                    <a:pt x="14848" y="-38"/>
                    <a:pt x="17097" y="1023"/>
                    <a:pt x="18752" y="2679"/>
                  </a:cubicBezTo>
                  <a:cubicBezTo>
                    <a:pt x="20407" y="4334"/>
                    <a:pt x="21469" y="6583"/>
                    <a:pt x="21430" y="8483"/>
                  </a:cubicBezTo>
                  <a:cubicBezTo>
                    <a:pt x="21395" y="10224"/>
                    <a:pt x="19825" y="10398"/>
                    <a:pt x="18259" y="10573"/>
                  </a:cubicBezTo>
                  <a:cubicBezTo>
                    <a:pt x="16776" y="10737"/>
                    <a:pt x="15763" y="11033"/>
                    <a:pt x="14734" y="12055"/>
                  </a:cubicBezTo>
                  <a:cubicBezTo>
                    <a:pt x="13889" y="12895"/>
                    <a:pt x="13394" y="14622"/>
                    <a:pt x="13394" y="16073"/>
                  </a:cubicBezTo>
                  <a:cubicBezTo>
                    <a:pt x="13394" y="17524"/>
                    <a:pt x="13394" y="20092"/>
                    <a:pt x="11202" y="20092"/>
                  </a:cubicBezTo>
                  <a:cubicBezTo>
                    <a:pt x="10272" y="20092"/>
                    <a:pt x="8334" y="18685"/>
                    <a:pt x="6420" y="16906"/>
                  </a:cubicBezTo>
                  <a:lnTo>
                    <a:pt x="2286" y="21039"/>
                  </a:lnTo>
                  <a:cubicBezTo>
                    <a:pt x="1763" y="21562"/>
                    <a:pt x="915" y="21562"/>
                    <a:pt x="392" y="21039"/>
                  </a:cubicBezTo>
                  <a:cubicBezTo>
                    <a:pt x="-131" y="20516"/>
                    <a:pt x="-131" y="19668"/>
                    <a:pt x="392" y="19144"/>
                  </a:cubicBezTo>
                  <a:lnTo>
                    <a:pt x="4525" y="15011"/>
                  </a:lnTo>
                  <a:cubicBezTo>
                    <a:pt x="2746" y="13097"/>
                    <a:pt x="1339" y="11159"/>
                    <a:pt x="1339" y="10229"/>
                  </a:cubicBezTo>
                  <a:cubicBezTo>
                    <a:pt x="1339" y="8037"/>
                    <a:pt x="3907" y="8036"/>
                    <a:pt x="5358" y="8036"/>
                  </a:cubicBezTo>
                  <a:cubicBezTo>
                    <a:pt x="6809" y="8036"/>
                    <a:pt x="8536" y="7542"/>
                    <a:pt x="9376" y="6697"/>
                  </a:cubicBezTo>
                  <a:cubicBezTo>
                    <a:pt x="10268" y="5563"/>
                    <a:pt x="10694" y="4656"/>
                    <a:pt x="10858" y="3172"/>
                  </a:cubicBezTo>
                  <a:close/>
                </a:path>
              </a:pathLst>
            </a:custGeom>
            <a:solidFill>
              <a:srgbClr val="3ADE6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1" name="Google Shape;321;p11"/>
          <p:cNvSpPr txBox="1"/>
          <p:nvPr>
            <p:ph idx="12" type="sldNum"/>
          </p:nvPr>
        </p:nvSpPr>
        <p:spPr>
          <a:xfrm>
            <a:off x="11438795" y="6443475"/>
            <a:ext cx="2584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rgbClr val="D5DAD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2"/>
          <p:cNvSpPr txBox="1"/>
          <p:nvPr/>
        </p:nvSpPr>
        <p:spPr>
          <a:xfrm>
            <a:off x="639762" y="281128"/>
            <a:ext cx="8731120" cy="481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C4CE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B9C4CE"/>
                </a:solidFill>
                <a:latin typeface="Arial"/>
                <a:ea typeface="Arial"/>
                <a:cs typeface="Arial"/>
                <a:sym typeface="Arial"/>
              </a:rPr>
              <a:t>Ответственный подход к рекомендациям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7" name="Google Shape;327;p12"/>
          <p:cNvGrpSpPr/>
          <p:nvPr/>
        </p:nvGrpSpPr>
        <p:grpSpPr>
          <a:xfrm>
            <a:off x="177272" y="2879950"/>
            <a:ext cx="5698502" cy="1796394"/>
            <a:chOff x="0" y="0"/>
            <a:chExt cx="7176780" cy="660898"/>
          </a:xfrm>
        </p:grpSpPr>
        <p:sp>
          <p:nvSpPr>
            <p:cNvPr id="328" name="Google Shape;328;p12"/>
            <p:cNvSpPr/>
            <p:nvPr/>
          </p:nvSpPr>
          <p:spPr>
            <a:xfrm>
              <a:off x="0" y="0"/>
              <a:ext cx="7176780" cy="660898"/>
            </a:xfrm>
            <a:prstGeom prst="roundRect">
              <a:avLst>
                <a:gd fmla="val 25852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3ADE68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A3AE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96A3A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2"/>
            <p:cNvSpPr txBox="1"/>
            <p:nvPr/>
          </p:nvSpPr>
          <p:spPr>
            <a:xfrm>
              <a:off x="203613" y="203302"/>
              <a:ext cx="6769552" cy="2717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Рекомендация от текущего сотрудника — </a:t>
              </a:r>
              <a:br>
                <a:rPr b="1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не повод не проводить проверку кандидата внимательно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2"/>
            <p:cNvSpPr/>
            <p:nvPr/>
          </p:nvSpPr>
          <p:spPr>
            <a:xfrm>
              <a:off x="6647069" y="73787"/>
              <a:ext cx="295240" cy="79826"/>
            </a:xfrm>
            <a:custGeom>
              <a:rect b="b" l="l" r="r" t="t"/>
              <a:pathLst>
                <a:path extrusionOk="0" h="21431" w="21431">
                  <a:moveTo>
                    <a:pt x="10858" y="3172"/>
                  </a:moveTo>
                  <a:cubicBezTo>
                    <a:pt x="11033" y="1606"/>
                    <a:pt x="11207" y="36"/>
                    <a:pt x="12948" y="1"/>
                  </a:cubicBezTo>
                  <a:cubicBezTo>
                    <a:pt x="14848" y="-38"/>
                    <a:pt x="17097" y="1023"/>
                    <a:pt x="18752" y="2679"/>
                  </a:cubicBezTo>
                  <a:cubicBezTo>
                    <a:pt x="20407" y="4334"/>
                    <a:pt x="21469" y="6583"/>
                    <a:pt x="21430" y="8483"/>
                  </a:cubicBezTo>
                  <a:cubicBezTo>
                    <a:pt x="21395" y="10224"/>
                    <a:pt x="19825" y="10398"/>
                    <a:pt x="18259" y="10573"/>
                  </a:cubicBezTo>
                  <a:cubicBezTo>
                    <a:pt x="16776" y="10737"/>
                    <a:pt x="15763" y="11033"/>
                    <a:pt x="14734" y="12055"/>
                  </a:cubicBezTo>
                  <a:cubicBezTo>
                    <a:pt x="13889" y="12895"/>
                    <a:pt x="13394" y="14622"/>
                    <a:pt x="13394" y="16073"/>
                  </a:cubicBezTo>
                  <a:cubicBezTo>
                    <a:pt x="13394" y="17524"/>
                    <a:pt x="13394" y="20092"/>
                    <a:pt x="11202" y="20092"/>
                  </a:cubicBezTo>
                  <a:cubicBezTo>
                    <a:pt x="10272" y="20092"/>
                    <a:pt x="8334" y="18685"/>
                    <a:pt x="6420" y="16906"/>
                  </a:cubicBezTo>
                  <a:lnTo>
                    <a:pt x="2286" y="21039"/>
                  </a:lnTo>
                  <a:cubicBezTo>
                    <a:pt x="1763" y="21562"/>
                    <a:pt x="915" y="21562"/>
                    <a:pt x="392" y="21039"/>
                  </a:cubicBezTo>
                  <a:cubicBezTo>
                    <a:pt x="-131" y="20516"/>
                    <a:pt x="-131" y="19668"/>
                    <a:pt x="392" y="19144"/>
                  </a:cubicBezTo>
                  <a:lnTo>
                    <a:pt x="4525" y="15011"/>
                  </a:lnTo>
                  <a:cubicBezTo>
                    <a:pt x="2746" y="13097"/>
                    <a:pt x="1339" y="11159"/>
                    <a:pt x="1339" y="10229"/>
                  </a:cubicBezTo>
                  <a:cubicBezTo>
                    <a:pt x="1339" y="8037"/>
                    <a:pt x="3907" y="8036"/>
                    <a:pt x="5358" y="8036"/>
                  </a:cubicBezTo>
                  <a:cubicBezTo>
                    <a:pt x="6809" y="8036"/>
                    <a:pt x="8536" y="7542"/>
                    <a:pt x="9376" y="6697"/>
                  </a:cubicBezTo>
                  <a:cubicBezTo>
                    <a:pt x="10268" y="5563"/>
                    <a:pt x="10694" y="4656"/>
                    <a:pt x="10858" y="3172"/>
                  </a:cubicBezTo>
                  <a:close/>
                </a:path>
              </a:pathLst>
            </a:custGeom>
            <a:solidFill>
              <a:srgbClr val="3ADE6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1" name="Google Shape;331;p12"/>
          <p:cNvSpPr/>
          <p:nvPr/>
        </p:nvSpPr>
        <p:spPr>
          <a:xfrm>
            <a:off x="6316227" y="2044310"/>
            <a:ext cx="5262293" cy="3467675"/>
          </a:xfrm>
          <a:prstGeom prst="roundRect">
            <a:avLst>
              <a:gd fmla="val 67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3ADE68"/>
            </a:solidFill>
            <a:prstDash val="solid"/>
            <a:miter lim="8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A3AE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96A3A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2"/>
          <p:cNvSpPr txBox="1"/>
          <p:nvPr>
            <p:ph idx="12" type="sldNum"/>
          </p:nvPr>
        </p:nvSpPr>
        <p:spPr>
          <a:xfrm>
            <a:off x="11438794" y="6318918"/>
            <a:ext cx="279452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rgbClr val="D5DAD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33" name="Google Shape;333;p12"/>
          <p:cNvSpPr txBox="1"/>
          <p:nvPr/>
        </p:nvSpPr>
        <p:spPr>
          <a:xfrm>
            <a:off x="1944914" y="6349695"/>
            <a:ext cx="469670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sng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Ссылка на картинку</a:t>
            </a:r>
            <a:endParaRPr b="0" i="0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3"/>
          <p:cNvSpPr txBox="1"/>
          <p:nvPr/>
        </p:nvSpPr>
        <p:spPr>
          <a:xfrm>
            <a:off x="639762" y="281128"/>
            <a:ext cx="10714893" cy="481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C4CE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B9C4CE"/>
                </a:solidFill>
                <a:latin typeface="Arial"/>
                <a:ea typeface="Arial"/>
                <a:cs typeface="Arial"/>
                <a:sym typeface="Arial"/>
              </a:rPr>
              <a:t>Найм не заканчивается выставлением оффера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9" name="Google Shape;339;p13"/>
          <p:cNvGrpSpPr/>
          <p:nvPr/>
        </p:nvGrpSpPr>
        <p:grpSpPr>
          <a:xfrm>
            <a:off x="652462" y="1943332"/>
            <a:ext cx="8349832" cy="660899"/>
            <a:chOff x="0" y="0"/>
            <a:chExt cx="8349831" cy="660898"/>
          </a:xfrm>
        </p:grpSpPr>
        <p:sp>
          <p:nvSpPr>
            <p:cNvPr id="340" name="Google Shape;340;p13"/>
            <p:cNvSpPr/>
            <p:nvPr/>
          </p:nvSpPr>
          <p:spPr>
            <a:xfrm>
              <a:off x="0" y="0"/>
              <a:ext cx="8190974" cy="660898"/>
            </a:xfrm>
            <a:prstGeom prst="roundRect">
              <a:avLst>
                <a:gd fmla="val 25852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3ADE68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A3AE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96A3A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3"/>
            <p:cNvSpPr txBox="1"/>
            <p:nvPr/>
          </p:nvSpPr>
          <p:spPr>
            <a:xfrm>
              <a:off x="172757" y="219472"/>
              <a:ext cx="8177074" cy="221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Фиксируем конкретные цели на испытательный срок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7875937" y="73787"/>
              <a:ext cx="197378" cy="197378"/>
            </a:xfrm>
            <a:custGeom>
              <a:rect b="b" l="l" r="r" t="t"/>
              <a:pathLst>
                <a:path extrusionOk="0" h="21431" w="21431">
                  <a:moveTo>
                    <a:pt x="10858" y="3172"/>
                  </a:moveTo>
                  <a:cubicBezTo>
                    <a:pt x="11033" y="1606"/>
                    <a:pt x="11207" y="36"/>
                    <a:pt x="12948" y="1"/>
                  </a:cubicBezTo>
                  <a:cubicBezTo>
                    <a:pt x="14848" y="-38"/>
                    <a:pt x="17097" y="1023"/>
                    <a:pt x="18752" y="2679"/>
                  </a:cubicBezTo>
                  <a:cubicBezTo>
                    <a:pt x="20407" y="4334"/>
                    <a:pt x="21469" y="6583"/>
                    <a:pt x="21430" y="8483"/>
                  </a:cubicBezTo>
                  <a:cubicBezTo>
                    <a:pt x="21395" y="10224"/>
                    <a:pt x="19825" y="10398"/>
                    <a:pt x="18259" y="10573"/>
                  </a:cubicBezTo>
                  <a:cubicBezTo>
                    <a:pt x="16776" y="10737"/>
                    <a:pt x="15763" y="11033"/>
                    <a:pt x="14734" y="12055"/>
                  </a:cubicBezTo>
                  <a:cubicBezTo>
                    <a:pt x="13889" y="12895"/>
                    <a:pt x="13394" y="14622"/>
                    <a:pt x="13394" y="16073"/>
                  </a:cubicBezTo>
                  <a:cubicBezTo>
                    <a:pt x="13394" y="17524"/>
                    <a:pt x="13394" y="20092"/>
                    <a:pt x="11202" y="20092"/>
                  </a:cubicBezTo>
                  <a:cubicBezTo>
                    <a:pt x="10272" y="20092"/>
                    <a:pt x="8334" y="18685"/>
                    <a:pt x="6420" y="16906"/>
                  </a:cubicBezTo>
                  <a:lnTo>
                    <a:pt x="2286" y="21039"/>
                  </a:lnTo>
                  <a:cubicBezTo>
                    <a:pt x="1763" y="21562"/>
                    <a:pt x="915" y="21562"/>
                    <a:pt x="392" y="21039"/>
                  </a:cubicBezTo>
                  <a:cubicBezTo>
                    <a:pt x="-131" y="20516"/>
                    <a:pt x="-131" y="19668"/>
                    <a:pt x="392" y="19144"/>
                  </a:cubicBezTo>
                  <a:lnTo>
                    <a:pt x="4525" y="15011"/>
                  </a:lnTo>
                  <a:cubicBezTo>
                    <a:pt x="2746" y="13097"/>
                    <a:pt x="1339" y="11159"/>
                    <a:pt x="1339" y="10229"/>
                  </a:cubicBezTo>
                  <a:cubicBezTo>
                    <a:pt x="1339" y="8037"/>
                    <a:pt x="3907" y="8036"/>
                    <a:pt x="5358" y="8036"/>
                  </a:cubicBezTo>
                  <a:cubicBezTo>
                    <a:pt x="6809" y="8036"/>
                    <a:pt x="8536" y="7542"/>
                    <a:pt x="9376" y="6697"/>
                  </a:cubicBezTo>
                  <a:cubicBezTo>
                    <a:pt x="10268" y="5563"/>
                    <a:pt x="10694" y="4656"/>
                    <a:pt x="10858" y="3172"/>
                  </a:cubicBezTo>
                  <a:close/>
                </a:path>
              </a:pathLst>
            </a:custGeom>
            <a:solidFill>
              <a:srgbClr val="3ADE6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" name="Google Shape;343;p13"/>
          <p:cNvGrpSpPr/>
          <p:nvPr/>
        </p:nvGrpSpPr>
        <p:grpSpPr>
          <a:xfrm>
            <a:off x="652462" y="2713478"/>
            <a:ext cx="8349832" cy="660899"/>
            <a:chOff x="0" y="0"/>
            <a:chExt cx="8349831" cy="660898"/>
          </a:xfrm>
        </p:grpSpPr>
        <p:sp>
          <p:nvSpPr>
            <p:cNvPr id="344" name="Google Shape;344;p13"/>
            <p:cNvSpPr/>
            <p:nvPr/>
          </p:nvSpPr>
          <p:spPr>
            <a:xfrm>
              <a:off x="0" y="0"/>
              <a:ext cx="8190974" cy="660898"/>
            </a:xfrm>
            <a:prstGeom prst="roundRect">
              <a:avLst>
                <a:gd fmla="val 25852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3ADE68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A3AE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96A3A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3"/>
            <p:cNvSpPr txBox="1"/>
            <p:nvPr/>
          </p:nvSpPr>
          <p:spPr>
            <a:xfrm>
              <a:off x="172757" y="219472"/>
              <a:ext cx="8177074" cy="221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Каждые две недели — чек-поинт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7875937" y="73787"/>
              <a:ext cx="197378" cy="197378"/>
            </a:xfrm>
            <a:custGeom>
              <a:rect b="b" l="l" r="r" t="t"/>
              <a:pathLst>
                <a:path extrusionOk="0" h="21431" w="21431">
                  <a:moveTo>
                    <a:pt x="10858" y="3172"/>
                  </a:moveTo>
                  <a:cubicBezTo>
                    <a:pt x="11033" y="1606"/>
                    <a:pt x="11207" y="36"/>
                    <a:pt x="12948" y="1"/>
                  </a:cubicBezTo>
                  <a:cubicBezTo>
                    <a:pt x="14848" y="-38"/>
                    <a:pt x="17097" y="1023"/>
                    <a:pt x="18752" y="2679"/>
                  </a:cubicBezTo>
                  <a:cubicBezTo>
                    <a:pt x="20407" y="4334"/>
                    <a:pt x="21469" y="6583"/>
                    <a:pt x="21430" y="8483"/>
                  </a:cubicBezTo>
                  <a:cubicBezTo>
                    <a:pt x="21395" y="10224"/>
                    <a:pt x="19825" y="10398"/>
                    <a:pt x="18259" y="10573"/>
                  </a:cubicBezTo>
                  <a:cubicBezTo>
                    <a:pt x="16776" y="10737"/>
                    <a:pt x="15763" y="11033"/>
                    <a:pt x="14734" y="12055"/>
                  </a:cubicBezTo>
                  <a:cubicBezTo>
                    <a:pt x="13889" y="12895"/>
                    <a:pt x="13394" y="14622"/>
                    <a:pt x="13394" y="16073"/>
                  </a:cubicBezTo>
                  <a:cubicBezTo>
                    <a:pt x="13394" y="17524"/>
                    <a:pt x="13394" y="20092"/>
                    <a:pt x="11202" y="20092"/>
                  </a:cubicBezTo>
                  <a:cubicBezTo>
                    <a:pt x="10272" y="20092"/>
                    <a:pt x="8334" y="18685"/>
                    <a:pt x="6420" y="16906"/>
                  </a:cubicBezTo>
                  <a:lnTo>
                    <a:pt x="2286" y="21039"/>
                  </a:lnTo>
                  <a:cubicBezTo>
                    <a:pt x="1763" y="21562"/>
                    <a:pt x="915" y="21562"/>
                    <a:pt x="392" y="21039"/>
                  </a:cubicBezTo>
                  <a:cubicBezTo>
                    <a:pt x="-131" y="20516"/>
                    <a:pt x="-131" y="19668"/>
                    <a:pt x="392" y="19144"/>
                  </a:cubicBezTo>
                  <a:lnTo>
                    <a:pt x="4525" y="15011"/>
                  </a:lnTo>
                  <a:cubicBezTo>
                    <a:pt x="2746" y="13097"/>
                    <a:pt x="1339" y="11159"/>
                    <a:pt x="1339" y="10229"/>
                  </a:cubicBezTo>
                  <a:cubicBezTo>
                    <a:pt x="1339" y="8037"/>
                    <a:pt x="3907" y="8036"/>
                    <a:pt x="5358" y="8036"/>
                  </a:cubicBezTo>
                  <a:cubicBezTo>
                    <a:pt x="6809" y="8036"/>
                    <a:pt x="8536" y="7542"/>
                    <a:pt x="9376" y="6697"/>
                  </a:cubicBezTo>
                  <a:cubicBezTo>
                    <a:pt x="10268" y="5563"/>
                    <a:pt x="10694" y="4656"/>
                    <a:pt x="10858" y="3172"/>
                  </a:cubicBezTo>
                  <a:close/>
                </a:path>
              </a:pathLst>
            </a:custGeom>
            <a:solidFill>
              <a:srgbClr val="3ADE6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652462" y="3483624"/>
            <a:ext cx="8349832" cy="660899"/>
            <a:chOff x="0" y="0"/>
            <a:chExt cx="8349831" cy="660898"/>
          </a:xfrm>
        </p:grpSpPr>
        <p:sp>
          <p:nvSpPr>
            <p:cNvPr id="348" name="Google Shape;348;p13"/>
            <p:cNvSpPr/>
            <p:nvPr/>
          </p:nvSpPr>
          <p:spPr>
            <a:xfrm>
              <a:off x="0" y="0"/>
              <a:ext cx="8190974" cy="660898"/>
            </a:xfrm>
            <a:prstGeom prst="roundRect">
              <a:avLst>
                <a:gd fmla="val 25852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3ADE68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A3AE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96A3A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3"/>
            <p:cNvSpPr txBox="1"/>
            <p:nvPr/>
          </p:nvSpPr>
          <p:spPr>
            <a:xfrm>
              <a:off x="172757" y="207338"/>
              <a:ext cx="8177074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Корректируем работу, если что-то идёт не так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7875937" y="73787"/>
              <a:ext cx="197378" cy="197378"/>
            </a:xfrm>
            <a:custGeom>
              <a:rect b="b" l="l" r="r" t="t"/>
              <a:pathLst>
                <a:path extrusionOk="0" h="21431" w="21431">
                  <a:moveTo>
                    <a:pt x="10858" y="3172"/>
                  </a:moveTo>
                  <a:cubicBezTo>
                    <a:pt x="11033" y="1606"/>
                    <a:pt x="11207" y="36"/>
                    <a:pt x="12948" y="1"/>
                  </a:cubicBezTo>
                  <a:cubicBezTo>
                    <a:pt x="14848" y="-38"/>
                    <a:pt x="17097" y="1023"/>
                    <a:pt x="18752" y="2679"/>
                  </a:cubicBezTo>
                  <a:cubicBezTo>
                    <a:pt x="20407" y="4334"/>
                    <a:pt x="21469" y="6583"/>
                    <a:pt x="21430" y="8483"/>
                  </a:cubicBezTo>
                  <a:cubicBezTo>
                    <a:pt x="21395" y="10224"/>
                    <a:pt x="19825" y="10398"/>
                    <a:pt x="18259" y="10573"/>
                  </a:cubicBezTo>
                  <a:cubicBezTo>
                    <a:pt x="16776" y="10737"/>
                    <a:pt x="15763" y="11033"/>
                    <a:pt x="14734" y="12055"/>
                  </a:cubicBezTo>
                  <a:cubicBezTo>
                    <a:pt x="13889" y="12895"/>
                    <a:pt x="13394" y="14622"/>
                    <a:pt x="13394" y="16073"/>
                  </a:cubicBezTo>
                  <a:cubicBezTo>
                    <a:pt x="13394" y="17524"/>
                    <a:pt x="13394" y="20092"/>
                    <a:pt x="11202" y="20092"/>
                  </a:cubicBezTo>
                  <a:cubicBezTo>
                    <a:pt x="10272" y="20092"/>
                    <a:pt x="8334" y="18685"/>
                    <a:pt x="6420" y="16906"/>
                  </a:cubicBezTo>
                  <a:lnTo>
                    <a:pt x="2286" y="21039"/>
                  </a:lnTo>
                  <a:cubicBezTo>
                    <a:pt x="1763" y="21562"/>
                    <a:pt x="915" y="21562"/>
                    <a:pt x="392" y="21039"/>
                  </a:cubicBezTo>
                  <a:cubicBezTo>
                    <a:pt x="-131" y="20516"/>
                    <a:pt x="-131" y="19668"/>
                    <a:pt x="392" y="19144"/>
                  </a:cubicBezTo>
                  <a:lnTo>
                    <a:pt x="4525" y="15011"/>
                  </a:lnTo>
                  <a:cubicBezTo>
                    <a:pt x="2746" y="13097"/>
                    <a:pt x="1339" y="11159"/>
                    <a:pt x="1339" y="10229"/>
                  </a:cubicBezTo>
                  <a:cubicBezTo>
                    <a:pt x="1339" y="8037"/>
                    <a:pt x="3907" y="8036"/>
                    <a:pt x="5358" y="8036"/>
                  </a:cubicBezTo>
                  <a:cubicBezTo>
                    <a:pt x="6809" y="8036"/>
                    <a:pt x="8536" y="7542"/>
                    <a:pt x="9376" y="6697"/>
                  </a:cubicBezTo>
                  <a:cubicBezTo>
                    <a:pt x="10268" y="5563"/>
                    <a:pt x="10694" y="4656"/>
                    <a:pt x="10858" y="3172"/>
                  </a:cubicBezTo>
                  <a:close/>
                </a:path>
              </a:pathLst>
            </a:custGeom>
            <a:solidFill>
              <a:srgbClr val="3ADE6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1" name="Google Shape;351;p13"/>
          <p:cNvGrpSpPr/>
          <p:nvPr/>
        </p:nvGrpSpPr>
        <p:grpSpPr>
          <a:xfrm>
            <a:off x="652462" y="4253770"/>
            <a:ext cx="8349832" cy="660899"/>
            <a:chOff x="0" y="0"/>
            <a:chExt cx="8349831" cy="660898"/>
          </a:xfrm>
        </p:grpSpPr>
        <p:sp>
          <p:nvSpPr>
            <p:cNvPr id="352" name="Google Shape;352;p13"/>
            <p:cNvSpPr/>
            <p:nvPr/>
          </p:nvSpPr>
          <p:spPr>
            <a:xfrm>
              <a:off x="0" y="0"/>
              <a:ext cx="8190974" cy="660898"/>
            </a:xfrm>
            <a:prstGeom prst="roundRect">
              <a:avLst>
                <a:gd fmla="val 25852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3ADE68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A3AE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96A3A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3"/>
            <p:cNvSpPr txBox="1"/>
            <p:nvPr/>
          </p:nvSpPr>
          <p:spPr>
            <a:xfrm>
              <a:off x="172757" y="219472"/>
              <a:ext cx="8177074" cy="221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В конце испытательного срока — финальная встреча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7875937" y="73787"/>
              <a:ext cx="197378" cy="197378"/>
            </a:xfrm>
            <a:custGeom>
              <a:rect b="b" l="l" r="r" t="t"/>
              <a:pathLst>
                <a:path extrusionOk="0" h="21431" w="21431">
                  <a:moveTo>
                    <a:pt x="10858" y="3172"/>
                  </a:moveTo>
                  <a:cubicBezTo>
                    <a:pt x="11033" y="1606"/>
                    <a:pt x="11207" y="36"/>
                    <a:pt x="12948" y="1"/>
                  </a:cubicBezTo>
                  <a:cubicBezTo>
                    <a:pt x="14848" y="-38"/>
                    <a:pt x="17097" y="1023"/>
                    <a:pt x="18752" y="2679"/>
                  </a:cubicBezTo>
                  <a:cubicBezTo>
                    <a:pt x="20407" y="4334"/>
                    <a:pt x="21469" y="6583"/>
                    <a:pt x="21430" y="8483"/>
                  </a:cubicBezTo>
                  <a:cubicBezTo>
                    <a:pt x="21395" y="10224"/>
                    <a:pt x="19825" y="10398"/>
                    <a:pt x="18259" y="10573"/>
                  </a:cubicBezTo>
                  <a:cubicBezTo>
                    <a:pt x="16776" y="10737"/>
                    <a:pt x="15763" y="11033"/>
                    <a:pt x="14734" y="12055"/>
                  </a:cubicBezTo>
                  <a:cubicBezTo>
                    <a:pt x="13889" y="12895"/>
                    <a:pt x="13394" y="14622"/>
                    <a:pt x="13394" y="16073"/>
                  </a:cubicBezTo>
                  <a:cubicBezTo>
                    <a:pt x="13394" y="17524"/>
                    <a:pt x="13394" y="20092"/>
                    <a:pt x="11202" y="20092"/>
                  </a:cubicBezTo>
                  <a:cubicBezTo>
                    <a:pt x="10272" y="20092"/>
                    <a:pt x="8334" y="18685"/>
                    <a:pt x="6420" y="16906"/>
                  </a:cubicBezTo>
                  <a:lnTo>
                    <a:pt x="2286" y="21039"/>
                  </a:lnTo>
                  <a:cubicBezTo>
                    <a:pt x="1763" y="21562"/>
                    <a:pt x="915" y="21562"/>
                    <a:pt x="392" y="21039"/>
                  </a:cubicBezTo>
                  <a:cubicBezTo>
                    <a:pt x="-131" y="20516"/>
                    <a:pt x="-131" y="19668"/>
                    <a:pt x="392" y="19144"/>
                  </a:cubicBezTo>
                  <a:lnTo>
                    <a:pt x="4525" y="15011"/>
                  </a:lnTo>
                  <a:cubicBezTo>
                    <a:pt x="2746" y="13097"/>
                    <a:pt x="1339" y="11159"/>
                    <a:pt x="1339" y="10229"/>
                  </a:cubicBezTo>
                  <a:cubicBezTo>
                    <a:pt x="1339" y="8037"/>
                    <a:pt x="3907" y="8036"/>
                    <a:pt x="5358" y="8036"/>
                  </a:cubicBezTo>
                  <a:cubicBezTo>
                    <a:pt x="6809" y="8036"/>
                    <a:pt x="8536" y="7542"/>
                    <a:pt x="9376" y="6697"/>
                  </a:cubicBezTo>
                  <a:cubicBezTo>
                    <a:pt x="10268" y="5563"/>
                    <a:pt x="10694" y="4656"/>
                    <a:pt x="10858" y="3172"/>
                  </a:cubicBezTo>
                  <a:close/>
                </a:path>
              </a:pathLst>
            </a:custGeom>
            <a:solidFill>
              <a:srgbClr val="3ADE6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5" name="Google Shape;355;p13"/>
          <p:cNvSpPr txBox="1"/>
          <p:nvPr>
            <p:ph idx="12" type="sldNum"/>
          </p:nvPr>
        </p:nvSpPr>
        <p:spPr>
          <a:xfrm>
            <a:off x="11438794" y="6307042"/>
            <a:ext cx="23465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rgbClr val="D5DAD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4"/>
          <p:cNvSpPr txBox="1"/>
          <p:nvPr/>
        </p:nvSpPr>
        <p:spPr>
          <a:xfrm>
            <a:off x="639762" y="281128"/>
            <a:ext cx="9685609" cy="481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C4CE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B9C4CE"/>
                </a:solidFill>
                <a:latin typeface="Arial"/>
                <a:ea typeface="Arial"/>
                <a:cs typeface="Arial"/>
                <a:sym typeface="Arial"/>
              </a:rPr>
              <a:t>Результаты: система работает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" name="Google Shape;361;p14"/>
          <p:cNvGrpSpPr/>
          <p:nvPr/>
        </p:nvGrpSpPr>
        <p:grpSpPr>
          <a:xfrm>
            <a:off x="652462" y="2277491"/>
            <a:ext cx="5319323" cy="2194155"/>
            <a:chOff x="0" y="0"/>
            <a:chExt cx="5319322" cy="2194154"/>
          </a:xfrm>
        </p:grpSpPr>
        <p:sp>
          <p:nvSpPr>
            <p:cNvPr id="362" name="Google Shape;362;p14"/>
            <p:cNvSpPr/>
            <p:nvPr/>
          </p:nvSpPr>
          <p:spPr>
            <a:xfrm>
              <a:off x="0" y="0"/>
              <a:ext cx="5319322" cy="2194154"/>
            </a:xfrm>
            <a:prstGeom prst="roundRect">
              <a:avLst>
                <a:gd fmla="val 7787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3ADE68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A3AE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96A3A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5008588" y="124659"/>
              <a:ext cx="197377" cy="197379"/>
            </a:xfrm>
            <a:custGeom>
              <a:rect b="b" l="l" r="r" t="t"/>
              <a:pathLst>
                <a:path extrusionOk="0" h="21431" w="21431">
                  <a:moveTo>
                    <a:pt x="10858" y="3172"/>
                  </a:moveTo>
                  <a:cubicBezTo>
                    <a:pt x="11033" y="1606"/>
                    <a:pt x="11207" y="36"/>
                    <a:pt x="12948" y="1"/>
                  </a:cubicBezTo>
                  <a:cubicBezTo>
                    <a:pt x="14848" y="-38"/>
                    <a:pt x="17097" y="1023"/>
                    <a:pt x="18752" y="2679"/>
                  </a:cubicBezTo>
                  <a:cubicBezTo>
                    <a:pt x="20407" y="4334"/>
                    <a:pt x="21469" y="6583"/>
                    <a:pt x="21430" y="8483"/>
                  </a:cubicBezTo>
                  <a:cubicBezTo>
                    <a:pt x="21395" y="10224"/>
                    <a:pt x="19825" y="10398"/>
                    <a:pt x="18259" y="10573"/>
                  </a:cubicBezTo>
                  <a:cubicBezTo>
                    <a:pt x="16776" y="10737"/>
                    <a:pt x="15763" y="11033"/>
                    <a:pt x="14734" y="12055"/>
                  </a:cubicBezTo>
                  <a:cubicBezTo>
                    <a:pt x="13889" y="12895"/>
                    <a:pt x="13394" y="14622"/>
                    <a:pt x="13394" y="16073"/>
                  </a:cubicBezTo>
                  <a:cubicBezTo>
                    <a:pt x="13394" y="17524"/>
                    <a:pt x="13394" y="20092"/>
                    <a:pt x="11202" y="20092"/>
                  </a:cubicBezTo>
                  <a:cubicBezTo>
                    <a:pt x="10272" y="20092"/>
                    <a:pt x="8334" y="18685"/>
                    <a:pt x="6420" y="16906"/>
                  </a:cubicBezTo>
                  <a:lnTo>
                    <a:pt x="2286" y="21039"/>
                  </a:lnTo>
                  <a:cubicBezTo>
                    <a:pt x="1763" y="21562"/>
                    <a:pt x="915" y="21562"/>
                    <a:pt x="392" y="21039"/>
                  </a:cubicBezTo>
                  <a:cubicBezTo>
                    <a:pt x="-131" y="20516"/>
                    <a:pt x="-131" y="19668"/>
                    <a:pt x="392" y="19144"/>
                  </a:cubicBezTo>
                  <a:lnTo>
                    <a:pt x="4525" y="15011"/>
                  </a:lnTo>
                  <a:cubicBezTo>
                    <a:pt x="2746" y="13097"/>
                    <a:pt x="1339" y="11159"/>
                    <a:pt x="1339" y="10229"/>
                  </a:cubicBezTo>
                  <a:cubicBezTo>
                    <a:pt x="1339" y="8037"/>
                    <a:pt x="3907" y="8036"/>
                    <a:pt x="5358" y="8036"/>
                  </a:cubicBezTo>
                  <a:cubicBezTo>
                    <a:pt x="6809" y="8036"/>
                    <a:pt x="8536" y="7542"/>
                    <a:pt x="9376" y="6697"/>
                  </a:cubicBezTo>
                  <a:cubicBezTo>
                    <a:pt x="10268" y="5563"/>
                    <a:pt x="10694" y="4656"/>
                    <a:pt x="10858" y="3172"/>
                  </a:cubicBezTo>
                  <a:close/>
                </a:path>
              </a:pathLst>
            </a:custGeom>
            <a:solidFill>
              <a:srgbClr val="3ADE6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172757" y="280084"/>
              <a:ext cx="4461899" cy="1723548"/>
            </a:xfrm>
            <a:custGeom>
              <a:rect b="b" l="l" r="r" t="t"/>
              <a:pathLst>
                <a:path extrusionOk="0" h="120000" w="2160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Мы сосредоточились на том, чтобы </a:t>
              </a:r>
              <a:br>
                <a:rPr b="0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оценка кандидатов была максимально приближена к реальным задачам. </a:t>
              </a:r>
              <a:br>
                <a:rPr b="1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br>
                <a:rPr b="1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Новые методы проверки помогают точнее определить, кто действительно готов эффективно работать в команде.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5" name="Google Shape;365;p14"/>
          <p:cNvGrpSpPr/>
          <p:nvPr/>
        </p:nvGrpSpPr>
        <p:grpSpPr>
          <a:xfrm rot="768665">
            <a:off x="5078949" y="4998960"/>
            <a:ext cx="11033227" cy="1377834"/>
            <a:chOff x="0" y="0"/>
            <a:chExt cx="8757063" cy="1043458"/>
          </a:xfrm>
        </p:grpSpPr>
        <p:sp>
          <p:nvSpPr>
            <p:cNvPr id="366" name="Google Shape;366;p14"/>
            <p:cNvSpPr txBox="1"/>
            <p:nvPr/>
          </p:nvSpPr>
          <p:spPr>
            <a:xfrm>
              <a:off x="990665" y="403598"/>
              <a:ext cx="7766398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good22.png" id="367" name="Google Shape;367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820814" cy="104345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8" name="Google Shape;368;p14"/>
          <p:cNvGrpSpPr/>
          <p:nvPr/>
        </p:nvGrpSpPr>
        <p:grpSpPr>
          <a:xfrm>
            <a:off x="6257979" y="571597"/>
            <a:ext cx="5319324" cy="3900050"/>
            <a:chOff x="0" y="0"/>
            <a:chExt cx="5319322" cy="3900050"/>
          </a:xfrm>
        </p:grpSpPr>
        <p:grpSp>
          <p:nvGrpSpPr>
            <p:cNvPr id="369" name="Google Shape;369;p14"/>
            <p:cNvGrpSpPr/>
            <p:nvPr/>
          </p:nvGrpSpPr>
          <p:grpSpPr>
            <a:xfrm>
              <a:off x="0" y="1705894"/>
              <a:ext cx="5319322" cy="2194156"/>
              <a:chOff x="0" y="0"/>
              <a:chExt cx="5319322" cy="2194154"/>
            </a:xfrm>
          </p:grpSpPr>
          <p:sp>
            <p:nvSpPr>
              <p:cNvPr id="370" name="Google Shape;370;p14"/>
              <p:cNvSpPr/>
              <p:nvPr/>
            </p:nvSpPr>
            <p:spPr>
              <a:xfrm>
                <a:off x="0" y="0"/>
                <a:ext cx="5319322" cy="2194154"/>
              </a:xfrm>
              <a:prstGeom prst="roundRect">
                <a:avLst>
                  <a:gd fmla="val 7787" name="adj"/>
                </a:avLst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 cap="flat" cmpd="sng" w="12700">
                <a:solidFill>
                  <a:srgbClr val="3ADE68"/>
                </a:solidFill>
                <a:prstDash val="solid"/>
                <a:miter lim="8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6A3AE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96A3A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14"/>
              <p:cNvSpPr/>
              <p:nvPr/>
            </p:nvSpPr>
            <p:spPr>
              <a:xfrm>
                <a:off x="5008588" y="124659"/>
                <a:ext cx="197377" cy="197379"/>
              </a:xfrm>
              <a:custGeom>
                <a:rect b="b" l="l" r="r" t="t"/>
                <a:pathLst>
                  <a:path extrusionOk="0" h="21431" w="21431">
                    <a:moveTo>
                      <a:pt x="10858" y="3172"/>
                    </a:moveTo>
                    <a:cubicBezTo>
                      <a:pt x="11033" y="1606"/>
                      <a:pt x="11207" y="36"/>
                      <a:pt x="12948" y="1"/>
                    </a:cubicBezTo>
                    <a:cubicBezTo>
                      <a:pt x="14848" y="-38"/>
                      <a:pt x="17097" y="1023"/>
                      <a:pt x="18752" y="2679"/>
                    </a:cubicBezTo>
                    <a:cubicBezTo>
                      <a:pt x="20407" y="4334"/>
                      <a:pt x="21469" y="6583"/>
                      <a:pt x="21430" y="8483"/>
                    </a:cubicBezTo>
                    <a:cubicBezTo>
                      <a:pt x="21395" y="10224"/>
                      <a:pt x="19825" y="10398"/>
                      <a:pt x="18259" y="10573"/>
                    </a:cubicBezTo>
                    <a:cubicBezTo>
                      <a:pt x="16776" y="10737"/>
                      <a:pt x="15763" y="11033"/>
                      <a:pt x="14734" y="12055"/>
                    </a:cubicBezTo>
                    <a:cubicBezTo>
                      <a:pt x="13889" y="12895"/>
                      <a:pt x="13394" y="14622"/>
                      <a:pt x="13394" y="16073"/>
                    </a:cubicBezTo>
                    <a:cubicBezTo>
                      <a:pt x="13394" y="17524"/>
                      <a:pt x="13394" y="20092"/>
                      <a:pt x="11202" y="20092"/>
                    </a:cubicBezTo>
                    <a:cubicBezTo>
                      <a:pt x="10272" y="20092"/>
                      <a:pt x="8334" y="18685"/>
                      <a:pt x="6420" y="16906"/>
                    </a:cubicBezTo>
                    <a:lnTo>
                      <a:pt x="2286" y="21039"/>
                    </a:lnTo>
                    <a:cubicBezTo>
                      <a:pt x="1763" y="21562"/>
                      <a:pt x="915" y="21562"/>
                      <a:pt x="392" y="21039"/>
                    </a:cubicBezTo>
                    <a:cubicBezTo>
                      <a:pt x="-131" y="20516"/>
                      <a:pt x="-131" y="19668"/>
                      <a:pt x="392" y="19144"/>
                    </a:cubicBezTo>
                    <a:lnTo>
                      <a:pt x="4525" y="15011"/>
                    </a:lnTo>
                    <a:cubicBezTo>
                      <a:pt x="2746" y="13097"/>
                      <a:pt x="1339" y="11159"/>
                      <a:pt x="1339" y="10229"/>
                    </a:cubicBezTo>
                    <a:cubicBezTo>
                      <a:pt x="1339" y="8037"/>
                      <a:pt x="3907" y="8036"/>
                      <a:pt x="5358" y="8036"/>
                    </a:cubicBezTo>
                    <a:cubicBezTo>
                      <a:pt x="6809" y="8036"/>
                      <a:pt x="8536" y="7542"/>
                      <a:pt x="9376" y="6697"/>
                    </a:cubicBezTo>
                    <a:cubicBezTo>
                      <a:pt x="10268" y="5563"/>
                      <a:pt x="10694" y="4656"/>
                      <a:pt x="10858" y="3172"/>
                    </a:cubicBezTo>
                    <a:close/>
                  </a:path>
                </a:pathLst>
              </a:custGeom>
              <a:solidFill>
                <a:srgbClr val="3ADE68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14"/>
              <p:cNvSpPr/>
              <p:nvPr/>
            </p:nvSpPr>
            <p:spPr>
              <a:xfrm>
                <a:off x="172757" y="278075"/>
                <a:ext cx="4461899" cy="276999"/>
              </a:xfrm>
              <a:custGeom>
                <a:rect b="b" l="l" r="r" t="t"/>
                <a:pathLst>
                  <a:path extrusionOk="0" h="1200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gosha_shows_banner (1).png" id="373" name="Google Shape;373;p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>
              <a:off x="1680076" y="0"/>
              <a:ext cx="3493526" cy="17048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4" name="Google Shape;374;p14"/>
          <p:cNvSpPr txBox="1"/>
          <p:nvPr>
            <p:ph idx="12" type="sldNum"/>
          </p:nvPr>
        </p:nvSpPr>
        <p:spPr>
          <a:xfrm>
            <a:off x="11438794" y="6347622"/>
            <a:ext cx="246525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rgbClr val="D5DAD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75" name="Google Shape;375;p14"/>
          <p:cNvSpPr txBox="1"/>
          <p:nvPr/>
        </p:nvSpPr>
        <p:spPr>
          <a:xfrm>
            <a:off x="6377455" y="2521059"/>
            <a:ext cx="5128460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Сегодня мы успешно сохраняем высокий объём найма, но при этом сместили фокус </a:t>
            </a:r>
            <a:b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 количественного наполнения воронки </a:t>
            </a:r>
            <a:b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на глубокую верификацию реального опыта кандидата. Детальное погружение в его опыт, мотивацию и экспертизу позволяет нанимать качественно и в срок.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5"/>
          <p:cNvSpPr/>
          <p:nvPr/>
        </p:nvSpPr>
        <p:spPr>
          <a:xfrm>
            <a:off x="639762" y="587307"/>
            <a:ext cx="10910890" cy="5683386"/>
          </a:xfrm>
          <a:prstGeom prst="roundRect">
            <a:avLst>
              <a:gd fmla="val 5363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3ADE68"/>
            </a:solidFill>
            <a:prstDash val="solid"/>
            <a:miter lim="8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5"/>
          <p:cNvSpPr txBox="1"/>
          <p:nvPr>
            <p:ph type="title"/>
          </p:nvPr>
        </p:nvSpPr>
        <p:spPr>
          <a:xfrm>
            <a:off x="1526978" y="2001304"/>
            <a:ext cx="7070530" cy="24789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/>
              <a:t>Спасибо за внимание! </a:t>
            </a:r>
            <a:br>
              <a:rPr lang="en-US" sz="4000"/>
            </a:br>
            <a:r>
              <a:rPr lang="en-US" sz="4000"/>
              <a:t>Вопросы? </a:t>
            </a:r>
            <a:endParaRPr/>
          </a:p>
        </p:txBody>
      </p:sp>
      <p:sp>
        <p:nvSpPr>
          <p:cNvPr id="382" name="Google Shape;382;p15"/>
          <p:cNvSpPr/>
          <p:nvPr/>
        </p:nvSpPr>
        <p:spPr>
          <a:xfrm>
            <a:off x="8613522" y="3053"/>
            <a:ext cx="2826545" cy="6851893"/>
          </a:xfrm>
          <a:custGeom>
            <a:rect b="b" l="l" r="r" t="t"/>
            <a:pathLst>
              <a:path extrusionOk="0" h="21600" w="21600">
                <a:moveTo>
                  <a:pt x="0" y="8456"/>
                </a:moveTo>
                <a:cubicBezTo>
                  <a:pt x="0" y="8416"/>
                  <a:pt x="0" y="8416"/>
                  <a:pt x="0" y="8376"/>
                </a:cubicBezTo>
                <a:lnTo>
                  <a:pt x="0" y="6372"/>
                </a:lnTo>
                <a:cubicBezTo>
                  <a:pt x="0" y="6171"/>
                  <a:pt x="293" y="6011"/>
                  <a:pt x="782" y="5971"/>
                </a:cubicBezTo>
                <a:cubicBezTo>
                  <a:pt x="1466" y="5931"/>
                  <a:pt x="2346" y="5851"/>
                  <a:pt x="2639" y="5851"/>
                </a:cubicBezTo>
                <a:cubicBezTo>
                  <a:pt x="3714" y="5731"/>
                  <a:pt x="7428" y="5370"/>
                  <a:pt x="7428" y="3246"/>
                </a:cubicBezTo>
                <a:lnTo>
                  <a:pt x="7428" y="401"/>
                </a:lnTo>
                <a:cubicBezTo>
                  <a:pt x="7428" y="200"/>
                  <a:pt x="7819" y="0"/>
                  <a:pt x="8308" y="0"/>
                </a:cubicBezTo>
                <a:lnTo>
                  <a:pt x="12999" y="0"/>
                </a:lnTo>
                <a:cubicBezTo>
                  <a:pt x="13586" y="0"/>
                  <a:pt x="13879" y="160"/>
                  <a:pt x="13879" y="401"/>
                </a:cubicBezTo>
                <a:lnTo>
                  <a:pt x="13879" y="3246"/>
                </a:lnTo>
                <a:cubicBezTo>
                  <a:pt x="13879" y="6131"/>
                  <a:pt x="8894" y="7294"/>
                  <a:pt x="8601" y="7374"/>
                </a:cubicBezTo>
                <a:cubicBezTo>
                  <a:pt x="8894" y="7454"/>
                  <a:pt x="13683" y="8536"/>
                  <a:pt x="13879" y="11301"/>
                </a:cubicBezTo>
                <a:cubicBezTo>
                  <a:pt x="13879" y="11381"/>
                  <a:pt x="13879" y="16190"/>
                  <a:pt x="13879" y="17553"/>
                </a:cubicBezTo>
                <a:cubicBezTo>
                  <a:pt x="13879" y="18314"/>
                  <a:pt x="15443" y="18915"/>
                  <a:pt x="17202" y="18915"/>
                </a:cubicBezTo>
                <a:cubicBezTo>
                  <a:pt x="18472" y="18915"/>
                  <a:pt x="19743" y="18915"/>
                  <a:pt x="20623" y="18915"/>
                </a:cubicBezTo>
                <a:cubicBezTo>
                  <a:pt x="21111" y="18915"/>
                  <a:pt x="21502" y="19115"/>
                  <a:pt x="21502" y="19316"/>
                </a:cubicBezTo>
                <a:cubicBezTo>
                  <a:pt x="21502" y="19837"/>
                  <a:pt x="21600" y="20478"/>
                  <a:pt x="21600" y="21199"/>
                </a:cubicBezTo>
                <a:cubicBezTo>
                  <a:pt x="21600" y="21440"/>
                  <a:pt x="21111" y="21600"/>
                  <a:pt x="20623" y="21600"/>
                </a:cubicBezTo>
                <a:lnTo>
                  <a:pt x="17886" y="21600"/>
                </a:lnTo>
                <a:cubicBezTo>
                  <a:pt x="15149" y="21600"/>
                  <a:pt x="12413" y="21159"/>
                  <a:pt x="10458" y="20358"/>
                </a:cubicBezTo>
                <a:cubicBezTo>
                  <a:pt x="8405" y="19556"/>
                  <a:pt x="7330" y="18434"/>
                  <a:pt x="7330" y="17272"/>
                </a:cubicBezTo>
                <a:cubicBezTo>
                  <a:pt x="7330" y="17272"/>
                  <a:pt x="7330" y="11461"/>
                  <a:pt x="7330" y="11421"/>
                </a:cubicBezTo>
                <a:cubicBezTo>
                  <a:pt x="7233" y="9417"/>
                  <a:pt x="3616" y="9097"/>
                  <a:pt x="2541" y="8977"/>
                </a:cubicBezTo>
                <a:cubicBezTo>
                  <a:pt x="2248" y="8937"/>
                  <a:pt x="1368" y="8896"/>
                  <a:pt x="684" y="8856"/>
                </a:cubicBezTo>
                <a:cubicBezTo>
                  <a:pt x="195" y="8856"/>
                  <a:pt x="0" y="8656"/>
                  <a:pt x="0" y="8456"/>
                </a:cubicBezTo>
                <a:close/>
              </a:path>
            </a:pathLst>
          </a:custGeom>
          <a:solidFill>
            <a:srgbClr val="3ADF6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15"/>
          <p:cNvSpPr txBox="1"/>
          <p:nvPr>
            <p:ph idx="1" type="body"/>
          </p:nvPr>
        </p:nvSpPr>
        <p:spPr>
          <a:xfrm>
            <a:off x="2628273" y="4955076"/>
            <a:ext cx="4946249" cy="776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b="1" lang="en-US"/>
              <a:t>Екатерина Тищенко</a:t>
            </a:r>
            <a:br>
              <a:rPr b="1" lang="en-US"/>
            </a:br>
            <a:r>
              <a:rPr b="0" lang="en-US" sz="1600">
                <a:solidFill>
                  <a:srgbClr val="3ADF68"/>
                </a:solidFill>
              </a:rPr>
              <a:t>Ведущий менеджер по подбору </a:t>
            </a:r>
            <a:br>
              <a:rPr b="0" lang="en-US" sz="1600">
                <a:solidFill>
                  <a:srgbClr val="3ADF68"/>
                </a:solidFill>
              </a:rPr>
            </a:br>
            <a:r>
              <a:rPr b="0" lang="en-US" sz="1600">
                <a:solidFill>
                  <a:srgbClr val="3ADF68"/>
                </a:solidFill>
              </a:rPr>
              <a:t>персонала, Ozon </a:t>
            </a:r>
            <a:endParaRPr/>
          </a:p>
        </p:txBody>
      </p:sp>
      <p:pic>
        <p:nvPicPr>
          <p:cNvPr descr="logo white green copy.png" id="384" name="Google Shape;38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51296" y="883607"/>
            <a:ext cx="2127426" cy="4733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5" name="Google Shape;385;p15"/>
          <p:cNvGrpSpPr/>
          <p:nvPr/>
        </p:nvGrpSpPr>
        <p:grpSpPr>
          <a:xfrm>
            <a:off x="1479023" y="4840244"/>
            <a:ext cx="1006530" cy="1006528"/>
            <a:chOff x="0" y="0"/>
            <a:chExt cx="1006528" cy="1006527"/>
          </a:xfrm>
        </p:grpSpPr>
        <p:sp>
          <p:nvSpPr>
            <p:cNvPr id="386" name="Google Shape;386;p15"/>
            <p:cNvSpPr/>
            <p:nvPr/>
          </p:nvSpPr>
          <p:spPr>
            <a:xfrm rot="-419832">
              <a:off x="51652" y="51652"/>
              <a:ext cx="903224" cy="903223"/>
            </a:xfrm>
            <a:prstGeom prst="rect">
              <a:avLst/>
            </a:prstGeom>
            <a:solidFill>
              <a:srgbClr val="3ADF6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1 copy.jpg" id="387" name="Google Shape;387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1652" y="51651"/>
              <a:ext cx="903224" cy="9032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"/>
          <p:cNvSpPr/>
          <p:nvPr/>
        </p:nvSpPr>
        <p:spPr>
          <a:xfrm>
            <a:off x="2559050" y="2219413"/>
            <a:ext cx="7073901" cy="1367363"/>
          </a:xfrm>
          <a:prstGeom prst="roundRect">
            <a:avLst>
              <a:gd fmla="val 16718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005AFF"/>
            </a:solidFill>
            <a:prstDash val="solid"/>
            <a:miter lim="8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"/>
          <p:cNvSpPr txBox="1"/>
          <p:nvPr>
            <p:ph idx="12" type="sldNum"/>
          </p:nvPr>
        </p:nvSpPr>
        <p:spPr>
          <a:xfrm>
            <a:off x="11438794" y="6451962"/>
            <a:ext cx="127001" cy="172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rgbClr val="D5DAD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65" name="Google Shape;165;p2"/>
          <p:cNvSpPr txBox="1"/>
          <p:nvPr/>
        </p:nvSpPr>
        <p:spPr>
          <a:xfrm>
            <a:off x="639762" y="281128"/>
            <a:ext cx="9685609" cy="481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C4CE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B9C4CE"/>
                </a:solidFill>
                <a:latin typeface="Arial"/>
                <a:ea typeface="Arial"/>
                <a:cs typeface="Arial"/>
                <a:sym typeface="Arial"/>
              </a:rPr>
              <a:t>Обо мне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6" name="Google Shape;166;p2"/>
          <p:cNvGrpSpPr/>
          <p:nvPr/>
        </p:nvGrpSpPr>
        <p:grpSpPr>
          <a:xfrm>
            <a:off x="2552700" y="3693399"/>
            <a:ext cx="7076901" cy="1473185"/>
            <a:chOff x="0" y="0"/>
            <a:chExt cx="7076900" cy="1473183"/>
          </a:xfrm>
        </p:grpSpPr>
        <p:sp>
          <p:nvSpPr>
            <p:cNvPr id="167" name="Google Shape;167;p2"/>
            <p:cNvSpPr/>
            <p:nvPr/>
          </p:nvSpPr>
          <p:spPr>
            <a:xfrm>
              <a:off x="0" y="0"/>
              <a:ext cx="7076900" cy="1473183"/>
            </a:xfrm>
            <a:prstGeom prst="roundRect">
              <a:avLst>
                <a:gd fmla="val 15517" name="adj"/>
              </a:avLst>
            </a:prstGeom>
            <a:solidFill>
              <a:srgbClr val="005A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 txBox="1"/>
            <p:nvPr/>
          </p:nvSpPr>
          <p:spPr>
            <a:xfrm>
              <a:off x="597625" y="48080"/>
              <a:ext cx="5551726" cy="13770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15975" lIns="215975" spcFirstLastPara="1" rIns="215975" wrap="square" tIns="2159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В ИТ рекрутменте с 2021 года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Нанимаю в направления разработки, DataScience, аналитики, тестирования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 rot="5400000">
              <a:off x="342682" y="245297"/>
              <a:ext cx="283090" cy="283116"/>
            </a:xfrm>
            <a:custGeom>
              <a:rect b="b" l="l" r="r" t="t"/>
              <a:pathLst>
                <a:path extrusionOk="0" h="21589" w="21600">
                  <a:moveTo>
                    <a:pt x="13200" y="21559"/>
                  </a:moveTo>
                  <a:cubicBezTo>
                    <a:pt x="18466" y="20679"/>
                    <a:pt x="21600" y="16649"/>
                    <a:pt x="21600" y="10793"/>
                  </a:cubicBezTo>
                  <a:cubicBezTo>
                    <a:pt x="21600" y="4096"/>
                    <a:pt x="17501" y="0"/>
                    <a:pt x="10800" y="0"/>
                  </a:cubicBezTo>
                  <a:cubicBezTo>
                    <a:pt x="4099" y="0"/>
                    <a:pt x="0" y="4096"/>
                    <a:pt x="0" y="10793"/>
                  </a:cubicBezTo>
                  <a:cubicBezTo>
                    <a:pt x="0" y="16649"/>
                    <a:pt x="3133" y="20679"/>
                    <a:pt x="8400" y="21559"/>
                  </a:cubicBezTo>
                  <a:cubicBezTo>
                    <a:pt x="8648" y="21600"/>
                    <a:pt x="9000" y="21587"/>
                    <a:pt x="9000" y="21587"/>
                  </a:cubicBezTo>
                  <a:cubicBezTo>
                    <a:pt x="9600" y="21587"/>
                    <a:pt x="9600" y="20863"/>
                    <a:pt x="9600" y="20387"/>
                  </a:cubicBezTo>
                  <a:lnTo>
                    <a:pt x="9600" y="9594"/>
                  </a:lnTo>
                  <a:lnTo>
                    <a:pt x="6720" y="11753"/>
                  </a:lnTo>
                  <a:cubicBezTo>
                    <a:pt x="6190" y="12150"/>
                    <a:pt x="5438" y="12043"/>
                    <a:pt x="5040" y="11513"/>
                  </a:cubicBezTo>
                  <a:cubicBezTo>
                    <a:pt x="4642" y="10983"/>
                    <a:pt x="4750" y="10231"/>
                    <a:pt x="5280" y="9834"/>
                  </a:cubicBezTo>
                  <a:lnTo>
                    <a:pt x="10080" y="6236"/>
                  </a:lnTo>
                  <a:cubicBezTo>
                    <a:pt x="10507" y="5916"/>
                    <a:pt x="11093" y="5916"/>
                    <a:pt x="11520" y="6236"/>
                  </a:cubicBezTo>
                  <a:lnTo>
                    <a:pt x="16320" y="9834"/>
                  </a:lnTo>
                  <a:cubicBezTo>
                    <a:pt x="16850" y="10231"/>
                    <a:pt x="16958" y="10983"/>
                    <a:pt x="16560" y="11513"/>
                  </a:cubicBezTo>
                  <a:cubicBezTo>
                    <a:pt x="16162" y="12043"/>
                    <a:pt x="15410" y="12150"/>
                    <a:pt x="14880" y="11753"/>
                  </a:cubicBezTo>
                  <a:lnTo>
                    <a:pt x="12000" y="9594"/>
                  </a:lnTo>
                  <a:cubicBezTo>
                    <a:pt x="12000" y="9594"/>
                    <a:pt x="12000" y="16172"/>
                    <a:pt x="12000" y="20387"/>
                  </a:cubicBezTo>
                  <a:cubicBezTo>
                    <a:pt x="12000" y="20863"/>
                    <a:pt x="12000" y="21587"/>
                    <a:pt x="12600" y="21587"/>
                  </a:cubicBezTo>
                  <a:cubicBezTo>
                    <a:pt x="12600" y="21587"/>
                    <a:pt x="12952" y="21600"/>
                    <a:pt x="13200" y="215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5400000">
              <a:off x="342682" y="684267"/>
              <a:ext cx="283090" cy="283117"/>
            </a:xfrm>
            <a:custGeom>
              <a:rect b="b" l="l" r="r" t="t"/>
              <a:pathLst>
                <a:path extrusionOk="0" h="21589" w="21600">
                  <a:moveTo>
                    <a:pt x="13200" y="21559"/>
                  </a:moveTo>
                  <a:cubicBezTo>
                    <a:pt x="18466" y="20679"/>
                    <a:pt x="21600" y="16649"/>
                    <a:pt x="21600" y="10793"/>
                  </a:cubicBezTo>
                  <a:cubicBezTo>
                    <a:pt x="21600" y="4096"/>
                    <a:pt x="17501" y="0"/>
                    <a:pt x="10800" y="0"/>
                  </a:cubicBezTo>
                  <a:cubicBezTo>
                    <a:pt x="4099" y="0"/>
                    <a:pt x="0" y="4096"/>
                    <a:pt x="0" y="10793"/>
                  </a:cubicBezTo>
                  <a:cubicBezTo>
                    <a:pt x="0" y="16649"/>
                    <a:pt x="3133" y="20679"/>
                    <a:pt x="8400" y="21559"/>
                  </a:cubicBezTo>
                  <a:cubicBezTo>
                    <a:pt x="8648" y="21600"/>
                    <a:pt x="9000" y="21587"/>
                    <a:pt x="9000" y="21587"/>
                  </a:cubicBezTo>
                  <a:cubicBezTo>
                    <a:pt x="9600" y="21587"/>
                    <a:pt x="9600" y="20863"/>
                    <a:pt x="9600" y="20387"/>
                  </a:cubicBezTo>
                  <a:lnTo>
                    <a:pt x="9600" y="9594"/>
                  </a:lnTo>
                  <a:lnTo>
                    <a:pt x="6720" y="11753"/>
                  </a:lnTo>
                  <a:cubicBezTo>
                    <a:pt x="6190" y="12150"/>
                    <a:pt x="5438" y="12043"/>
                    <a:pt x="5040" y="11513"/>
                  </a:cubicBezTo>
                  <a:cubicBezTo>
                    <a:pt x="4642" y="10983"/>
                    <a:pt x="4750" y="10231"/>
                    <a:pt x="5280" y="9834"/>
                  </a:cubicBezTo>
                  <a:lnTo>
                    <a:pt x="10080" y="6236"/>
                  </a:lnTo>
                  <a:cubicBezTo>
                    <a:pt x="10507" y="5916"/>
                    <a:pt x="11093" y="5916"/>
                    <a:pt x="11520" y="6236"/>
                  </a:cubicBezTo>
                  <a:lnTo>
                    <a:pt x="16320" y="9834"/>
                  </a:lnTo>
                  <a:cubicBezTo>
                    <a:pt x="16850" y="10231"/>
                    <a:pt x="16958" y="10983"/>
                    <a:pt x="16560" y="11513"/>
                  </a:cubicBezTo>
                  <a:cubicBezTo>
                    <a:pt x="16162" y="12043"/>
                    <a:pt x="15410" y="12150"/>
                    <a:pt x="14880" y="11753"/>
                  </a:cubicBezTo>
                  <a:lnTo>
                    <a:pt x="12000" y="9594"/>
                  </a:lnTo>
                  <a:cubicBezTo>
                    <a:pt x="12000" y="9594"/>
                    <a:pt x="12000" y="16172"/>
                    <a:pt x="12000" y="20387"/>
                  </a:cubicBezTo>
                  <a:cubicBezTo>
                    <a:pt x="12000" y="20863"/>
                    <a:pt x="12000" y="21587"/>
                    <a:pt x="12600" y="21587"/>
                  </a:cubicBezTo>
                  <a:cubicBezTo>
                    <a:pt x="12600" y="21587"/>
                    <a:pt x="12952" y="21600"/>
                    <a:pt x="13200" y="215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" name="Google Shape;171;p2"/>
          <p:cNvGrpSpPr/>
          <p:nvPr/>
        </p:nvGrpSpPr>
        <p:grpSpPr>
          <a:xfrm>
            <a:off x="1564048" y="1319985"/>
            <a:ext cx="2084551" cy="2084550"/>
            <a:chOff x="0" y="0"/>
            <a:chExt cx="2084549" cy="2084548"/>
          </a:xfrm>
        </p:grpSpPr>
        <p:sp>
          <p:nvSpPr>
            <p:cNvPr id="172" name="Google Shape;172;p2"/>
            <p:cNvSpPr/>
            <p:nvPr/>
          </p:nvSpPr>
          <p:spPr>
            <a:xfrm rot="-419832">
              <a:off x="106973" y="106973"/>
              <a:ext cx="1870603" cy="1870602"/>
            </a:xfrm>
            <a:prstGeom prst="rect">
              <a:avLst/>
            </a:prstGeom>
            <a:solidFill>
              <a:srgbClr val="3ADF6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1 copy.jpg" id="173" name="Google Shape;173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6973" y="106972"/>
              <a:ext cx="1870605" cy="18706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2"/>
          <p:cNvSpPr txBox="1"/>
          <p:nvPr>
            <p:ph idx="1" type="body"/>
          </p:nvPr>
        </p:nvSpPr>
        <p:spPr>
          <a:xfrm>
            <a:off x="3821918" y="2514663"/>
            <a:ext cx="4946248" cy="776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b="1" lang="en-US"/>
              <a:t>Екатерина Тищенко</a:t>
            </a:r>
            <a:br>
              <a:rPr b="1" lang="en-US"/>
            </a:br>
            <a:r>
              <a:rPr b="0" lang="en-US">
                <a:solidFill>
                  <a:srgbClr val="3ADF68"/>
                </a:solidFill>
              </a:rPr>
              <a:t>Ведущий менеджер по подбору </a:t>
            </a:r>
            <a:br>
              <a:rPr b="0" lang="en-US">
                <a:solidFill>
                  <a:srgbClr val="3ADF68"/>
                </a:solidFill>
              </a:rPr>
            </a:br>
            <a:r>
              <a:rPr b="0" lang="en-US">
                <a:solidFill>
                  <a:srgbClr val="3ADF68"/>
                </a:solidFill>
              </a:rPr>
              <a:t>персонала, Ozon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3"/>
          <p:cNvGrpSpPr/>
          <p:nvPr/>
        </p:nvGrpSpPr>
        <p:grpSpPr>
          <a:xfrm>
            <a:off x="2552700" y="5071624"/>
            <a:ext cx="7076901" cy="1141769"/>
            <a:chOff x="-157250" y="1104414"/>
            <a:chExt cx="7076900" cy="1141768"/>
          </a:xfrm>
        </p:grpSpPr>
        <p:sp>
          <p:nvSpPr>
            <p:cNvPr id="180" name="Google Shape;180;p3"/>
            <p:cNvSpPr/>
            <p:nvPr/>
          </p:nvSpPr>
          <p:spPr>
            <a:xfrm>
              <a:off x="-157250" y="1104414"/>
              <a:ext cx="7076900" cy="1141768"/>
            </a:xfrm>
            <a:prstGeom prst="roundRect">
              <a:avLst>
                <a:gd fmla="val 20022" name="adj"/>
              </a:avLst>
            </a:prstGeom>
            <a:solidFill>
              <a:srgbClr val="005A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3"/>
            <p:cNvSpPr/>
            <p:nvPr/>
          </p:nvSpPr>
          <p:spPr>
            <a:xfrm rot="5400000">
              <a:off x="185432" y="1296039"/>
              <a:ext cx="283090" cy="283116"/>
            </a:xfrm>
            <a:custGeom>
              <a:rect b="b" l="l" r="r" t="t"/>
              <a:pathLst>
                <a:path extrusionOk="0" h="21589" w="21600">
                  <a:moveTo>
                    <a:pt x="13200" y="21559"/>
                  </a:moveTo>
                  <a:cubicBezTo>
                    <a:pt x="18466" y="20679"/>
                    <a:pt x="21600" y="16649"/>
                    <a:pt x="21600" y="10793"/>
                  </a:cubicBezTo>
                  <a:cubicBezTo>
                    <a:pt x="21600" y="4096"/>
                    <a:pt x="17501" y="0"/>
                    <a:pt x="10800" y="0"/>
                  </a:cubicBezTo>
                  <a:cubicBezTo>
                    <a:pt x="4099" y="0"/>
                    <a:pt x="0" y="4096"/>
                    <a:pt x="0" y="10793"/>
                  </a:cubicBezTo>
                  <a:cubicBezTo>
                    <a:pt x="0" y="16649"/>
                    <a:pt x="3133" y="20679"/>
                    <a:pt x="8400" y="21559"/>
                  </a:cubicBezTo>
                  <a:cubicBezTo>
                    <a:pt x="8648" y="21600"/>
                    <a:pt x="9000" y="21587"/>
                    <a:pt x="9000" y="21587"/>
                  </a:cubicBezTo>
                  <a:cubicBezTo>
                    <a:pt x="9600" y="21587"/>
                    <a:pt x="9600" y="20863"/>
                    <a:pt x="9600" y="20387"/>
                  </a:cubicBezTo>
                  <a:lnTo>
                    <a:pt x="9600" y="9594"/>
                  </a:lnTo>
                  <a:lnTo>
                    <a:pt x="6720" y="11753"/>
                  </a:lnTo>
                  <a:cubicBezTo>
                    <a:pt x="6190" y="12150"/>
                    <a:pt x="5438" y="12043"/>
                    <a:pt x="5040" y="11513"/>
                  </a:cubicBezTo>
                  <a:cubicBezTo>
                    <a:pt x="4642" y="10983"/>
                    <a:pt x="4750" y="10231"/>
                    <a:pt x="5280" y="9834"/>
                  </a:cubicBezTo>
                  <a:lnTo>
                    <a:pt x="10080" y="6236"/>
                  </a:lnTo>
                  <a:cubicBezTo>
                    <a:pt x="10507" y="5916"/>
                    <a:pt x="11093" y="5916"/>
                    <a:pt x="11520" y="6236"/>
                  </a:cubicBezTo>
                  <a:lnTo>
                    <a:pt x="16320" y="9834"/>
                  </a:lnTo>
                  <a:cubicBezTo>
                    <a:pt x="16850" y="10231"/>
                    <a:pt x="16958" y="10983"/>
                    <a:pt x="16560" y="11513"/>
                  </a:cubicBezTo>
                  <a:cubicBezTo>
                    <a:pt x="16162" y="12043"/>
                    <a:pt x="15410" y="12150"/>
                    <a:pt x="14880" y="11753"/>
                  </a:cubicBezTo>
                  <a:lnTo>
                    <a:pt x="12000" y="9594"/>
                  </a:lnTo>
                  <a:cubicBezTo>
                    <a:pt x="12000" y="9594"/>
                    <a:pt x="12000" y="16172"/>
                    <a:pt x="12000" y="20387"/>
                  </a:cubicBezTo>
                  <a:cubicBezTo>
                    <a:pt x="12000" y="20863"/>
                    <a:pt x="12000" y="21587"/>
                    <a:pt x="12600" y="21587"/>
                  </a:cubicBezTo>
                  <a:cubicBezTo>
                    <a:pt x="12600" y="21587"/>
                    <a:pt x="12952" y="21600"/>
                    <a:pt x="13200" y="215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3"/>
          <p:cNvSpPr txBox="1"/>
          <p:nvPr>
            <p:ph idx="12" type="sldNum"/>
          </p:nvPr>
        </p:nvSpPr>
        <p:spPr>
          <a:xfrm>
            <a:off x="11438794" y="6451962"/>
            <a:ext cx="127001" cy="172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rgbClr val="D5DAD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83" name="Google Shape;183;p3"/>
          <p:cNvSpPr txBox="1"/>
          <p:nvPr/>
        </p:nvSpPr>
        <p:spPr>
          <a:xfrm>
            <a:off x="639762" y="281128"/>
            <a:ext cx="9685609" cy="481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C4CE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B9C4CE"/>
                </a:solidFill>
                <a:latin typeface="Arial"/>
                <a:ea typeface="Arial"/>
                <a:cs typeface="Arial"/>
                <a:sym typeface="Arial"/>
              </a:rPr>
              <a:t>Про нас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" name="Google Shape;184;p3"/>
          <p:cNvGrpSpPr/>
          <p:nvPr/>
        </p:nvGrpSpPr>
        <p:grpSpPr>
          <a:xfrm>
            <a:off x="2552700" y="2088095"/>
            <a:ext cx="7076901" cy="1616789"/>
            <a:chOff x="0" y="0"/>
            <a:chExt cx="7076900" cy="1616787"/>
          </a:xfrm>
        </p:grpSpPr>
        <p:sp>
          <p:nvSpPr>
            <p:cNvPr id="185" name="Google Shape;185;p3"/>
            <p:cNvSpPr/>
            <p:nvPr/>
          </p:nvSpPr>
          <p:spPr>
            <a:xfrm>
              <a:off x="0" y="0"/>
              <a:ext cx="7076900" cy="1616787"/>
            </a:xfrm>
            <a:prstGeom prst="roundRect">
              <a:avLst>
                <a:gd fmla="val 14139" name="adj"/>
              </a:avLst>
            </a:prstGeom>
            <a:solidFill>
              <a:srgbClr val="005A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3"/>
            <p:cNvSpPr txBox="1"/>
            <p:nvPr/>
          </p:nvSpPr>
          <p:spPr>
            <a:xfrm>
              <a:off x="597625" y="48080"/>
              <a:ext cx="6228047" cy="1544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15975" lIns="215975" spcFirstLastPara="1" rIns="215975" wrap="square" tIns="2159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Ozon Tech — собственная масштабная команда разработки ведущего e-com в России, который связывает 750 тысяч предпринимателей </a:t>
              </a:r>
              <a:b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с 67 миллионами активных покупателей.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3"/>
            <p:cNvSpPr/>
            <p:nvPr/>
          </p:nvSpPr>
          <p:spPr>
            <a:xfrm rot="5400000">
              <a:off x="342682" y="245297"/>
              <a:ext cx="283090" cy="283116"/>
            </a:xfrm>
            <a:custGeom>
              <a:rect b="b" l="l" r="r" t="t"/>
              <a:pathLst>
                <a:path extrusionOk="0" h="21589" w="21600">
                  <a:moveTo>
                    <a:pt x="13200" y="21559"/>
                  </a:moveTo>
                  <a:cubicBezTo>
                    <a:pt x="18466" y="20679"/>
                    <a:pt x="21600" y="16649"/>
                    <a:pt x="21600" y="10793"/>
                  </a:cubicBezTo>
                  <a:cubicBezTo>
                    <a:pt x="21600" y="4096"/>
                    <a:pt x="17501" y="0"/>
                    <a:pt x="10800" y="0"/>
                  </a:cubicBezTo>
                  <a:cubicBezTo>
                    <a:pt x="4099" y="0"/>
                    <a:pt x="0" y="4096"/>
                    <a:pt x="0" y="10793"/>
                  </a:cubicBezTo>
                  <a:cubicBezTo>
                    <a:pt x="0" y="16649"/>
                    <a:pt x="3133" y="20679"/>
                    <a:pt x="8400" y="21559"/>
                  </a:cubicBezTo>
                  <a:cubicBezTo>
                    <a:pt x="8648" y="21600"/>
                    <a:pt x="9000" y="21587"/>
                    <a:pt x="9000" y="21587"/>
                  </a:cubicBezTo>
                  <a:cubicBezTo>
                    <a:pt x="9600" y="21587"/>
                    <a:pt x="9600" y="20863"/>
                    <a:pt x="9600" y="20387"/>
                  </a:cubicBezTo>
                  <a:lnTo>
                    <a:pt x="9600" y="9594"/>
                  </a:lnTo>
                  <a:lnTo>
                    <a:pt x="6720" y="11753"/>
                  </a:lnTo>
                  <a:cubicBezTo>
                    <a:pt x="6190" y="12150"/>
                    <a:pt x="5438" y="12043"/>
                    <a:pt x="5040" y="11513"/>
                  </a:cubicBezTo>
                  <a:cubicBezTo>
                    <a:pt x="4642" y="10983"/>
                    <a:pt x="4750" y="10231"/>
                    <a:pt x="5280" y="9834"/>
                  </a:cubicBezTo>
                  <a:lnTo>
                    <a:pt x="10080" y="6236"/>
                  </a:lnTo>
                  <a:cubicBezTo>
                    <a:pt x="10507" y="5916"/>
                    <a:pt x="11093" y="5916"/>
                    <a:pt x="11520" y="6236"/>
                  </a:cubicBezTo>
                  <a:lnTo>
                    <a:pt x="16320" y="9834"/>
                  </a:lnTo>
                  <a:cubicBezTo>
                    <a:pt x="16850" y="10231"/>
                    <a:pt x="16958" y="10983"/>
                    <a:pt x="16560" y="11513"/>
                  </a:cubicBezTo>
                  <a:cubicBezTo>
                    <a:pt x="16162" y="12043"/>
                    <a:pt x="15410" y="12150"/>
                    <a:pt x="14880" y="11753"/>
                  </a:cubicBezTo>
                  <a:lnTo>
                    <a:pt x="12000" y="9594"/>
                  </a:lnTo>
                  <a:cubicBezTo>
                    <a:pt x="12000" y="9594"/>
                    <a:pt x="12000" y="16172"/>
                    <a:pt x="12000" y="20387"/>
                  </a:cubicBezTo>
                  <a:cubicBezTo>
                    <a:pt x="12000" y="20863"/>
                    <a:pt x="12000" y="21587"/>
                    <a:pt x="12600" y="21587"/>
                  </a:cubicBezTo>
                  <a:cubicBezTo>
                    <a:pt x="12600" y="21587"/>
                    <a:pt x="12952" y="21600"/>
                    <a:pt x="13200" y="215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" name="Google Shape;188;p3"/>
          <p:cNvGrpSpPr/>
          <p:nvPr/>
        </p:nvGrpSpPr>
        <p:grpSpPr>
          <a:xfrm>
            <a:off x="2557550" y="3814809"/>
            <a:ext cx="7076901" cy="1141769"/>
            <a:chOff x="0" y="0"/>
            <a:chExt cx="7076900" cy="1141768"/>
          </a:xfrm>
        </p:grpSpPr>
        <p:sp>
          <p:nvSpPr>
            <p:cNvPr id="189" name="Google Shape;189;p3"/>
            <p:cNvSpPr/>
            <p:nvPr/>
          </p:nvSpPr>
          <p:spPr>
            <a:xfrm>
              <a:off x="0" y="0"/>
              <a:ext cx="7076900" cy="1141768"/>
            </a:xfrm>
            <a:prstGeom prst="roundRect">
              <a:avLst>
                <a:gd fmla="val 20022" name="adj"/>
              </a:avLst>
            </a:prstGeom>
            <a:solidFill>
              <a:srgbClr val="005A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592775" y="245310"/>
              <a:ext cx="6228047" cy="1"/>
            </a:xfrm>
            <a:custGeom>
              <a:rect b="b" l="l" r="r" t="t"/>
              <a:pathLst>
                <a:path extrusionOk="0" h="120000" w="2160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215975" lIns="215975" spcFirstLastPara="1" rIns="215975" wrap="square" tIns="2159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В команде Ozon Tech работают более 8000 </a:t>
              </a:r>
              <a:b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IT-специалистов, и мы продолжаем расти.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 rot="5400000">
              <a:off x="342682" y="245297"/>
              <a:ext cx="283090" cy="283116"/>
            </a:xfrm>
            <a:custGeom>
              <a:rect b="b" l="l" r="r" t="t"/>
              <a:pathLst>
                <a:path extrusionOk="0" h="21589" w="21600">
                  <a:moveTo>
                    <a:pt x="13200" y="21559"/>
                  </a:moveTo>
                  <a:cubicBezTo>
                    <a:pt x="18466" y="20679"/>
                    <a:pt x="21600" y="16649"/>
                    <a:pt x="21600" y="10793"/>
                  </a:cubicBezTo>
                  <a:cubicBezTo>
                    <a:pt x="21600" y="4096"/>
                    <a:pt x="17501" y="0"/>
                    <a:pt x="10800" y="0"/>
                  </a:cubicBezTo>
                  <a:cubicBezTo>
                    <a:pt x="4099" y="0"/>
                    <a:pt x="0" y="4096"/>
                    <a:pt x="0" y="10793"/>
                  </a:cubicBezTo>
                  <a:cubicBezTo>
                    <a:pt x="0" y="16649"/>
                    <a:pt x="3133" y="20679"/>
                    <a:pt x="8400" y="21559"/>
                  </a:cubicBezTo>
                  <a:cubicBezTo>
                    <a:pt x="8648" y="21600"/>
                    <a:pt x="9000" y="21587"/>
                    <a:pt x="9000" y="21587"/>
                  </a:cubicBezTo>
                  <a:cubicBezTo>
                    <a:pt x="9600" y="21587"/>
                    <a:pt x="9600" y="20863"/>
                    <a:pt x="9600" y="20387"/>
                  </a:cubicBezTo>
                  <a:lnTo>
                    <a:pt x="9600" y="9594"/>
                  </a:lnTo>
                  <a:lnTo>
                    <a:pt x="6720" y="11753"/>
                  </a:lnTo>
                  <a:cubicBezTo>
                    <a:pt x="6190" y="12150"/>
                    <a:pt x="5438" y="12043"/>
                    <a:pt x="5040" y="11513"/>
                  </a:cubicBezTo>
                  <a:cubicBezTo>
                    <a:pt x="4642" y="10983"/>
                    <a:pt x="4750" y="10231"/>
                    <a:pt x="5280" y="9834"/>
                  </a:cubicBezTo>
                  <a:lnTo>
                    <a:pt x="10080" y="6236"/>
                  </a:lnTo>
                  <a:cubicBezTo>
                    <a:pt x="10507" y="5916"/>
                    <a:pt x="11093" y="5916"/>
                    <a:pt x="11520" y="6236"/>
                  </a:cubicBezTo>
                  <a:lnTo>
                    <a:pt x="16320" y="9834"/>
                  </a:lnTo>
                  <a:cubicBezTo>
                    <a:pt x="16850" y="10231"/>
                    <a:pt x="16958" y="10983"/>
                    <a:pt x="16560" y="11513"/>
                  </a:cubicBezTo>
                  <a:cubicBezTo>
                    <a:pt x="16162" y="12043"/>
                    <a:pt x="15410" y="12150"/>
                    <a:pt x="14880" y="11753"/>
                  </a:cubicBezTo>
                  <a:lnTo>
                    <a:pt x="12000" y="9594"/>
                  </a:lnTo>
                  <a:cubicBezTo>
                    <a:pt x="12000" y="9594"/>
                    <a:pt x="12000" y="16172"/>
                    <a:pt x="12000" y="20387"/>
                  </a:cubicBezTo>
                  <a:cubicBezTo>
                    <a:pt x="12000" y="20863"/>
                    <a:pt x="12000" y="21587"/>
                    <a:pt x="12600" y="21587"/>
                  </a:cubicBezTo>
                  <a:cubicBezTo>
                    <a:pt x="12600" y="21587"/>
                    <a:pt x="12952" y="21600"/>
                    <a:pt x="13200" y="215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gosha_sun.png" id="192" name="Google Shape;19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71344" y="3260968"/>
            <a:ext cx="2249451" cy="2249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sha_cool_digital.png" id="193" name="Google Shape;19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8450" y="1349508"/>
            <a:ext cx="1971432" cy="1971432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"/>
          <p:cNvSpPr txBox="1"/>
          <p:nvPr/>
        </p:nvSpPr>
        <p:spPr>
          <a:xfrm>
            <a:off x="3282452" y="5223186"/>
            <a:ext cx="54578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 год нанимаем порядка 2000 новых сотрудников.</a:t>
            </a:r>
            <a:endParaRPr/>
          </a:p>
        </p:txBody>
      </p:sp>
      <p:pic>
        <p:nvPicPr>
          <p:cNvPr descr="point.png" id="195" name="Google Shape;195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98148" y="4385693"/>
            <a:ext cx="1928242" cy="1928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"/>
          <p:cNvSpPr txBox="1"/>
          <p:nvPr/>
        </p:nvSpPr>
        <p:spPr>
          <a:xfrm>
            <a:off x="639762" y="281128"/>
            <a:ext cx="9685609" cy="976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C4CE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B9C4CE"/>
                </a:solidFill>
                <a:latin typeface="Arial"/>
                <a:ea typeface="Arial"/>
                <a:cs typeface="Arial"/>
                <a:sym typeface="Arial"/>
              </a:rPr>
              <a:t>Проблема: блестящее интервью </a:t>
            </a:r>
            <a:br>
              <a:rPr b="0" i="0" lang="en-US" sz="3400" u="none" cap="none" strike="noStrike">
                <a:solidFill>
                  <a:srgbClr val="B9C4C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400" u="none" cap="none" strike="noStrike">
                <a:solidFill>
                  <a:srgbClr val="B9C4CE"/>
                </a:solidFill>
                <a:latin typeface="Arial"/>
                <a:ea typeface="Arial"/>
                <a:cs typeface="Arial"/>
                <a:sym typeface="Arial"/>
              </a:rPr>
              <a:t>не всегда = реальная работа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1" name="Google Shape;201;p4"/>
          <p:cNvGrpSpPr/>
          <p:nvPr/>
        </p:nvGrpSpPr>
        <p:grpSpPr>
          <a:xfrm>
            <a:off x="4141976" y="2323421"/>
            <a:ext cx="5373741" cy="743004"/>
            <a:chOff x="0" y="0"/>
            <a:chExt cx="5373740" cy="743003"/>
          </a:xfrm>
        </p:grpSpPr>
        <p:sp>
          <p:nvSpPr>
            <p:cNvPr id="202" name="Google Shape;202;p4"/>
            <p:cNvSpPr/>
            <p:nvPr/>
          </p:nvSpPr>
          <p:spPr>
            <a:xfrm>
              <a:off x="0" y="0"/>
              <a:ext cx="5373740" cy="743003"/>
            </a:xfrm>
            <a:prstGeom prst="roundRect">
              <a:avLst>
                <a:gd fmla="val 22995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3ADE68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A3AE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96A3A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172757" y="371501"/>
              <a:ext cx="3632243" cy="1"/>
            </a:xfrm>
            <a:custGeom>
              <a:rect b="b" l="l" r="r" t="t"/>
              <a:pathLst>
                <a:path extrusionOk="0" h="120000" w="2160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-213894" lvl="0" marL="213894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AutoNum type="arabicPeriod"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Кандидаты блестяще проходят все этапы собеседования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5056019" y="102991"/>
              <a:ext cx="197377" cy="197379"/>
            </a:xfrm>
            <a:custGeom>
              <a:rect b="b" l="l" r="r" t="t"/>
              <a:pathLst>
                <a:path extrusionOk="0" h="21431" w="21431">
                  <a:moveTo>
                    <a:pt x="10858" y="3172"/>
                  </a:moveTo>
                  <a:cubicBezTo>
                    <a:pt x="11033" y="1606"/>
                    <a:pt x="11207" y="36"/>
                    <a:pt x="12948" y="1"/>
                  </a:cubicBezTo>
                  <a:cubicBezTo>
                    <a:pt x="14848" y="-38"/>
                    <a:pt x="17097" y="1023"/>
                    <a:pt x="18752" y="2679"/>
                  </a:cubicBezTo>
                  <a:cubicBezTo>
                    <a:pt x="20407" y="4334"/>
                    <a:pt x="21469" y="6583"/>
                    <a:pt x="21430" y="8483"/>
                  </a:cubicBezTo>
                  <a:cubicBezTo>
                    <a:pt x="21395" y="10224"/>
                    <a:pt x="19825" y="10398"/>
                    <a:pt x="18259" y="10573"/>
                  </a:cubicBezTo>
                  <a:cubicBezTo>
                    <a:pt x="16776" y="10737"/>
                    <a:pt x="15763" y="11033"/>
                    <a:pt x="14734" y="12055"/>
                  </a:cubicBezTo>
                  <a:cubicBezTo>
                    <a:pt x="13889" y="12895"/>
                    <a:pt x="13394" y="14622"/>
                    <a:pt x="13394" y="16073"/>
                  </a:cubicBezTo>
                  <a:cubicBezTo>
                    <a:pt x="13394" y="17524"/>
                    <a:pt x="13394" y="20092"/>
                    <a:pt x="11202" y="20092"/>
                  </a:cubicBezTo>
                  <a:cubicBezTo>
                    <a:pt x="10272" y="20092"/>
                    <a:pt x="8334" y="18685"/>
                    <a:pt x="6420" y="16906"/>
                  </a:cubicBezTo>
                  <a:lnTo>
                    <a:pt x="2286" y="21039"/>
                  </a:lnTo>
                  <a:cubicBezTo>
                    <a:pt x="1763" y="21562"/>
                    <a:pt x="915" y="21562"/>
                    <a:pt x="392" y="21039"/>
                  </a:cubicBezTo>
                  <a:cubicBezTo>
                    <a:pt x="-131" y="20516"/>
                    <a:pt x="-131" y="19668"/>
                    <a:pt x="392" y="19144"/>
                  </a:cubicBezTo>
                  <a:lnTo>
                    <a:pt x="4525" y="15011"/>
                  </a:lnTo>
                  <a:cubicBezTo>
                    <a:pt x="2746" y="13097"/>
                    <a:pt x="1339" y="11159"/>
                    <a:pt x="1339" y="10229"/>
                  </a:cubicBezTo>
                  <a:cubicBezTo>
                    <a:pt x="1339" y="8037"/>
                    <a:pt x="3907" y="8036"/>
                    <a:pt x="5358" y="8036"/>
                  </a:cubicBezTo>
                  <a:cubicBezTo>
                    <a:pt x="6809" y="8036"/>
                    <a:pt x="8536" y="7542"/>
                    <a:pt x="9376" y="6697"/>
                  </a:cubicBezTo>
                  <a:cubicBezTo>
                    <a:pt x="10268" y="5563"/>
                    <a:pt x="10694" y="4656"/>
                    <a:pt x="10858" y="3172"/>
                  </a:cubicBezTo>
                  <a:close/>
                </a:path>
              </a:pathLst>
            </a:custGeom>
            <a:solidFill>
              <a:srgbClr val="3ADE6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gosha_think.png" id="205" name="Google Shape;205;p4"/>
          <p:cNvPicPr preferRelativeResize="0"/>
          <p:nvPr/>
        </p:nvPicPr>
        <p:blipFill rotWithShape="1">
          <a:blip r:embed="rId5">
            <a:alphaModFix/>
          </a:blip>
          <a:srcRect b="0" l="22838" r="22838" t="0"/>
          <a:stretch/>
        </p:blipFill>
        <p:spPr>
          <a:xfrm>
            <a:off x="9320899" y="1257603"/>
            <a:ext cx="2749517" cy="50614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6" name="Google Shape;206;p4"/>
          <p:cNvGrpSpPr/>
          <p:nvPr/>
        </p:nvGrpSpPr>
        <p:grpSpPr>
          <a:xfrm>
            <a:off x="4141976" y="4117037"/>
            <a:ext cx="5373741" cy="743004"/>
            <a:chOff x="0" y="0"/>
            <a:chExt cx="5373740" cy="743003"/>
          </a:xfrm>
        </p:grpSpPr>
        <p:sp>
          <p:nvSpPr>
            <p:cNvPr id="207" name="Google Shape;207;p4"/>
            <p:cNvSpPr/>
            <p:nvPr/>
          </p:nvSpPr>
          <p:spPr>
            <a:xfrm>
              <a:off x="0" y="0"/>
              <a:ext cx="5373740" cy="743003"/>
            </a:xfrm>
            <a:prstGeom prst="roundRect">
              <a:avLst>
                <a:gd fmla="val 22995" name="adj"/>
              </a:avLst>
            </a:prstGeom>
            <a:solidFill>
              <a:srgbClr val="60BA65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A3AE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96A3A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4"/>
            <p:cNvSpPr txBox="1"/>
            <p:nvPr/>
          </p:nvSpPr>
          <p:spPr>
            <a:xfrm>
              <a:off x="154029" y="108540"/>
              <a:ext cx="4383746" cy="525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Почему так происходит и главное — что с этим делать?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9" name="Google Shape;209;p4"/>
          <p:cNvSpPr/>
          <p:nvPr/>
        </p:nvSpPr>
        <p:spPr>
          <a:xfrm>
            <a:off x="105758" y="1979906"/>
            <a:ext cx="3915874" cy="3398006"/>
          </a:xfrm>
          <a:prstGeom prst="roundRect">
            <a:avLst>
              <a:gd fmla="val 67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3ADE68"/>
            </a:solidFill>
            <a:prstDash val="solid"/>
            <a:miter lim="8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A3AE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96A3A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0" name="Google Shape;210;p4"/>
          <p:cNvGrpSpPr/>
          <p:nvPr/>
        </p:nvGrpSpPr>
        <p:grpSpPr>
          <a:xfrm>
            <a:off x="4141976" y="3220229"/>
            <a:ext cx="5373741" cy="743004"/>
            <a:chOff x="0" y="0"/>
            <a:chExt cx="5373740" cy="743003"/>
          </a:xfrm>
        </p:grpSpPr>
        <p:sp>
          <p:nvSpPr>
            <p:cNvPr id="211" name="Google Shape;211;p4"/>
            <p:cNvSpPr/>
            <p:nvPr/>
          </p:nvSpPr>
          <p:spPr>
            <a:xfrm>
              <a:off x="0" y="0"/>
              <a:ext cx="5373740" cy="743003"/>
            </a:xfrm>
            <a:prstGeom prst="roundRect">
              <a:avLst>
                <a:gd fmla="val 22995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3ADE68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A3AE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96A3A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72757" y="371501"/>
              <a:ext cx="3632243" cy="1"/>
            </a:xfrm>
            <a:custGeom>
              <a:rect b="b" l="l" r="r" t="t"/>
              <a:pathLst>
                <a:path extrusionOk="0" h="120000" w="2160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-213894" lvl="0" marL="213894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AutoNum type="arabicPeriod" startAt="2"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На реальных задачах возникают сложности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5056019" y="102991"/>
              <a:ext cx="197377" cy="197379"/>
            </a:xfrm>
            <a:custGeom>
              <a:rect b="b" l="l" r="r" t="t"/>
              <a:pathLst>
                <a:path extrusionOk="0" h="21431" w="21431">
                  <a:moveTo>
                    <a:pt x="10858" y="3172"/>
                  </a:moveTo>
                  <a:cubicBezTo>
                    <a:pt x="11033" y="1606"/>
                    <a:pt x="11207" y="36"/>
                    <a:pt x="12948" y="1"/>
                  </a:cubicBezTo>
                  <a:cubicBezTo>
                    <a:pt x="14848" y="-38"/>
                    <a:pt x="17097" y="1023"/>
                    <a:pt x="18752" y="2679"/>
                  </a:cubicBezTo>
                  <a:cubicBezTo>
                    <a:pt x="20407" y="4334"/>
                    <a:pt x="21469" y="6583"/>
                    <a:pt x="21430" y="8483"/>
                  </a:cubicBezTo>
                  <a:cubicBezTo>
                    <a:pt x="21395" y="10224"/>
                    <a:pt x="19825" y="10398"/>
                    <a:pt x="18259" y="10573"/>
                  </a:cubicBezTo>
                  <a:cubicBezTo>
                    <a:pt x="16776" y="10737"/>
                    <a:pt x="15763" y="11033"/>
                    <a:pt x="14734" y="12055"/>
                  </a:cubicBezTo>
                  <a:cubicBezTo>
                    <a:pt x="13889" y="12895"/>
                    <a:pt x="13394" y="14622"/>
                    <a:pt x="13394" y="16073"/>
                  </a:cubicBezTo>
                  <a:cubicBezTo>
                    <a:pt x="13394" y="17524"/>
                    <a:pt x="13394" y="20092"/>
                    <a:pt x="11202" y="20092"/>
                  </a:cubicBezTo>
                  <a:cubicBezTo>
                    <a:pt x="10272" y="20092"/>
                    <a:pt x="8334" y="18685"/>
                    <a:pt x="6420" y="16906"/>
                  </a:cubicBezTo>
                  <a:lnTo>
                    <a:pt x="2286" y="21039"/>
                  </a:lnTo>
                  <a:cubicBezTo>
                    <a:pt x="1763" y="21562"/>
                    <a:pt x="915" y="21562"/>
                    <a:pt x="392" y="21039"/>
                  </a:cubicBezTo>
                  <a:cubicBezTo>
                    <a:pt x="-131" y="20516"/>
                    <a:pt x="-131" y="19668"/>
                    <a:pt x="392" y="19144"/>
                  </a:cubicBezTo>
                  <a:lnTo>
                    <a:pt x="4525" y="15011"/>
                  </a:lnTo>
                  <a:cubicBezTo>
                    <a:pt x="2746" y="13097"/>
                    <a:pt x="1339" y="11159"/>
                    <a:pt x="1339" y="10229"/>
                  </a:cubicBezTo>
                  <a:cubicBezTo>
                    <a:pt x="1339" y="8037"/>
                    <a:pt x="3907" y="8036"/>
                    <a:pt x="5358" y="8036"/>
                  </a:cubicBezTo>
                  <a:cubicBezTo>
                    <a:pt x="6809" y="8036"/>
                    <a:pt x="8536" y="7542"/>
                    <a:pt x="9376" y="6697"/>
                  </a:cubicBezTo>
                  <a:cubicBezTo>
                    <a:pt x="10268" y="5563"/>
                    <a:pt x="10694" y="4656"/>
                    <a:pt x="10858" y="3172"/>
                  </a:cubicBezTo>
                  <a:close/>
                </a:path>
              </a:pathLst>
            </a:custGeom>
            <a:solidFill>
              <a:srgbClr val="3ADE6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4"/>
          <p:cNvSpPr txBox="1"/>
          <p:nvPr>
            <p:ph idx="12" type="sldNum"/>
          </p:nvPr>
        </p:nvSpPr>
        <p:spPr>
          <a:xfrm>
            <a:off x="11438794" y="6451962"/>
            <a:ext cx="127001" cy="172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rgbClr val="D5DAD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15" name="Google Shape;215;p4"/>
          <p:cNvSpPr txBox="1"/>
          <p:nvPr/>
        </p:nvSpPr>
        <p:spPr>
          <a:xfrm>
            <a:off x="1830113" y="6407565"/>
            <a:ext cx="7734705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Источник изображения: https://www.hoyolab.com/article/34850537</a:t>
            </a:r>
            <a:endParaRPr b="0" i="0" sz="11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"/>
          <p:cNvSpPr txBox="1"/>
          <p:nvPr/>
        </p:nvSpPr>
        <p:spPr>
          <a:xfrm>
            <a:off x="639762" y="281128"/>
            <a:ext cx="9685609" cy="481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C4CE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B9C4CE"/>
                </a:solidFill>
                <a:latin typeface="Arial"/>
                <a:ea typeface="Arial"/>
                <a:cs typeface="Arial"/>
                <a:sym typeface="Arial"/>
              </a:rPr>
              <a:t>Поговорим про: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" name="Google Shape;221;p5"/>
          <p:cNvGrpSpPr/>
          <p:nvPr/>
        </p:nvGrpSpPr>
        <p:grpSpPr>
          <a:xfrm>
            <a:off x="652462" y="2490534"/>
            <a:ext cx="5319323" cy="2194155"/>
            <a:chOff x="0" y="0"/>
            <a:chExt cx="5319322" cy="2194154"/>
          </a:xfrm>
        </p:grpSpPr>
        <p:sp>
          <p:nvSpPr>
            <p:cNvPr id="222" name="Google Shape;222;p5"/>
            <p:cNvSpPr/>
            <p:nvPr/>
          </p:nvSpPr>
          <p:spPr>
            <a:xfrm>
              <a:off x="0" y="0"/>
              <a:ext cx="5319322" cy="2194154"/>
            </a:xfrm>
            <a:prstGeom prst="roundRect">
              <a:avLst>
                <a:gd fmla="val 7787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3ADE68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A3AE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96A3A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5008588" y="124659"/>
              <a:ext cx="197377" cy="197379"/>
            </a:xfrm>
            <a:custGeom>
              <a:rect b="b" l="l" r="r" t="t"/>
              <a:pathLst>
                <a:path extrusionOk="0" h="21431" w="21431">
                  <a:moveTo>
                    <a:pt x="10858" y="3172"/>
                  </a:moveTo>
                  <a:cubicBezTo>
                    <a:pt x="11033" y="1606"/>
                    <a:pt x="11207" y="36"/>
                    <a:pt x="12948" y="1"/>
                  </a:cubicBezTo>
                  <a:cubicBezTo>
                    <a:pt x="14848" y="-38"/>
                    <a:pt x="17097" y="1023"/>
                    <a:pt x="18752" y="2679"/>
                  </a:cubicBezTo>
                  <a:cubicBezTo>
                    <a:pt x="20407" y="4334"/>
                    <a:pt x="21469" y="6583"/>
                    <a:pt x="21430" y="8483"/>
                  </a:cubicBezTo>
                  <a:cubicBezTo>
                    <a:pt x="21395" y="10224"/>
                    <a:pt x="19825" y="10398"/>
                    <a:pt x="18259" y="10573"/>
                  </a:cubicBezTo>
                  <a:cubicBezTo>
                    <a:pt x="16776" y="10737"/>
                    <a:pt x="15763" y="11033"/>
                    <a:pt x="14734" y="12055"/>
                  </a:cubicBezTo>
                  <a:cubicBezTo>
                    <a:pt x="13889" y="12895"/>
                    <a:pt x="13394" y="14622"/>
                    <a:pt x="13394" y="16073"/>
                  </a:cubicBezTo>
                  <a:cubicBezTo>
                    <a:pt x="13394" y="17524"/>
                    <a:pt x="13394" y="20092"/>
                    <a:pt x="11202" y="20092"/>
                  </a:cubicBezTo>
                  <a:cubicBezTo>
                    <a:pt x="10272" y="20092"/>
                    <a:pt x="8334" y="18685"/>
                    <a:pt x="6420" y="16906"/>
                  </a:cubicBezTo>
                  <a:lnTo>
                    <a:pt x="2286" y="21039"/>
                  </a:lnTo>
                  <a:cubicBezTo>
                    <a:pt x="1763" y="21562"/>
                    <a:pt x="915" y="21562"/>
                    <a:pt x="392" y="21039"/>
                  </a:cubicBezTo>
                  <a:cubicBezTo>
                    <a:pt x="-131" y="20516"/>
                    <a:pt x="-131" y="19668"/>
                    <a:pt x="392" y="19144"/>
                  </a:cubicBezTo>
                  <a:lnTo>
                    <a:pt x="4525" y="15011"/>
                  </a:lnTo>
                  <a:cubicBezTo>
                    <a:pt x="2746" y="13097"/>
                    <a:pt x="1339" y="11159"/>
                    <a:pt x="1339" y="10229"/>
                  </a:cubicBezTo>
                  <a:cubicBezTo>
                    <a:pt x="1339" y="8037"/>
                    <a:pt x="3907" y="8036"/>
                    <a:pt x="5358" y="8036"/>
                  </a:cubicBezTo>
                  <a:cubicBezTo>
                    <a:pt x="6809" y="8036"/>
                    <a:pt x="8536" y="7542"/>
                    <a:pt x="9376" y="6697"/>
                  </a:cubicBezTo>
                  <a:cubicBezTo>
                    <a:pt x="10268" y="5563"/>
                    <a:pt x="10694" y="4656"/>
                    <a:pt x="10858" y="3172"/>
                  </a:cubicBezTo>
                  <a:close/>
                </a:path>
              </a:pathLst>
            </a:custGeom>
            <a:solidFill>
              <a:srgbClr val="3ADE6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172757" y="280084"/>
              <a:ext cx="4461899" cy="1477327"/>
            </a:xfrm>
            <a:custGeom>
              <a:rect b="b" l="l" r="r" t="t"/>
              <a:pathLst>
                <a:path extrusionOk="0" h="120000" w="2160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Изменения на рынке кандидатов,</a:t>
              </a:r>
              <a:r>
                <a:rPr b="0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партнёрство с нанимающими менеджерами, обучение, как способ борьбы с фродом,  внимательную работу с резюме </a:t>
              </a:r>
              <a:br>
                <a:rPr b="0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и рекомендациями, важность адаптации как финального этапа найма.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" name="Google Shape;225;p5"/>
          <p:cNvGrpSpPr/>
          <p:nvPr/>
        </p:nvGrpSpPr>
        <p:grpSpPr>
          <a:xfrm>
            <a:off x="6257979" y="2490534"/>
            <a:ext cx="5319323" cy="2194155"/>
            <a:chOff x="0" y="0"/>
            <a:chExt cx="5319322" cy="2194154"/>
          </a:xfrm>
        </p:grpSpPr>
        <p:sp>
          <p:nvSpPr>
            <p:cNvPr id="226" name="Google Shape;226;p5"/>
            <p:cNvSpPr/>
            <p:nvPr/>
          </p:nvSpPr>
          <p:spPr>
            <a:xfrm>
              <a:off x="0" y="0"/>
              <a:ext cx="5319322" cy="2194154"/>
            </a:xfrm>
            <a:prstGeom prst="roundRect">
              <a:avLst>
                <a:gd fmla="val 7787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3ADE68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A3AE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96A3A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5008588" y="124659"/>
              <a:ext cx="197377" cy="197379"/>
            </a:xfrm>
            <a:custGeom>
              <a:rect b="b" l="l" r="r" t="t"/>
              <a:pathLst>
                <a:path extrusionOk="0" h="21431" w="21431">
                  <a:moveTo>
                    <a:pt x="10858" y="3172"/>
                  </a:moveTo>
                  <a:cubicBezTo>
                    <a:pt x="11033" y="1606"/>
                    <a:pt x="11207" y="36"/>
                    <a:pt x="12948" y="1"/>
                  </a:cubicBezTo>
                  <a:cubicBezTo>
                    <a:pt x="14848" y="-38"/>
                    <a:pt x="17097" y="1023"/>
                    <a:pt x="18752" y="2679"/>
                  </a:cubicBezTo>
                  <a:cubicBezTo>
                    <a:pt x="20407" y="4334"/>
                    <a:pt x="21469" y="6583"/>
                    <a:pt x="21430" y="8483"/>
                  </a:cubicBezTo>
                  <a:cubicBezTo>
                    <a:pt x="21395" y="10224"/>
                    <a:pt x="19825" y="10398"/>
                    <a:pt x="18259" y="10573"/>
                  </a:cubicBezTo>
                  <a:cubicBezTo>
                    <a:pt x="16776" y="10737"/>
                    <a:pt x="15763" y="11033"/>
                    <a:pt x="14734" y="12055"/>
                  </a:cubicBezTo>
                  <a:cubicBezTo>
                    <a:pt x="13889" y="12895"/>
                    <a:pt x="13394" y="14622"/>
                    <a:pt x="13394" y="16073"/>
                  </a:cubicBezTo>
                  <a:cubicBezTo>
                    <a:pt x="13394" y="17524"/>
                    <a:pt x="13394" y="20092"/>
                    <a:pt x="11202" y="20092"/>
                  </a:cubicBezTo>
                  <a:cubicBezTo>
                    <a:pt x="10272" y="20092"/>
                    <a:pt x="8334" y="18685"/>
                    <a:pt x="6420" y="16906"/>
                  </a:cubicBezTo>
                  <a:lnTo>
                    <a:pt x="2286" y="21039"/>
                  </a:lnTo>
                  <a:cubicBezTo>
                    <a:pt x="1763" y="21562"/>
                    <a:pt x="915" y="21562"/>
                    <a:pt x="392" y="21039"/>
                  </a:cubicBezTo>
                  <a:cubicBezTo>
                    <a:pt x="-131" y="20516"/>
                    <a:pt x="-131" y="19668"/>
                    <a:pt x="392" y="19144"/>
                  </a:cubicBezTo>
                  <a:lnTo>
                    <a:pt x="4525" y="15011"/>
                  </a:lnTo>
                  <a:cubicBezTo>
                    <a:pt x="2746" y="13097"/>
                    <a:pt x="1339" y="11159"/>
                    <a:pt x="1339" y="10229"/>
                  </a:cubicBezTo>
                  <a:cubicBezTo>
                    <a:pt x="1339" y="8037"/>
                    <a:pt x="3907" y="8036"/>
                    <a:pt x="5358" y="8036"/>
                  </a:cubicBezTo>
                  <a:cubicBezTo>
                    <a:pt x="6809" y="8036"/>
                    <a:pt x="8536" y="7542"/>
                    <a:pt x="9376" y="6697"/>
                  </a:cubicBezTo>
                  <a:cubicBezTo>
                    <a:pt x="10268" y="5563"/>
                    <a:pt x="10694" y="4656"/>
                    <a:pt x="10858" y="3172"/>
                  </a:cubicBezTo>
                  <a:close/>
                </a:path>
              </a:pathLst>
            </a:custGeom>
            <a:solidFill>
              <a:srgbClr val="3ADE6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172757" y="278075"/>
              <a:ext cx="4461899" cy="1"/>
            </a:xfrm>
            <a:custGeom>
              <a:rect b="b" l="l" r="r" t="t"/>
              <a:pathLst>
                <a:path extrusionOk="0" h="120000" w="2160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Цель</a:t>
              </a:r>
              <a:r>
                <a:rPr b="0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— поделиться практическими инструментами, которые помогут точнее находить своих людей и реже ошибаться </a:t>
              </a:r>
              <a:br>
                <a:rPr b="0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на входе.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9" name="Google Shape;229;p5"/>
          <p:cNvSpPr txBox="1"/>
          <p:nvPr>
            <p:ph idx="12" type="sldNum"/>
          </p:nvPr>
        </p:nvSpPr>
        <p:spPr>
          <a:xfrm>
            <a:off x="11438794" y="6451962"/>
            <a:ext cx="127001" cy="172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rgbClr val="D5DAD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"/>
          <p:cNvSpPr/>
          <p:nvPr/>
        </p:nvSpPr>
        <p:spPr>
          <a:xfrm>
            <a:off x="2113702" y="1255934"/>
            <a:ext cx="7964596" cy="4592136"/>
          </a:xfrm>
          <a:prstGeom prst="roundRect">
            <a:avLst>
              <a:gd fmla="val 4333" name="adj"/>
            </a:avLst>
          </a:prstGeom>
          <a:solidFill>
            <a:srgbClr val="FFFFFF"/>
          </a:solidFill>
          <a:ln cap="flat" cmpd="sng" w="12700">
            <a:solidFill>
              <a:srgbClr val="3ADE68"/>
            </a:solidFill>
            <a:prstDash val="solid"/>
            <a:miter lim="8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A3AE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96A3A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Рисунок 6" id="235" name="Google Shape;23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92141" y="1634465"/>
            <a:ext cx="7550190" cy="371063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6"/>
          <p:cNvSpPr txBox="1"/>
          <p:nvPr/>
        </p:nvSpPr>
        <p:spPr>
          <a:xfrm>
            <a:off x="639762" y="281128"/>
            <a:ext cx="9685609" cy="481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C4CE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B9C4CE"/>
                </a:solidFill>
                <a:latin typeface="Arial"/>
                <a:ea typeface="Arial"/>
                <a:cs typeface="Arial"/>
                <a:sym typeface="Arial"/>
              </a:rPr>
              <a:t>Что происходит на рынке сейчас?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6"/>
          <p:cNvSpPr txBox="1"/>
          <p:nvPr>
            <p:ph idx="12" type="sldNum"/>
          </p:nvPr>
        </p:nvSpPr>
        <p:spPr>
          <a:xfrm>
            <a:off x="11438794" y="6451962"/>
            <a:ext cx="127001" cy="172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rgbClr val="D5DAD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38" name="Google Shape;238;p6"/>
          <p:cNvSpPr txBox="1"/>
          <p:nvPr/>
        </p:nvSpPr>
        <p:spPr>
          <a:xfrm>
            <a:off x="1923323" y="6384481"/>
            <a:ext cx="7734705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Источник: hh.ru</a:t>
            </a:r>
            <a:endParaRPr b="0" i="0" sz="11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0"/>
          <p:cNvGrpSpPr/>
          <p:nvPr/>
        </p:nvGrpSpPr>
        <p:grpSpPr>
          <a:xfrm>
            <a:off x="15972" y="-1"/>
            <a:ext cx="12176027" cy="6867007"/>
            <a:chOff x="15972" y="-1"/>
            <a:chExt cx="12176027" cy="6867007"/>
          </a:xfrm>
        </p:grpSpPr>
        <p:pic>
          <p:nvPicPr>
            <p:cNvPr id="244" name="Google Shape;244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972" y="-1"/>
              <a:ext cx="12176027" cy="68670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5" name="Google Shape;245;p30"/>
            <p:cNvSpPr/>
            <p:nvPr/>
          </p:nvSpPr>
          <p:spPr>
            <a:xfrm>
              <a:off x="3502617" y="4432515"/>
              <a:ext cx="1627322" cy="20147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8"/>
          <p:cNvSpPr txBox="1"/>
          <p:nvPr>
            <p:ph idx="2" type="body"/>
          </p:nvPr>
        </p:nvSpPr>
        <p:spPr>
          <a:xfrm>
            <a:off x="3858321" y="1694049"/>
            <a:ext cx="7421622" cy="288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25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8108"/>
              <a:buFont typeface="Arial"/>
              <a:buNone/>
            </a:pPr>
            <a:b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Новые инструменты рекрутмента — как превратить найм </a:t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8108"/>
              <a:buFont typeface="Arial"/>
              <a:buNone/>
            </a:pPr>
            <a: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 предсказуемый процесс</a:t>
            </a:r>
            <a:b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9"/>
          <p:cNvSpPr txBox="1"/>
          <p:nvPr/>
        </p:nvSpPr>
        <p:spPr>
          <a:xfrm>
            <a:off x="639762" y="281128"/>
            <a:ext cx="9685609" cy="481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C4CE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B9C4CE"/>
                </a:solidFill>
                <a:latin typeface="Arial"/>
                <a:ea typeface="Arial"/>
                <a:cs typeface="Arial"/>
                <a:sym typeface="Arial"/>
              </a:rPr>
              <a:t>Партнёрство с нанимающим менеджером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6" name="Google Shape;256;p9"/>
          <p:cNvGrpSpPr/>
          <p:nvPr/>
        </p:nvGrpSpPr>
        <p:grpSpPr>
          <a:xfrm>
            <a:off x="650130" y="1600331"/>
            <a:ext cx="3815538" cy="3974562"/>
            <a:chOff x="0" y="0"/>
            <a:chExt cx="3815537" cy="3974561"/>
          </a:xfrm>
        </p:grpSpPr>
        <p:sp>
          <p:nvSpPr>
            <p:cNvPr id="257" name="Google Shape;257;p9"/>
            <p:cNvSpPr/>
            <p:nvPr/>
          </p:nvSpPr>
          <p:spPr>
            <a:xfrm>
              <a:off x="0" y="0"/>
              <a:ext cx="3815537" cy="3974561"/>
            </a:xfrm>
            <a:prstGeom prst="roundRect">
              <a:avLst>
                <a:gd fmla="val 4478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3ADE68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A3AE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96A3A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172757" y="961904"/>
              <a:ext cx="3370745" cy="2215990"/>
            </a:xfrm>
            <a:custGeom>
              <a:rect b="b" l="l" r="r" t="t"/>
              <a:pathLst>
                <a:path extrusionOk="0" h="120000" w="2160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Это стратегическое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и основанное на доверии взаимодействие</a:t>
              </a:r>
              <a:r>
                <a:rPr b="0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br>
                <a:rPr b="0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где обе стороны работают как единая команда для достижения общей цели: закрыть вакансию лучшим кандидатом в кратчайшие сроки и с лучшим опытом для всех участников.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3503879" y="114053"/>
              <a:ext cx="197377" cy="197378"/>
            </a:xfrm>
            <a:custGeom>
              <a:rect b="b" l="l" r="r" t="t"/>
              <a:pathLst>
                <a:path extrusionOk="0" h="21431" w="21431">
                  <a:moveTo>
                    <a:pt x="10858" y="3172"/>
                  </a:moveTo>
                  <a:cubicBezTo>
                    <a:pt x="11033" y="1606"/>
                    <a:pt x="11207" y="36"/>
                    <a:pt x="12948" y="1"/>
                  </a:cubicBezTo>
                  <a:cubicBezTo>
                    <a:pt x="14848" y="-38"/>
                    <a:pt x="17097" y="1023"/>
                    <a:pt x="18752" y="2679"/>
                  </a:cubicBezTo>
                  <a:cubicBezTo>
                    <a:pt x="20407" y="4334"/>
                    <a:pt x="21469" y="6583"/>
                    <a:pt x="21430" y="8483"/>
                  </a:cubicBezTo>
                  <a:cubicBezTo>
                    <a:pt x="21395" y="10224"/>
                    <a:pt x="19825" y="10398"/>
                    <a:pt x="18259" y="10573"/>
                  </a:cubicBezTo>
                  <a:cubicBezTo>
                    <a:pt x="16776" y="10737"/>
                    <a:pt x="15763" y="11033"/>
                    <a:pt x="14734" y="12055"/>
                  </a:cubicBezTo>
                  <a:cubicBezTo>
                    <a:pt x="13889" y="12895"/>
                    <a:pt x="13394" y="14622"/>
                    <a:pt x="13394" y="16073"/>
                  </a:cubicBezTo>
                  <a:cubicBezTo>
                    <a:pt x="13394" y="17524"/>
                    <a:pt x="13394" y="20092"/>
                    <a:pt x="11202" y="20092"/>
                  </a:cubicBezTo>
                  <a:cubicBezTo>
                    <a:pt x="10272" y="20092"/>
                    <a:pt x="8334" y="18685"/>
                    <a:pt x="6420" y="16906"/>
                  </a:cubicBezTo>
                  <a:lnTo>
                    <a:pt x="2286" y="21039"/>
                  </a:lnTo>
                  <a:cubicBezTo>
                    <a:pt x="1763" y="21562"/>
                    <a:pt x="915" y="21562"/>
                    <a:pt x="392" y="21039"/>
                  </a:cubicBezTo>
                  <a:cubicBezTo>
                    <a:pt x="-131" y="20516"/>
                    <a:pt x="-131" y="19668"/>
                    <a:pt x="392" y="19144"/>
                  </a:cubicBezTo>
                  <a:lnTo>
                    <a:pt x="4525" y="15011"/>
                  </a:lnTo>
                  <a:cubicBezTo>
                    <a:pt x="2746" y="13097"/>
                    <a:pt x="1339" y="11159"/>
                    <a:pt x="1339" y="10229"/>
                  </a:cubicBezTo>
                  <a:cubicBezTo>
                    <a:pt x="1339" y="8037"/>
                    <a:pt x="3907" y="8036"/>
                    <a:pt x="5358" y="8036"/>
                  </a:cubicBezTo>
                  <a:cubicBezTo>
                    <a:pt x="6809" y="8036"/>
                    <a:pt x="8536" y="7542"/>
                    <a:pt x="9376" y="6697"/>
                  </a:cubicBezTo>
                  <a:cubicBezTo>
                    <a:pt x="10268" y="5563"/>
                    <a:pt x="10694" y="4656"/>
                    <a:pt x="10858" y="3172"/>
                  </a:cubicBezTo>
                  <a:close/>
                </a:path>
              </a:pathLst>
            </a:custGeom>
            <a:solidFill>
              <a:srgbClr val="3ADE6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0" name="Google Shape;260;p9"/>
          <p:cNvSpPr txBox="1"/>
          <p:nvPr>
            <p:ph idx="12" type="sldNum"/>
          </p:nvPr>
        </p:nvSpPr>
        <p:spPr>
          <a:xfrm>
            <a:off x="11438794" y="6451962"/>
            <a:ext cx="127001" cy="172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rgbClr val="D5DAD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61" name="Google Shape;261;p9"/>
          <p:cNvSpPr/>
          <p:nvPr/>
        </p:nvSpPr>
        <p:spPr>
          <a:xfrm>
            <a:off x="5276850" y="762304"/>
            <a:ext cx="5943600" cy="537603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0000" y="0"/>
                </a:moveTo>
                <a:close/>
                <a:lnTo>
                  <a:pt x="-10000" y="120000"/>
                </a:lnTo>
              </a:path>
              <a:path extrusionOk="0" fill="none" h="120000" w="12000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2" name="Google Shape;262;p9"/>
          <p:cNvGrpSpPr/>
          <p:nvPr/>
        </p:nvGrpSpPr>
        <p:grpSpPr>
          <a:xfrm>
            <a:off x="5168953" y="1597568"/>
            <a:ext cx="5930831" cy="4226571"/>
            <a:chOff x="6384" y="0"/>
            <a:chExt cx="5930831" cy="4226571"/>
          </a:xfrm>
        </p:grpSpPr>
        <p:sp>
          <p:nvSpPr>
            <p:cNvPr id="263" name="Google Shape;263;p9"/>
            <p:cNvSpPr/>
            <p:nvPr/>
          </p:nvSpPr>
          <p:spPr>
            <a:xfrm>
              <a:off x="445770" y="0"/>
              <a:ext cx="5052060" cy="4226571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A3651"/>
            </a:solidFill>
            <a:ln cap="flat" cmpd="sng" w="9525">
              <a:solidFill>
                <a:srgbClr val="3ADF6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6384" y="1267971"/>
              <a:ext cx="1913096" cy="1690628"/>
            </a:xfrm>
            <a:prstGeom prst="roundRect">
              <a:avLst>
                <a:gd fmla="val 16667" name="adj"/>
              </a:avLst>
            </a:prstGeom>
            <a:solidFill>
              <a:srgbClr val="005AFF"/>
            </a:solidFill>
            <a:ln cap="flat" cmpd="sng" w="25400">
              <a:solidFill>
                <a:srgbClr val="3ADF6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9"/>
            <p:cNvSpPr txBox="1"/>
            <p:nvPr/>
          </p:nvSpPr>
          <p:spPr>
            <a:xfrm>
              <a:off x="88914" y="1350501"/>
              <a:ext cx="1748036" cy="15255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Совместная оценка рисков</a:t>
              </a: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2015252" y="1267971"/>
              <a:ext cx="1913096" cy="1690628"/>
            </a:xfrm>
            <a:prstGeom prst="roundRect">
              <a:avLst>
                <a:gd fmla="val 16667" name="adj"/>
              </a:avLst>
            </a:prstGeom>
            <a:solidFill>
              <a:srgbClr val="005AFF"/>
            </a:solidFill>
            <a:ln cap="flat" cmpd="sng" w="25400">
              <a:solidFill>
                <a:srgbClr val="3ADF6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9"/>
            <p:cNvSpPr txBox="1"/>
            <p:nvPr/>
          </p:nvSpPr>
          <p:spPr>
            <a:xfrm>
              <a:off x="2097782" y="1350501"/>
              <a:ext cx="1748036" cy="15255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Обмен инсайтами</a:t>
              </a:r>
              <a:endParaRPr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4024119" y="1267971"/>
              <a:ext cx="1913096" cy="1690628"/>
            </a:xfrm>
            <a:prstGeom prst="roundRect">
              <a:avLst>
                <a:gd fmla="val 16667" name="adj"/>
              </a:avLst>
            </a:prstGeom>
            <a:solidFill>
              <a:srgbClr val="005AFF"/>
            </a:solidFill>
            <a:ln cap="flat" cmpd="sng" w="25400">
              <a:solidFill>
                <a:srgbClr val="3ADF6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9"/>
            <p:cNvSpPr txBox="1"/>
            <p:nvPr/>
          </p:nvSpPr>
          <p:spPr>
            <a:xfrm>
              <a:off x="4106649" y="1350501"/>
              <a:ext cx="1748036" cy="15255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Контроль на всех этапах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Tishchenko Ekaterina Vladimirovna</dc:creator>
</cp:coreProperties>
</file>