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12192000"/>
  <p:notesSz cx="6858000" cy="9144000"/>
  <p:embeddedFontLst>
    <p:embeddedFont>
      <p:font typeface="Roboto Black"/>
      <p:bold r:id="rId33"/>
      <p:boldItalic r:id="rId34"/>
    </p:embeddedFont>
    <p:embeddedFont>
      <p:font typeface="Roboto Medium"/>
      <p:regular r:id="rId35"/>
      <p:bold r:id="rId36"/>
      <p:italic r:id="rId37"/>
      <p:boldItalic r:id="rId38"/>
    </p:embeddedFont>
    <p:embeddedFont>
      <p:font typeface="Inter SemiBold"/>
      <p:regular r:id="rId39"/>
      <p:bold r:id="rId40"/>
      <p:italic r:id="rId41"/>
      <p:boldItalic r:id="rId42"/>
    </p:embeddedFont>
    <p:embeddedFont>
      <p:font typeface="Inter"/>
      <p:regular r:id="rId43"/>
      <p:bold r:id="rId44"/>
      <p:italic r:id="rId45"/>
      <p:boldItalic r:id="rId46"/>
    </p:embeddedFont>
    <p:embeddedFont>
      <p:font typeface="Inter ExtraBold"/>
      <p:bold r:id="rId47"/>
      <p:boldItalic r:id="rId48"/>
    </p:embeddedFont>
    <p:embeddedFont>
      <p:font typeface="Inter Medium"/>
      <p:regular r:id="rId49"/>
      <p:bold r:id="rId50"/>
      <p:italic r:id="rId51"/>
      <p:boldItalic r:id="rId52"/>
    </p:embeddedFont>
    <p:embeddedFont>
      <p:font typeface="Inter Black"/>
      <p:bold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24">
          <p15:clr>
            <a:srgbClr val="747775"/>
          </p15:clr>
        </p15:guide>
        <p15:guide id="2" pos="566">
          <p15:clr>
            <a:srgbClr val="747775"/>
          </p15:clr>
        </p15:guide>
        <p15:guide id="3" orient="horz" pos="1531">
          <p15:clr>
            <a:srgbClr val="747775"/>
          </p15:clr>
        </p15:guide>
        <p15:guide id="4" orient="horz" pos="1077">
          <p15:clr>
            <a:srgbClr val="747775"/>
          </p15:clr>
        </p15:guide>
      </p15:sldGuideLst>
    </p:ext>
    <p:ext uri="GoogleSlidesCustomDataVersion2">
      <go:slidesCustomData xmlns:go="http://customooxmlschemas.google.com/" r:id="rId55" roundtripDataSignature="AMtx7mhl2kYwJ0nT4pCv+41gAABrlTNB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24" orient="horz"/>
        <p:guide pos="566"/>
        <p:guide pos="1531" orient="horz"/>
        <p:guide pos="107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InterSemiBold-bold.fntdata"/><Relationship Id="rId42" Type="http://schemas.openxmlformats.org/officeDocument/2006/relationships/font" Target="fonts/InterSemiBold-boldItalic.fntdata"/><Relationship Id="rId41" Type="http://schemas.openxmlformats.org/officeDocument/2006/relationships/font" Target="fonts/InterSemiBold-italic.fntdata"/><Relationship Id="rId44" Type="http://schemas.openxmlformats.org/officeDocument/2006/relationships/font" Target="fonts/Inter-bold.fntdata"/><Relationship Id="rId43" Type="http://schemas.openxmlformats.org/officeDocument/2006/relationships/font" Target="fonts/Inter-regular.fntdata"/><Relationship Id="rId46" Type="http://schemas.openxmlformats.org/officeDocument/2006/relationships/font" Target="fonts/Inter-boldItalic.fntdata"/><Relationship Id="rId45" Type="http://schemas.openxmlformats.org/officeDocument/2006/relationships/font" Target="fonts/Inter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InterExtraBold-boldItalic.fntdata"/><Relationship Id="rId47" Type="http://schemas.openxmlformats.org/officeDocument/2006/relationships/font" Target="fonts/InterExtraBold-bold.fntdata"/><Relationship Id="rId49" Type="http://schemas.openxmlformats.org/officeDocument/2006/relationships/font" Target="fonts/InterMedi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font" Target="fonts/RobotoBlack-bold.fntdata"/><Relationship Id="rId32" Type="http://schemas.openxmlformats.org/officeDocument/2006/relationships/slide" Target="slides/slide27.xml"/><Relationship Id="rId35" Type="http://schemas.openxmlformats.org/officeDocument/2006/relationships/font" Target="fonts/RobotoMedium-regular.fntdata"/><Relationship Id="rId34" Type="http://schemas.openxmlformats.org/officeDocument/2006/relationships/font" Target="fonts/RobotoBlack-boldItalic.fntdata"/><Relationship Id="rId37" Type="http://schemas.openxmlformats.org/officeDocument/2006/relationships/font" Target="fonts/RobotoMedium-italic.fntdata"/><Relationship Id="rId36" Type="http://schemas.openxmlformats.org/officeDocument/2006/relationships/font" Target="fonts/RobotoMedium-bold.fntdata"/><Relationship Id="rId39" Type="http://schemas.openxmlformats.org/officeDocument/2006/relationships/font" Target="fonts/InterSemiBold-regular.fntdata"/><Relationship Id="rId38" Type="http://schemas.openxmlformats.org/officeDocument/2006/relationships/font" Target="fonts/RobotoMedium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InterMedium-italic.fntdata"/><Relationship Id="rId50" Type="http://schemas.openxmlformats.org/officeDocument/2006/relationships/font" Target="fonts/InterMedium-bold.fntdata"/><Relationship Id="rId53" Type="http://schemas.openxmlformats.org/officeDocument/2006/relationships/font" Target="fonts/InterBlack-bold.fntdata"/><Relationship Id="rId52" Type="http://schemas.openxmlformats.org/officeDocument/2006/relationships/font" Target="fonts/InterMedium-boldItalic.fntdata"/><Relationship Id="rId11" Type="http://schemas.openxmlformats.org/officeDocument/2006/relationships/slide" Target="slides/slide6.xml"/><Relationship Id="rId55" Type="http://customschemas.google.com/relationships/presentationmetadata" Target="metadata"/><Relationship Id="rId10" Type="http://schemas.openxmlformats.org/officeDocument/2006/relationships/slide" Target="slides/slide5.xml"/><Relationship Id="rId54" Type="http://schemas.openxmlformats.org/officeDocument/2006/relationships/font" Target="fonts/InterBlack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ee20e567b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9" name="Google Shape;79;g2ee20e567bf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5" name="Google Shape;15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5" name="Google Shape;16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2" name="Google Shape;17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0" name="Google Shape;18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9" name="Google Shape;18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9" name="Google Shape;199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0" name="Google Shape;210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7" name="Google Shape;217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5" name="Google Shape;225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4" name="Google Shape;234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4" name="Google Shape;244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5" name="Google Shape;255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2" name="Google Shape;262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0" name="Google Shape;270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9" name="Google Shape;279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9" name="Google Shape;289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1" name="Google Shape;12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1" name="Google Shape;13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8" name="Google Shape;13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6" name="Google Shape;14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5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аш макет 1">
  <p:cSld name="CUSTOM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2"/>
          <p:cNvSpPr/>
          <p:nvPr>
            <p:ph idx="2" type="pic"/>
          </p:nvPr>
        </p:nvSpPr>
        <p:spPr>
          <a:xfrm>
            <a:off x="766650" y="1578800"/>
            <a:ext cx="3429000" cy="4540200"/>
          </a:xfrm>
          <a:prstGeom prst="roundRect">
            <a:avLst>
              <a:gd fmla="val 10569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4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4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4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4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4" name="Google Shape;54;p4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5" name="Google Shape;55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huntflow.ru/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huntflow.ru/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huntflow.ru/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huntflow.ru/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huntflow.ru/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huntflow.ru/" TargetMode="External"/><Relationship Id="rId4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huntflow.ru/" TargetMode="External"/><Relationship Id="rId4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huntflow.ru/" TargetMode="External"/><Relationship Id="rId4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huntflow.ru/" TargetMode="External"/><Relationship Id="rId4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huntflow.ru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huntflow.ru/" TargetMode="External"/><Relationship Id="rId4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huntflow.ru/" TargetMode="External"/><Relationship Id="rId4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huntflow.ru/" TargetMode="External"/><Relationship Id="rId4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huntflow.ru/" TargetMode="External"/><Relationship Id="rId4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huntflow.ru/" TargetMode="External"/><Relationship Id="rId4" Type="http://schemas.openxmlformats.org/officeDocument/2006/relationships/image" Target="../media/image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huntflow.ru/" TargetMode="External"/><Relationship Id="rId4" Type="http://schemas.openxmlformats.org/officeDocument/2006/relationships/image" Target="../media/image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huntflow.ru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huntflow.ru/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huntflow.ru/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huntflow.ru/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huntflow.ru/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huntflow.ru/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huntflow.ru/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ee20e567bf_0_9"/>
          <p:cNvSpPr txBox="1"/>
          <p:nvPr/>
        </p:nvSpPr>
        <p:spPr>
          <a:xfrm>
            <a:off x="2873100" y="6122907"/>
            <a:ext cx="6445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82A2E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82" name="Google Shape;82;g2ee20e567bf_0_9" title="Slide 16_9 - 5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" y="0"/>
            <a:ext cx="121919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g2ee20e567bf_0_9"/>
          <p:cNvSpPr txBox="1"/>
          <p:nvPr/>
        </p:nvSpPr>
        <p:spPr>
          <a:xfrm>
            <a:off x="2142150" y="4573125"/>
            <a:ext cx="7907700" cy="16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-RU" sz="3900" u="none" cap="none" strike="noStrike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Все вокруг меняется: что делать рекрутеру, чтобы оставаться полезным бизнесу</a:t>
            </a:r>
            <a:endParaRPr b="1" i="0" sz="3900" u="none" cap="none" strike="noStrike">
              <a:solidFill>
                <a:schemeClr val="lt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84" name="Google Shape;84;g2ee20e567bf_0_9"/>
          <p:cNvSpPr txBox="1"/>
          <p:nvPr/>
        </p:nvSpPr>
        <p:spPr>
          <a:xfrm>
            <a:off x="4180350" y="1709750"/>
            <a:ext cx="3831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6865D4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pic>
        <p:nvPicPr>
          <p:cNvPr id="85" name="Google Shape;85;g2ee20e567bf_0_9" title="Group 61863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33475" y="474875"/>
            <a:ext cx="2925050" cy="51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"/>
          <p:cNvSpPr txBox="1"/>
          <p:nvPr/>
        </p:nvSpPr>
        <p:spPr>
          <a:xfrm>
            <a:off x="645989" y="494414"/>
            <a:ext cx="10474200" cy="667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400" u="none" cap="none" strike="noStrike">
                <a:solidFill>
                  <a:srgbClr val="1EB2FF"/>
                </a:solidFill>
                <a:latin typeface="Inter Black"/>
                <a:ea typeface="Inter Black"/>
                <a:cs typeface="Inter Black"/>
                <a:sym typeface="Inter Black"/>
              </a:rPr>
              <a:t>Профиты нетворка</a:t>
            </a:r>
            <a:endParaRPr b="0" i="0" sz="4400" u="none" cap="none" strike="noStrike">
              <a:solidFill>
                <a:srgbClr val="1EB2FF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158" name="Google Shape;158;p7" title="Group 61863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025" y="6051675"/>
            <a:ext cx="2343175" cy="4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7"/>
          <p:cNvSpPr/>
          <p:nvPr/>
        </p:nvSpPr>
        <p:spPr>
          <a:xfrm>
            <a:off x="746025" y="2001704"/>
            <a:ext cx="9288966" cy="635619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Экономия бюджета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0" name="Google Shape;160;p7"/>
          <p:cNvSpPr/>
          <p:nvPr/>
        </p:nvSpPr>
        <p:spPr>
          <a:xfrm>
            <a:off x="746025" y="3842007"/>
            <a:ext cx="9288966" cy="635619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Шанс ошибиться несколько ниже (но не 0)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1" name="Google Shape;161;p7"/>
          <p:cNvSpPr/>
          <p:nvPr/>
        </p:nvSpPr>
        <p:spPr>
          <a:xfrm>
            <a:off x="746025" y="2903577"/>
            <a:ext cx="9288966" cy="635619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Его обоюдность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2" name="Google Shape;162;p7"/>
          <p:cNvSpPr/>
          <p:nvPr/>
        </p:nvSpPr>
        <p:spPr>
          <a:xfrm>
            <a:off x="746025" y="4780437"/>
            <a:ext cx="9288966" cy="635619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Стабильная эффективность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"/>
          <p:cNvSpPr txBox="1"/>
          <p:nvPr/>
        </p:nvSpPr>
        <p:spPr>
          <a:xfrm>
            <a:off x="90054" y="393325"/>
            <a:ext cx="12012000" cy="1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200" u="none" cap="none" strike="noStrike">
                <a:solidFill>
                  <a:srgbClr val="1EB2FF"/>
                </a:solidFill>
                <a:latin typeface="Inter Black"/>
                <a:ea typeface="Inter Black"/>
                <a:cs typeface="Inter Black"/>
                <a:sym typeface="Inter Black"/>
              </a:rPr>
              <a:t>Что делать HR, когда кандидаты создают одинаковые резюме с помощью ИИ?</a:t>
            </a:r>
            <a:endParaRPr b="0" i="0" sz="4200" u="none" cap="none" strike="noStrike">
              <a:solidFill>
                <a:srgbClr val="1EB2FF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168" name="Google Shape;168;p8" title="Group 61863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025" y="6051675"/>
            <a:ext cx="2343175" cy="4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8"/>
          <p:cNvSpPr/>
          <p:nvPr/>
        </p:nvSpPr>
        <p:spPr>
          <a:xfrm>
            <a:off x="746025" y="1794763"/>
            <a:ext cx="9288900" cy="635700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Много работать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"/>
          <p:cNvSpPr txBox="1"/>
          <p:nvPr/>
        </p:nvSpPr>
        <p:spPr>
          <a:xfrm>
            <a:off x="90054" y="393325"/>
            <a:ext cx="12012000" cy="1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200" u="none" cap="none" strike="noStrike">
                <a:solidFill>
                  <a:srgbClr val="1EB2FF"/>
                </a:solidFill>
                <a:latin typeface="Inter Black"/>
                <a:ea typeface="Inter Black"/>
                <a:cs typeface="Inter Black"/>
                <a:sym typeface="Inter Black"/>
              </a:rPr>
              <a:t>Что делать HR, когда кандидаты создают одинаковые резюме с помощью ИИ?</a:t>
            </a:r>
            <a:endParaRPr b="0" i="0" sz="4200" u="none" cap="none" strike="noStrike">
              <a:solidFill>
                <a:srgbClr val="1EB2FF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175" name="Google Shape;175;p9" title="Group 61863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025" y="6051675"/>
            <a:ext cx="2343175" cy="4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9"/>
          <p:cNvSpPr/>
          <p:nvPr/>
        </p:nvSpPr>
        <p:spPr>
          <a:xfrm>
            <a:off x="746025" y="1785926"/>
            <a:ext cx="9288900" cy="635700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Много работать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7" name="Google Shape;177;p9"/>
          <p:cNvSpPr/>
          <p:nvPr/>
        </p:nvSpPr>
        <p:spPr>
          <a:xfrm>
            <a:off x="746025" y="2570769"/>
            <a:ext cx="9288900" cy="635700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Повышать собственную экспертизу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"/>
          <p:cNvSpPr txBox="1"/>
          <p:nvPr/>
        </p:nvSpPr>
        <p:spPr>
          <a:xfrm>
            <a:off x="90054" y="393325"/>
            <a:ext cx="12012000" cy="1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200" u="none" cap="none" strike="noStrike">
                <a:solidFill>
                  <a:srgbClr val="1EB2FF"/>
                </a:solidFill>
                <a:latin typeface="Inter Black"/>
                <a:ea typeface="Inter Black"/>
                <a:cs typeface="Inter Black"/>
                <a:sym typeface="Inter Black"/>
              </a:rPr>
              <a:t>Что делать HR, когда кандидаты создают одинаковые резюме с помощью ИИ?</a:t>
            </a:r>
            <a:endParaRPr b="0" i="0" sz="4200" u="none" cap="none" strike="noStrike">
              <a:solidFill>
                <a:srgbClr val="1EB2FF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183" name="Google Shape;183;p10" title="Group 61863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025" y="6051675"/>
            <a:ext cx="2343175" cy="4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0"/>
          <p:cNvSpPr/>
          <p:nvPr/>
        </p:nvSpPr>
        <p:spPr>
          <a:xfrm>
            <a:off x="746025" y="1785926"/>
            <a:ext cx="9288900" cy="635700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Много работать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5" name="Google Shape;185;p10"/>
          <p:cNvSpPr/>
          <p:nvPr/>
        </p:nvSpPr>
        <p:spPr>
          <a:xfrm>
            <a:off x="746025" y="3357793"/>
            <a:ext cx="9288900" cy="635700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Вводить дополнительный этапы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6" name="Google Shape;186;p10"/>
          <p:cNvSpPr/>
          <p:nvPr/>
        </p:nvSpPr>
        <p:spPr>
          <a:xfrm>
            <a:off x="746025" y="2570769"/>
            <a:ext cx="9288900" cy="635700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Повышать собственную экспертизу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"/>
          <p:cNvSpPr txBox="1"/>
          <p:nvPr/>
        </p:nvSpPr>
        <p:spPr>
          <a:xfrm>
            <a:off x="90054" y="393325"/>
            <a:ext cx="12012000" cy="1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200" u="none" cap="none" strike="noStrike">
                <a:solidFill>
                  <a:srgbClr val="1EB2FF"/>
                </a:solidFill>
                <a:latin typeface="Inter Black"/>
                <a:ea typeface="Inter Black"/>
                <a:cs typeface="Inter Black"/>
                <a:sym typeface="Inter Black"/>
              </a:rPr>
              <a:t>Что делать HR, когда кандидаты создают одинаковые резюме с помощью ИИ?</a:t>
            </a:r>
            <a:endParaRPr b="0" i="0" sz="4200" u="none" cap="none" strike="noStrike">
              <a:solidFill>
                <a:srgbClr val="1EB2FF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192" name="Google Shape;192;p11" title="Group 61863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025" y="6051675"/>
            <a:ext cx="2343175" cy="4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1"/>
          <p:cNvSpPr/>
          <p:nvPr/>
        </p:nvSpPr>
        <p:spPr>
          <a:xfrm>
            <a:off x="746025" y="1785926"/>
            <a:ext cx="9288900" cy="635700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Много работать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4" name="Google Shape;194;p11"/>
          <p:cNvSpPr/>
          <p:nvPr/>
        </p:nvSpPr>
        <p:spPr>
          <a:xfrm>
            <a:off x="746025" y="3357793"/>
            <a:ext cx="9288900" cy="635700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Вводить дополнительный этапы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5" name="Google Shape;195;p11"/>
          <p:cNvSpPr/>
          <p:nvPr/>
        </p:nvSpPr>
        <p:spPr>
          <a:xfrm>
            <a:off x="746025" y="2570769"/>
            <a:ext cx="9288900" cy="635700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Повышать собственную экспертизу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6" name="Google Shape;196;p11"/>
          <p:cNvSpPr/>
          <p:nvPr/>
        </p:nvSpPr>
        <p:spPr>
          <a:xfrm>
            <a:off x="746025" y="4161998"/>
            <a:ext cx="9288900" cy="635700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Пользоваться инструментами оценки хардов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"/>
          <p:cNvSpPr txBox="1"/>
          <p:nvPr/>
        </p:nvSpPr>
        <p:spPr>
          <a:xfrm>
            <a:off x="90054" y="393325"/>
            <a:ext cx="12012000" cy="1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200" u="none" cap="none" strike="noStrike">
                <a:solidFill>
                  <a:srgbClr val="1EB2FF"/>
                </a:solidFill>
                <a:latin typeface="Inter Black"/>
                <a:ea typeface="Inter Black"/>
                <a:cs typeface="Inter Black"/>
                <a:sym typeface="Inter Black"/>
              </a:rPr>
              <a:t>Что делать HR, когда кандидаты создают одинаковые резюме с помощью ИИ?</a:t>
            </a:r>
            <a:endParaRPr b="0" i="0" sz="4200" u="none" cap="none" strike="noStrike">
              <a:solidFill>
                <a:srgbClr val="1EB2FF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202" name="Google Shape;202;p12" title="Group 61863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025" y="6051675"/>
            <a:ext cx="2343175" cy="4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2"/>
          <p:cNvSpPr/>
          <p:nvPr/>
        </p:nvSpPr>
        <p:spPr>
          <a:xfrm>
            <a:off x="746025" y="1785926"/>
            <a:ext cx="9288966" cy="635619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Много работать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4" name="Google Shape;204;p12"/>
          <p:cNvSpPr/>
          <p:nvPr/>
        </p:nvSpPr>
        <p:spPr>
          <a:xfrm>
            <a:off x="746025" y="3357793"/>
            <a:ext cx="9288966" cy="635619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Вводить дополнительный этапы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5" name="Google Shape;205;p12"/>
          <p:cNvSpPr/>
          <p:nvPr/>
        </p:nvSpPr>
        <p:spPr>
          <a:xfrm>
            <a:off x="746025" y="2570769"/>
            <a:ext cx="9288966" cy="635619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Повышать собственную экспертизу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6" name="Google Shape;206;p12"/>
          <p:cNvSpPr/>
          <p:nvPr/>
        </p:nvSpPr>
        <p:spPr>
          <a:xfrm>
            <a:off x="746025" y="4161998"/>
            <a:ext cx="9288966" cy="635619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Пользоваться инструментами оценки хардов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7" name="Google Shape;207;p12"/>
          <p:cNvSpPr/>
          <p:nvPr/>
        </p:nvSpPr>
        <p:spPr>
          <a:xfrm>
            <a:off x="746025" y="4966203"/>
            <a:ext cx="9288966" cy="635619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Проверять рекомендации и корректность CV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0"/>
          <p:cNvSpPr txBox="1"/>
          <p:nvPr/>
        </p:nvSpPr>
        <p:spPr>
          <a:xfrm>
            <a:off x="645989" y="494414"/>
            <a:ext cx="104742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rgbClr val="1EB2FF"/>
                </a:solidFill>
                <a:latin typeface="Inter Black"/>
                <a:ea typeface="Inter Black"/>
                <a:cs typeface="Inter Black"/>
                <a:sym typeface="Inter Black"/>
              </a:rPr>
              <a:t>Что делать руководителям HR?</a:t>
            </a:r>
            <a:endParaRPr b="0" i="0" sz="4400" u="none" cap="none" strike="noStrike">
              <a:solidFill>
                <a:srgbClr val="1EB2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213" name="Google Shape;213;p20" title="Group 61863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025" y="6051675"/>
            <a:ext cx="2343175" cy="4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0"/>
          <p:cNvSpPr/>
          <p:nvPr/>
        </p:nvSpPr>
        <p:spPr>
          <a:xfrm>
            <a:off x="746025" y="1536545"/>
            <a:ext cx="9288966" cy="635619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Проверяйте и качайте экспертизу команды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"/>
          <p:cNvSpPr txBox="1"/>
          <p:nvPr/>
        </p:nvSpPr>
        <p:spPr>
          <a:xfrm>
            <a:off x="645989" y="494414"/>
            <a:ext cx="104742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rgbClr val="1EB2FF"/>
                </a:solidFill>
                <a:latin typeface="Inter Black"/>
                <a:ea typeface="Inter Black"/>
                <a:cs typeface="Inter Black"/>
                <a:sym typeface="Inter Black"/>
              </a:rPr>
              <a:t>Что делать руководителям HR?</a:t>
            </a:r>
            <a:endParaRPr b="0" i="0" sz="4400" u="none" cap="none" strike="noStrike">
              <a:solidFill>
                <a:srgbClr val="1EB2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220" name="Google Shape;220;p13" title="Group 61863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025" y="6051675"/>
            <a:ext cx="2343175" cy="4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3"/>
          <p:cNvSpPr/>
          <p:nvPr/>
        </p:nvSpPr>
        <p:spPr>
          <a:xfrm>
            <a:off x="746025" y="1536545"/>
            <a:ext cx="9288966" cy="635619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Проверяйте и качайте экспертизу команды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2" name="Google Shape;222;p13"/>
          <p:cNvSpPr/>
          <p:nvPr/>
        </p:nvSpPr>
        <p:spPr>
          <a:xfrm>
            <a:off x="746025" y="2321388"/>
            <a:ext cx="9288966" cy="635619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Профилируйте рекрутеров (по возможности)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 txBox="1"/>
          <p:nvPr/>
        </p:nvSpPr>
        <p:spPr>
          <a:xfrm>
            <a:off x="645989" y="494414"/>
            <a:ext cx="104742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rgbClr val="1EB2FF"/>
                </a:solidFill>
                <a:latin typeface="Inter Black"/>
                <a:ea typeface="Inter Black"/>
                <a:cs typeface="Inter Black"/>
                <a:sym typeface="Inter Black"/>
              </a:rPr>
              <a:t>Что делать руководителям HR?</a:t>
            </a:r>
            <a:endParaRPr b="0" i="0" sz="4400" u="none" cap="none" strike="noStrike">
              <a:solidFill>
                <a:srgbClr val="1EB2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228" name="Google Shape;228;p14" title="Group 61863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025" y="6051675"/>
            <a:ext cx="2343175" cy="4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4"/>
          <p:cNvSpPr/>
          <p:nvPr/>
        </p:nvSpPr>
        <p:spPr>
          <a:xfrm>
            <a:off x="746025" y="1536545"/>
            <a:ext cx="9288966" cy="635619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Проверяйте и качайте экспертизу команды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0" name="Google Shape;230;p14"/>
          <p:cNvSpPr/>
          <p:nvPr/>
        </p:nvSpPr>
        <p:spPr>
          <a:xfrm>
            <a:off x="746025" y="3108412"/>
            <a:ext cx="9288966" cy="635619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Разумно автоматизируйте проверку CV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1" name="Google Shape;231;p14"/>
          <p:cNvSpPr/>
          <p:nvPr/>
        </p:nvSpPr>
        <p:spPr>
          <a:xfrm>
            <a:off x="746025" y="2321388"/>
            <a:ext cx="9288966" cy="635619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Профилируйте рекрутеров (по возможности)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5"/>
          <p:cNvSpPr txBox="1"/>
          <p:nvPr/>
        </p:nvSpPr>
        <p:spPr>
          <a:xfrm>
            <a:off x="645989" y="494414"/>
            <a:ext cx="104742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rgbClr val="1EB2FF"/>
                </a:solidFill>
                <a:latin typeface="Inter Black"/>
                <a:ea typeface="Inter Black"/>
                <a:cs typeface="Inter Black"/>
                <a:sym typeface="Inter Black"/>
              </a:rPr>
              <a:t>Что делать руководителям HR?</a:t>
            </a:r>
            <a:endParaRPr b="0" i="0" sz="4400" u="none" cap="none" strike="noStrike">
              <a:solidFill>
                <a:srgbClr val="1EB2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237" name="Google Shape;237;p15" title="Group 61863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025" y="6051675"/>
            <a:ext cx="2343175" cy="4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5"/>
          <p:cNvSpPr/>
          <p:nvPr/>
        </p:nvSpPr>
        <p:spPr>
          <a:xfrm>
            <a:off x="746025" y="1536545"/>
            <a:ext cx="9288966" cy="635619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Проверяйте и качайте экспертизу команды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9" name="Google Shape;239;p15"/>
          <p:cNvSpPr/>
          <p:nvPr/>
        </p:nvSpPr>
        <p:spPr>
          <a:xfrm>
            <a:off x="746025" y="3108412"/>
            <a:ext cx="9288966" cy="635619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Разумно автоматизируйте проверку CV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0" name="Google Shape;240;p15"/>
          <p:cNvSpPr/>
          <p:nvPr/>
        </p:nvSpPr>
        <p:spPr>
          <a:xfrm>
            <a:off x="746025" y="2321388"/>
            <a:ext cx="9288966" cy="635619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Профилируйте рекрутеров (по возможности)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1" name="Google Shape;241;p15"/>
          <p:cNvSpPr/>
          <p:nvPr/>
        </p:nvSpPr>
        <p:spPr>
          <a:xfrm>
            <a:off x="746025" y="3912617"/>
            <a:ext cx="9288966" cy="635619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Стандартизируйте бриф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6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12225" r="12225" t="0"/>
          <a:stretch/>
        </p:blipFill>
        <p:spPr>
          <a:xfrm>
            <a:off x="766650" y="1578800"/>
            <a:ext cx="3429000" cy="4540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>
            <a:off x="645989" y="494414"/>
            <a:ext cx="104742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chemeClr val="lt1"/>
                </a:solidFill>
                <a:latin typeface="Inter Black"/>
                <a:ea typeface="Inter Black"/>
                <a:cs typeface="Inter Black"/>
                <a:sym typeface="Inter Black"/>
              </a:rPr>
              <a:t>Артём Барбаков</a:t>
            </a:r>
            <a:endParaRPr b="0" i="0" sz="4400" u="none" cap="none" strike="noStrike">
              <a:solidFill>
                <a:schemeClr val="lt1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4865219" y="2897151"/>
            <a:ext cx="6348300" cy="14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2385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Inter Medium"/>
              <a:buChar char="✦"/>
            </a:pPr>
            <a:r>
              <a:rPr b="0" i="0" lang="ru-RU" sz="2300" u="none" cap="none" strike="noStrike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Banking</a:t>
            </a:r>
            <a:endParaRPr b="0" i="0" sz="2300" u="none" cap="none" strike="noStrike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2385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Inter Medium"/>
              <a:buChar char="✦"/>
            </a:pPr>
            <a:r>
              <a:rPr b="0" i="0" lang="ru-RU" sz="2300" u="none" cap="none" strike="noStrike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Fintech</a:t>
            </a:r>
            <a:endParaRPr/>
          </a:p>
          <a:p>
            <a:pPr indent="-32385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Inter Medium"/>
              <a:buChar char="✦"/>
            </a:pPr>
            <a:r>
              <a:rPr b="0" i="0" lang="ru-RU" sz="2300" u="none" cap="none" strike="noStrike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IT</a:t>
            </a:r>
            <a:endParaRPr b="0" i="0" sz="2300" u="none" cap="none" strike="noStrike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4848531" y="1892611"/>
            <a:ext cx="6348300" cy="108847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ru-RU" sz="2300" u="none" cap="none" strike="noStrike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Опыт работы в HR 17 лет, в качестве Team Lead/HRD более 12 лет в отраслях:</a:t>
            </a:r>
            <a:endParaRPr b="0" i="0" sz="2300" u="none" cap="none" strike="noStrike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4865234" y="4651561"/>
            <a:ext cx="5983500" cy="108847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ru-RU" sz="23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Любимые задачи:</a:t>
            </a:r>
            <a:r>
              <a:rPr b="0" i="0" lang="ru-RU" sz="23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все поменять ничего не уронив</a:t>
            </a:r>
            <a:endParaRPr b="0" i="0" sz="23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4"/>
          <p:cNvSpPr txBox="1"/>
          <p:nvPr/>
        </p:nvSpPr>
        <p:spPr>
          <a:xfrm>
            <a:off x="645989" y="494414"/>
            <a:ext cx="104742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rgbClr val="1EB2FF"/>
                </a:solidFill>
                <a:latin typeface="Inter Black"/>
                <a:ea typeface="Inter Black"/>
                <a:cs typeface="Inter Black"/>
                <a:sym typeface="Inter Black"/>
              </a:rPr>
              <a:t>Что делать руководителям HR?</a:t>
            </a:r>
            <a:endParaRPr b="0" i="0" sz="4400" u="none" cap="none" strike="noStrike">
              <a:solidFill>
                <a:srgbClr val="1EB2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247" name="Google Shape;247;p24" title="Group 61863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025" y="6051675"/>
            <a:ext cx="2343175" cy="4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4"/>
          <p:cNvSpPr/>
          <p:nvPr/>
        </p:nvSpPr>
        <p:spPr>
          <a:xfrm>
            <a:off x="746025" y="1536545"/>
            <a:ext cx="9288966" cy="635619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Проверяйте и качайте экспертизу команды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9" name="Google Shape;249;p24"/>
          <p:cNvSpPr/>
          <p:nvPr/>
        </p:nvSpPr>
        <p:spPr>
          <a:xfrm>
            <a:off x="746025" y="3108412"/>
            <a:ext cx="9288966" cy="635619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Разумно автоматизируйте проверку CV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0" name="Google Shape;250;p24"/>
          <p:cNvSpPr/>
          <p:nvPr/>
        </p:nvSpPr>
        <p:spPr>
          <a:xfrm>
            <a:off x="746025" y="2321388"/>
            <a:ext cx="9288966" cy="635619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Профилируйте рекрутеров (по возможности)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1" name="Google Shape;251;p24"/>
          <p:cNvSpPr/>
          <p:nvPr/>
        </p:nvSpPr>
        <p:spPr>
          <a:xfrm>
            <a:off x="746025" y="3912617"/>
            <a:ext cx="9288966" cy="635619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Стандартизируйте бриф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2" name="Google Shape;252;p24"/>
          <p:cNvSpPr/>
          <p:nvPr/>
        </p:nvSpPr>
        <p:spPr>
          <a:xfrm>
            <a:off x="746025" y="4716822"/>
            <a:ext cx="9288966" cy="635619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Смотрите на результат только через цифры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1"/>
          <p:cNvSpPr txBox="1"/>
          <p:nvPr/>
        </p:nvSpPr>
        <p:spPr>
          <a:xfrm>
            <a:off x="311727" y="393325"/>
            <a:ext cx="11568545" cy="1243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400" u="none" cap="none" strike="noStrike">
                <a:solidFill>
                  <a:srgbClr val="1EB2FF"/>
                </a:solidFill>
                <a:latin typeface="Inter Black"/>
                <a:ea typeface="Inter Black"/>
                <a:cs typeface="Inter Black"/>
                <a:sym typeface="Inter Black"/>
              </a:rPr>
              <a:t>Дефицит кадров: почему он сохраняется даже сейчас?</a:t>
            </a:r>
            <a:endParaRPr b="0" i="0" sz="4400" u="none" cap="none" strike="noStrike">
              <a:solidFill>
                <a:srgbClr val="1EB2FF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258" name="Google Shape;258;p21" title="Group 61863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025" y="6051675"/>
            <a:ext cx="2343175" cy="4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1"/>
          <p:cNvSpPr/>
          <p:nvPr/>
        </p:nvSpPr>
        <p:spPr>
          <a:xfrm>
            <a:off x="746025" y="1737791"/>
            <a:ext cx="9700302" cy="635619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Медленный рост рынка экспертов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7"/>
          <p:cNvSpPr txBox="1"/>
          <p:nvPr/>
        </p:nvSpPr>
        <p:spPr>
          <a:xfrm>
            <a:off x="311727" y="393325"/>
            <a:ext cx="11568545" cy="1243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400" u="none" cap="none" strike="noStrike">
                <a:solidFill>
                  <a:srgbClr val="1EB2FF"/>
                </a:solidFill>
                <a:latin typeface="Inter Black"/>
                <a:ea typeface="Inter Black"/>
                <a:cs typeface="Inter Black"/>
                <a:sym typeface="Inter Black"/>
              </a:rPr>
              <a:t>Дефицит кадров: почему он сохраняется даже сейчас?</a:t>
            </a:r>
            <a:endParaRPr b="0" i="0" sz="4400" u="none" cap="none" strike="noStrike">
              <a:solidFill>
                <a:srgbClr val="1EB2FF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265" name="Google Shape;265;p27" title="Group 61863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025" y="6051675"/>
            <a:ext cx="2343175" cy="4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7"/>
          <p:cNvSpPr/>
          <p:nvPr/>
        </p:nvSpPr>
        <p:spPr>
          <a:xfrm>
            <a:off x="746025" y="1737791"/>
            <a:ext cx="9700302" cy="635619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Медленный рост рынка экспертов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67" name="Google Shape;267;p27"/>
          <p:cNvSpPr/>
          <p:nvPr/>
        </p:nvSpPr>
        <p:spPr>
          <a:xfrm>
            <a:off x="746025" y="2522634"/>
            <a:ext cx="9700302" cy="635619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Поиск «единорогов»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8"/>
          <p:cNvSpPr txBox="1"/>
          <p:nvPr/>
        </p:nvSpPr>
        <p:spPr>
          <a:xfrm>
            <a:off x="311727" y="393325"/>
            <a:ext cx="11568545" cy="1243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400" u="none" cap="none" strike="noStrike">
                <a:solidFill>
                  <a:srgbClr val="1EB2FF"/>
                </a:solidFill>
                <a:latin typeface="Inter Black"/>
                <a:ea typeface="Inter Black"/>
                <a:cs typeface="Inter Black"/>
                <a:sym typeface="Inter Black"/>
              </a:rPr>
              <a:t>Дефицит кадров: почему он сохраняется даже сейчас?</a:t>
            </a:r>
            <a:endParaRPr b="0" i="0" sz="4400" u="none" cap="none" strike="noStrike">
              <a:solidFill>
                <a:srgbClr val="1EB2FF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273" name="Google Shape;273;p28" title="Group 61863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025" y="6051675"/>
            <a:ext cx="2343175" cy="4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8"/>
          <p:cNvSpPr/>
          <p:nvPr/>
        </p:nvSpPr>
        <p:spPr>
          <a:xfrm>
            <a:off x="746025" y="1737791"/>
            <a:ext cx="9700302" cy="635619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Медленный рост рынка экспертов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75" name="Google Shape;275;p28"/>
          <p:cNvSpPr/>
          <p:nvPr/>
        </p:nvSpPr>
        <p:spPr>
          <a:xfrm>
            <a:off x="746025" y="3309658"/>
            <a:ext cx="9700302" cy="635619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Тренд на новые, «дефицитные», направления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76" name="Google Shape;276;p28"/>
          <p:cNvSpPr/>
          <p:nvPr/>
        </p:nvSpPr>
        <p:spPr>
          <a:xfrm>
            <a:off x="746025" y="2522634"/>
            <a:ext cx="9700302" cy="635619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Поиск «единорогов»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9"/>
          <p:cNvSpPr txBox="1"/>
          <p:nvPr/>
        </p:nvSpPr>
        <p:spPr>
          <a:xfrm>
            <a:off x="311727" y="393325"/>
            <a:ext cx="11568545" cy="1243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400" u="none" cap="none" strike="noStrike">
                <a:solidFill>
                  <a:srgbClr val="1EB2FF"/>
                </a:solidFill>
                <a:latin typeface="Inter Black"/>
                <a:ea typeface="Inter Black"/>
                <a:cs typeface="Inter Black"/>
                <a:sym typeface="Inter Black"/>
              </a:rPr>
              <a:t>Дефицит кадров: почему он сохраняется даже сейчас?</a:t>
            </a:r>
            <a:endParaRPr b="0" i="0" sz="4400" u="none" cap="none" strike="noStrike">
              <a:solidFill>
                <a:srgbClr val="1EB2FF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282" name="Google Shape;282;p29" title="Group 61863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025" y="6051675"/>
            <a:ext cx="2343175" cy="4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9"/>
          <p:cNvSpPr/>
          <p:nvPr/>
        </p:nvSpPr>
        <p:spPr>
          <a:xfrm>
            <a:off x="746025" y="1737791"/>
            <a:ext cx="9700302" cy="635619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Медленный рост рынка экспертов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84" name="Google Shape;284;p29"/>
          <p:cNvSpPr/>
          <p:nvPr/>
        </p:nvSpPr>
        <p:spPr>
          <a:xfrm>
            <a:off x="746025" y="3309658"/>
            <a:ext cx="9700302" cy="635619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Тренд на новые, «дефицитные», направления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85" name="Google Shape;285;p29"/>
          <p:cNvSpPr/>
          <p:nvPr/>
        </p:nvSpPr>
        <p:spPr>
          <a:xfrm>
            <a:off x="746025" y="2522634"/>
            <a:ext cx="9700302" cy="635619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Поиск «единорогов»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86" name="Google Shape;286;p29"/>
          <p:cNvSpPr/>
          <p:nvPr/>
        </p:nvSpPr>
        <p:spPr>
          <a:xfrm>
            <a:off x="746025" y="4113863"/>
            <a:ext cx="9700302" cy="635619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Нужные кандидаты опасаются выходить на рынок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0"/>
          <p:cNvSpPr txBox="1"/>
          <p:nvPr/>
        </p:nvSpPr>
        <p:spPr>
          <a:xfrm>
            <a:off x="311727" y="393325"/>
            <a:ext cx="11568545" cy="1243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400" u="none" cap="none" strike="noStrike">
                <a:solidFill>
                  <a:srgbClr val="1EB2FF"/>
                </a:solidFill>
                <a:latin typeface="Inter Black"/>
                <a:ea typeface="Inter Black"/>
                <a:cs typeface="Inter Black"/>
                <a:sym typeface="Inter Black"/>
              </a:rPr>
              <a:t>Дефицит кадров: почему он сохраняется даже сейчас?</a:t>
            </a:r>
            <a:endParaRPr b="0" i="0" sz="4400" u="none" cap="none" strike="noStrike">
              <a:solidFill>
                <a:srgbClr val="1EB2FF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292" name="Google Shape;292;p30" title="Group 61863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025" y="6051675"/>
            <a:ext cx="2343175" cy="4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0"/>
          <p:cNvSpPr/>
          <p:nvPr/>
        </p:nvSpPr>
        <p:spPr>
          <a:xfrm>
            <a:off x="746025" y="1737791"/>
            <a:ext cx="9700302" cy="635619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Медленный рост рынка экспертов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94" name="Google Shape;294;p30"/>
          <p:cNvSpPr/>
          <p:nvPr/>
        </p:nvSpPr>
        <p:spPr>
          <a:xfrm>
            <a:off x="746025" y="3309658"/>
            <a:ext cx="9700302" cy="635619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Тренд на новые, «дефицитные», направления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95" name="Google Shape;295;p30"/>
          <p:cNvSpPr/>
          <p:nvPr/>
        </p:nvSpPr>
        <p:spPr>
          <a:xfrm>
            <a:off x="746025" y="2522634"/>
            <a:ext cx="9700302" cy="635619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Поиск «единорогов»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96" name="Google Shape;296;p30"/>
          <p:cNvSpPr/>
          <p:nvPr/>
        </p:nvSpPr>
        <p:spPr>
          <a:xfrm>
            <a:off x="746025" y="4113863"/>
            <a:ext cx="9700302" cy="635619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Нужные кандидаты опасаются выходить на рынок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97" name="Google Shape;297;p30"/>
          <p:cNvSpPr/>
          <p:nvPr/>
        </p:nvSpPr>
        <p:spPr>
          <a:xfrm>
            <a:off x="746025" y="4918068"/>
            <a:ext cx="9700302" cy="635619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Окончание зарплатной гонки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5"/>
          <p:cNvSpPr txBox="1"/>
          <p:nvPr>
            <p:ph type="title"/>
          </p:nvPr>
        </p:nvSpPr>
        <p:spPr>
          <a:xfrm>
            <a:off x="3596700" y="2681632"/>
            <a:ext cx="4998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ru-RU" sz="8800">
                <a:solidFill>
                  <a:schemeClr val="lt1"/>
                </a:solidFill>
                <a:latin typeface="Inter Black"/>
                <a:ea typeface="Inter Black"/>
                <a:cs typeface="Inter Black"/>
                <a:sym typeface="Inter Black"/>
              </a:rPr>
              <a:t>Вопросы</a:t>
            </a:r>
            <a:endParaRPr sz="8800">
              <a:solidFill>
                <a:schemeClr val="lt1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6"/>
          <p:cNvSpPr/>
          <p:nvPr/>
        </p:nvSpPr>
        <p:spPr>
          <a:xfrm>
            <a:off x="7462338" y="1843900"/>
            <a:ext cx="3353400" cy="3467700"/>
          </a:xfrm>
          <a:prstGeom prst="roundRect">
            <a:avLst>
              <a:gd fmla="val 8601" name="adj"/>
            </a:avLst>
          </a:prstGeom>
          <a:solidFill>
            <a:srgbClr val="FFFFFF"/>
          </a:solidFill>
          <a:ln>
            <a:noFill/>
          </a:ln>
          <a:effectLst>
            <a:outerShdw blurRad="371475" rotWithShape="0" algn="bl" dir="5400000" dist="66675">
              <a:srgbClr val="323126">
                <a:alpha val="392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26"/>
          <p:cNvSpPr txBox="1"/>
          <p:nvPr/>
        </p:nvSpPr>
        <p:spPr>
          <a:xfrm>
            <a:off x="617650" y="2920613"/>
            <a:ext cx="5612700" cy="194973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Inter Medium"/>
              <a:buChar char="✦"/>
            </a:pPr>
            <a:r>
              <a:rPr b="0" i="0" lang="ru-RU" sz="2300" u="none" cap="none" strike="noStrike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+7 926 817 18 87 </a:t>
            </a:r>
            <a:endParaRPr b="0" i="0" sz="2300" u="none" cap="none" strike="noStrike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Inter Medium"/>
              <a:buChar char="✦"/>
            </a:pPr>
            <a:r>
              <a:rPr b="0" i="0" lang="ru-RU" sz="2300" u="none" cap="none" strike="noStrike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tg@artemiybarbakov</a:t>
            </a:r>
            <a:endParaRPr b="0" i="0" sz="2300" u="none" cap="none" strike="noStrike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300"/>
              <a:buFont typeface="Inter Medium"/>
              <a:buChar char="✦"/>
            </a:pPr>
            <a:r>
              <a:rPr b="0" i="0" lang="ru-RU" sz="2300" u="none" cap="none" strike="noStrike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artem.barbakov@express.ms</a:t>
            </a:r>
            <a:endParaRPr b="0" i="0" sz="2300" u="none" cap="none" strike="noStrike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309" name="Google Shape;309;p26"/>
          <p:cNvSpPr txBox="1"/>
          <p:nvPr/>
        </p:nvSpPr>
        <p:spPr>
          <a:xfrm>
            <a:off x="617650" y="2017988"/>
            <a:ext cx="5478350" cy="10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4220"/>
              <a:buFont typeface="Arial"/>
              <a:buNone/>
            </a:pPr>
            <a:r>
              <a:rPr b="0" i="0" lang="ru-RU" sz="4220" u="none" cap="none" strike="noStrike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Артём Барбаков</a:t>
            </a:r>
            <a:endParaRPr b="0" i="0" sz="4220" u="none" cap="none" strike="noStrike">
              <a:solidFill>
                <a:schemeClr val="lt1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  <p:pic>
        <p:nvPicPr>
          <p:cNvPr id="310" name="Google Shape;31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37973" y="2297668"/>
            <a:ext cx="2602065" cy="2602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/>
        </p:nvSpPr>
        <p:spPr>
          <a:xfrm>
            <a:off x="645989" y="494414"/>
            <a:ext cx="10474200" cy="1243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400" u="none" cap="none" strike="noStrike">
                <a:solidFill>
                  <a:srgbClr val="1EB2FF"/>
                </a:solidFill>
                <a:latin typeface="Inter Black"/>
                <a:ea typeface="Inter Black"/>
                <a:cs typeface="Inter Black"/>
                <a:sym typeface="Inter Black"/>
              </a:rPr>
              <a:t>Новые реалии: почему бизнес все больше доверяет нетворкингу</a:t>
            </a:r>
            <a:endParaRPr b="0" i="0" sz="4400" u="none" cap="none" strike="noStrike">
              <a:solidFill>
                <a:srgbClr val="1EB2FF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100" name="Google Shape;100;p17" title="Group 61863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025" y="6051675"/>
            <a:ext cx="2343175" cy="4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/>
          <p:nvPr/>
        </p:nvSpPr>
        <p:spPr>
          <a:xfrm>
            <a:off x="746025" y="2001704"/>
            <a:ext cx="9288966" cy="635619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Стоимость джоб-бордов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/>
          <p:nvPr/>
        </p:nvSpPr>
        <p:spPr>
          <a:xfrm>
            <a:off x="645989" y="494414"/>
            <a:ext cx="10474200" cy="1243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400" u="none" cap="none" strike="noStrike">
                <a:solidFill>
                  <a:srgbClr val="1EB2FF"/>
                </a:solidFill>
                <a:latin typeface="Inter Black"/>
                <a:ea typeface="Inter Black"/>
                <a:cs typeface="Inter Black"/>
                <a:sym typeface="Inter Black"/>
              </a:rPr>
              <a:t>Новые реалии: почему бизнес все больше доверяет нетворкингу</a:t>
            </a:r>
            <a:endParaRPr b="0" i="0" sz="4400" u="none" cap="none" strike="noStrike">
              <a:solidFill>
                <a:srgbClr val="1EB2FF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107" name="Google Shape;107;p1" title="Group 61863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025" y="6051675"/>
            <a:ext cx="2343175" cy="4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"/>
          <p:cNvSpPr/>
          <p:nvPr/>
        </p:nvSpPr>
        <p:spPr>
          <a:xfrm>
            <a:off x="746025" y="2001704"/>
            <a:ext cx="9288966" cy="635619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Стоимость джоб-бордов</a:t>
            </a:r>
            <a:endParaRPr/>
          </a:p>
        </p:txBody>
      </p:sp>
      <p:sp>
        <p:nvSpPr>
          <p:cNvPr id="109" name="Google Shape;109;p1"/>
          <p:cNvSpPr/>
          <p:nvPr/>
        </p:nvSpPr>
        <p:spPr>
          <a:xfrm>
            <a:off x="746025" y="2903577"/>
            <a:ext cx="9288966" cy="635619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Перенасыщение рынка труда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/>
          <p:nvPr/>
        </p:nvSpPr>
        <p:spPr>
          <a:xfrm>
            <a:off x="645989" y="494414"/>
            <a:ext cx="10474200" cy="1243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400" u="none" cap="none" strike="noStrike">
                <a:solidFill>
                  <a:srgbClr val="1EB2FF"/>
                </a:solidFill>
                <a:latin typeface="Inter Black"/>
                <a:ea typeface="Inter Black"/>
                <a:cs typeface="Inter Black"/>
                <a:sym typeface="Inter Black"/>
              </a:rPr>
              <a:t>Новые реалии: почему бизнес все больше доверяет нетворкингу</a:t>
            </a:r>
            <a:endParaRPr b="0" i="0" sz="4400" u="none" cap="none" strike="noStrike">
              <a:solidFill>
                <a:srgbClr val="1EB2FF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115" name="Google Shape;115;p2" title="Group 61863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025" y="6051675"/>
            <a:ext cx="2343175" cy="4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/>
          <p:nvPr/>
        </p:nvSpPr>
        <p:spPr>
          <a:xfrm>
            <a:off x="746025" y="2001704"/>
            <a:ext cx="9288966" cy="635619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Стоимость джоб-бордов</a:t>
            </a: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746025" y="3842007"/>
            <a:ext cx="9288966" cy="635619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Активный фрод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8" name="Google Shape;118;p2"/>
          <p:cNvSpPr/>
          <p:nvPr/>
        </p:nvSpPr>
        <p:spPr>
          <a:xfrm>
            <a:off x="746025" y="2903577"/>
            <a:ext cx="9288966" cy="635619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Перенасыщение рынка труда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 txBox="1"/>
          <p:nvPr/>
        </p:nvSpPr>
        <p:spPr>
          <a:xfrm>
            <a:off x="645989" y="494414"/>
            <a:ext cx="10474200" cy="1243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400" u="none" cap="none" strike="noStrike">
                <a:solidFill>
                  <a:srgbClr val="1EB2FF"/>
                </a:solidFill>
                <a:latin typeface="Inter Black"/>
                <a:ea typeface="Inter Black"/>
                <a:cs typeface="Inter Black"/>
                <a:sym typeface="Inter Black"/>
              </a:rPr>
              <a:t>Новые реалии: почему бизнес все больше доверяет нетворкингу</a:t>
            </a:r>
            <a:endParaRPr b="0" i="0" sz="4400" u="none" cap="none" strike="noStrike">
              <a:solidFill>
                <a:srgbClr val="1EB2FF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124" name="Google Shape;124;p3" title="Group 61863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025" y="6051675"/>
            <a:ext cx="2343175" cy="4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"/>
          <p:cNvSpPr/>
          <p:nvPr/>
        </p:nvSpPr>
        <p:spPr>
          <a:xfrm>
            <a:off x="746025" y="2001704"/>
            <a:ext cx="9288966" cy="635619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Стоимость джоб-бордов</a:t>
            </a:r>
            <a:endParaRPr/>
          </a:p>
        </p:txBody>
      </p:sp>
      <p:sp>
        <p:nvSpPr>
          <p:cNvPr id="126" name="Google Shape;126;p3"/>
          <p:cNvSpPr/>
          <p:nvPr/>
        </p:nvSpPr>
        <p:spPr>
          <a:xfrm>
            <a:off x="746025" y="3842007"/>
            <a:ext cx="9288966" cy="635619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Активный фрод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7" name="Google Shape;127;p3"/>
          <p:cNvSpPr/>
          <p:nvPr/>
        </p:nvSpPr>
        <p:spPr>
          <a:xfrm>
            <a:off x="746025" y="2903577"/>
            <a:ext cx="9288966" cy="635619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Перенасыщение рынка труда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746025" y="4780437"/>
            <a:ext cx="9288966" cy="635619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Дефицит и активное удержание экспертов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/>
          <p:nvPr/>
        </p:nvSpPr>
        <p:spPr>
          <a:xfrm>
            <a:off x="645989" y="494414"/>
            <a:ext cx="10474200" cy="667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400" u="none" cap="none" strike="noStrike">
                <a:solidFill>
                  <a:srgbClr val="1EB2FF"/>
                </a:solidFill>
                <a:latin typeface="Inter Black"/>
                <a:ea typeface="Inter Black"/>
                <a:cs typeface="Inter Black"/>
                <a:sym typeface="Inter Black"/>
              </a:rPr>
              <a:t>Профиты нетворка</a:t>
            </a:r>
            <a:endParaRPr b="0" i="0" sz="4400" u="none" cap="none" strike="noStrike">
              <a:solidFill>
                <a:srgbClr val="1EB2FF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134" name="Google Shape;134;p4" title="Group 61863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025" y="6051675"/>
            <a:ext cx="2343175" cy="4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/>
          <p:nvPr/>
        </p:nvSpPr>
        <p:spPr>
          <a:xfrm>
            <a:off x="746025" y="2001704"/>
            <a:ext cx="9288966" cy="635619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Экономия бюджета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/>
          <p:nvPr/>
        </p:nvSpPr>
        <p:spPr>
          <a:xfrm>
            <a:off x="645989" y="494414"/>
            <a:ext cx="10474200" cy="667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400" u="none" cap="none" strike="noStrike">
                <a:solidFill>
                  <a:srgbClr val="1EB2FF"/>
                </a:solidFill>
                <a:latin typeface="Inter Black"/>
                <a:ea typeface="Inter Black"/>
                <a:cs typeface="Inter Black"/>
                <a:sym typeface="Inter Black"/>
              </a:rPr>
              <a:t>Профиты нетворка</a:t>
            </a:r>
            <a:endParaRPr b="0" i="0" sz="4400" u="none" cap="none" strike="noStrike">
              <a:solidFill>
                <a:srgbClr val="1EB2FF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141" name="Google Shape;141;p5" title="Group 61863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025" y="6051675"/>
            <a:ext cx="2343175" cy="4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/>
          <p:nvPr/>
        </p:nvSpPr>
        <p:spPr>
          <a:xfrm>
            <a:off x="746025" y="2001704"/>
            <a:ext cx="9288966" cy="635619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Экономия бюджета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746025" y="2903577"/>
            <a:ext cx="9288966" cy="635619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Его обоюдность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/>
          <p:nvPr/>
        </p:nvSpPr>
        <p:spPr>
          <a:xfrm>
            <a:off x="645989" y="494414"/>
            <a:ext cx="10474200" cy="667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400" u="none" cap="none" strike="noStrike">
                <a:solidFill>
                  <a:srgbClr val="1EB2FF"/>
                </a:solidFill>
                <a:latin typeface="Inter Black"/>
                <a:ea typeface="Inter Black"/>
                <a:cs typeface="Inter Black"/>
                <a:sym typeface="Inter Black"/>
              </a:rPr>
              <a:t>Профиты нетворка</a:t>
            </a:r>
            <a:endParaRPr b="0" i="0" sz="4400" u="none" cap="none" strike="noStrike">
              <a:solidFill>
                <a:srgbClr val="1EB2FF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149" name="Google Shape;149;p6" title="Group 61863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025" y="6051675"/>
            <a:ext cx="2343175" cy="4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6"/>
          <p:cNvSpPr/>
          <p:nvPr/>
        </p:nvSpPr>
        <p:spPr>
          <a:xfrm>
            <a:off x="746025" y="2001704"/>
            <a:ext cx="9288966" cy="635619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Экономия бюджета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746025" y="3842007"/>
            <a:ext cx="9288966" cy="635619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Шанс ошибиться несколько ниже (но не 0)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746025" y="2903577"/>
            <a:ext cx="9288966" cy="635619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b="0" i="0" lang="ru-RU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Его обоюдность</a:t>
            </a:r>
            <a:endParaRPr b="0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