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2" r:id="rId6"/>
    <p:sldMasterId id="2147483653" r:id="rId7"/>
    <p:sldMasterId id="2147483655" r:id="rId8"/>
    <p:sldMasterId id="2147483657" r:id="rId9"/>
    <p:sldMasterId id="2147483659" r:id="rId10"/>
    <p:sldMasterId id="2147483661" r:id="rId11"/>
    <p:sldMasterId id="2147483663" r:id="rId12"/>
    <p:sldMasterId id="2147483665" r:id="rId13"/>
    <p:sldMasterId id="2147483667" r:id="rId14"/>
    <p:sldMasterId id="2147483669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</p:sldIdLst>
  <p:sldSz cy="6858000" cx="12192000"/>
  <p:notesSz cx="6858000" cy="9144000"/>
  <p:embeddedFontLst>
    <p:embeddedFont>
      <p:font typeface="Inter SemiBold"/>
      <p:regular r:id="rId30"/>
      <p:bold r:id="rId31"/>
      <p:italic r:id="rId32"/>
      <p:boldItalic r:id="rId33"/>
    </p:embeddedFont>
    <p:embeddedFont>
      <p:font typeface="Inter"/>
      <p:regular r:id="rId34"/>
      <p:bold r:id="rId35"/>
      <p:italic r:id="rId36"/>
      <p:boldItalic r:id="rId37"/>
    </p:embeddedFont>
    <p:embeddedFont>
      <p:font typeface="Inter ExtraBold"/>
      <p:bold r:id="rId38"/>
      <p:boldItalic r:id="rId39"/>
    </p:embeddedFont>
    <p:embeddedFont>
      <p:font typeface="Inter Medium"/>
      <p:regular r:id="rId40"/>
      <p:bold r:id="rId41"/>
      <p:italic r:id="rId42"/>
      <p:boldItalic r:id="rId43"/>
    </p:embeddedFont>
    <p:embeddedFont>
      <p:font typeface="Inter Black"/>
      <p:bold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46" roundtripDataSignature="AMtx7mhL9vh5CGVGdsq6hhoL3dzRTrDw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terMedium-regular.fntdata"/><Relationship Id="rId20" Type="http://schemas.openxmlformats.org/officeDocument/2006/relationships/slide" Target="slides/slide4.xml"/><Relationship Id="rId42" Type="http://schemas.openxmlformats.org/officeDocument/2006/relationships/font" Target="fonts/InterMedium-italic.fntdata"/><Relationship Id="rId41" Type="http://schemas.openxmlformats.org/officeDocument/2006/relationships/font" Target="fonts/InterMedium-bold.fntdata"/><Relationship Id="rId22" Type="http://schemas.openxmlformats.org/officeDocument/2006/relationships/slide" Target="slides/slide6.xml"/><Relationship Id="rId44" Type="http://schemas.openxmlformats.org/officeDocument/2006/relationships/font" Target="fonts/InterBlack-bold.fntdata"/><Relationship Id="rId21" Type="http://schemas.openxmlformats.org/officeDocument/2006/relationships/slide" Target="slides/slide5.xml"/><Relationship Id="rId43" Type="http://schemas.openxmlformats.org/officeDocument/2006/relationships/font" Target="fonts/InterMedium-boldItalic.fntdata"/><Relationship Id="rId24" Type="http://schemas.openxmlformats.org/officeDocument/2006/relationships/slide" Target="slides/slide8.xml"/><Relationship Id="rId46" Type="http://customschemas.google.com/relationships/presentationmetadata" Target="metadata"/><Relationship Id="rId23" Type="http://schemas.openxmlformats.org/officeDocument/2006/relationships/slide" Target="slides/slide7.xml"/><Relationship Id="rId45" Type="http://schemas.openxmlformats.org/officeDocument/2006/relationships/font" Target="fonts/InterBlack-boldItalic.fntdata"/><Relationship Id="rId1" Type="http://schemas.openxmlformats.org/officeDocument/2006/relationships/theme" Target="theme/theme1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28" Type="http://schemas.openxmlformats.org/officeDocument/2006/relationships/slide" Target="slides/slide12.xml"/><Relationship Id="rId27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InterSemiBold-bold.fntdata"/><Relationship Id="rId30" Type="http://schemas.openxmlformats.org/officeDocument/2006/relationships/font" Target="fonts/InterSemiBold-regular.fntdata"/><Relationship Id="rId11" Type="http://schemas.openxmlformats.org/officeDocument/2006/relationships/slideMaster" Target="slideMasters/slideMaster8.xml"/><Relationship Id="rId33" Type="http://schemas.openxmlformats.org/officeDocument/2006/relationships/font" Target="fonts/InterSemiBold-boldItalic.fntdata"/><Relationship Id="rId10" Type="http://schemas.openxmlformats.org/officeDocument/2006/relationships/slideMaster" Target="slideMasters/slideMaster7.xml"/><Relationship Id="rId32" Type="http://schemas.openxmlformats.org/officeDocument/2006/relationships/font" Target="fonts/InterSemiBold-italic.fntdata"/><Relationship Id="rId13" Type="http://schemas.openxmlformats.org/officeDocument/2006/relationships/slideMaster" Target="slideMasters/slideMaster10.xml"/><Relationship Id="rId35" Type="http://schemas.openxmlformats.org/officeDocument/2006/relationships/font" Target="fonts/Inter-bold.fntdata"/><Relationship Id="rId12" Type="http://schemas.openxmlformats.org/officeDocument/2006/relationships/slideMaster" Target="slideMasters/slideMaster9.xml"/><Relationship Id="rId34" Type="http://schemas.openxmlformats.org/officeDocument/2006/relationships/font" Target="fonts/Inter-regular.fntdata"/><Relationship Id="rId15" Type="http://schemas.openxmlformats.org/officeDocument/2006/relationships/slideMaster" Target="slideMasters/slideMaster12.xml"/><Relationship Id="rId37" Type="http://schemas.openxmlformats.org/officeDocument/2006/relationships/font" Target="fonts/Inter-boldItalic.fntdata"/><Relationship Id="rId14" Type="http://schemas.openxmlformats.org/officeDocument/2006/relationships/slideMaster" Target="slideMasters/slideMaster11.xml"/><Relationship Id="rId36" Type="http://schemas.openxmlformats.org/officeDocument/2006/relationships/font" Target="fonts/Inter-italic.fntdata"/><Relationship Id="rId17" Type="http://schemas.openxmlformats.org/officeDocument/2006/relationships/slide" Target="slides/slide1.xml"/><Relationship Id="rId39" Type="http://schemas.openxmlformats.org/officeDocument/2006/relationships/font" Target="fonts/InterExtraBold-boldItalic.fntdata"/><Relationship Id="rId16" Type="http://schemas.openxmlformats.org/officeDocument/2006/relationships/notesMaster" Target="notesMasters/notesMaster1.xml"/><Relationship Id="rId38" Type="http://schemas.openxmlformats.org/officeDocument/2006/relationships/font" Target="fonts/InterExtraBold-bold.fntdata"/><Relationship Id="rId19" Type="http://schemas.openxmlformats.org/officeDocument/2006/relationships/slide" Target="slides/slide3.xml"/><Relationship Id="rId1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4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4"/>
          <p:cNvSpPr txBox="1"/>
          <p:nvPr>
            <p:ph idx="1" type="body"/>
          </p:nvPr>
        </p:nvSpPr>
        <p:spPr>
          <a:xfrm rot="5400000">
            <a:off x="3467100" y="-1257300"/>
            <a:ext cx="5257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6"/>
          <p:cNvSpPr txBox="1"/>
          <p:nvPr>
            <p:ph type="title"/>
          </p:nvPr>
        </p:nvSpPr>
        <p:spPr>
          <a:xfrm rot="5400000">
            <a:off x="6827044" y="2102644"/>
            <a:ext cx="6767512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6"/>
          <p:cNvSpPr txBox="1"/>
          <p:nvPr>
            <p:ph idx="1" type="body"/>
          </p:nvPr>
        </p:nvSpPr>
        <p:spPr>
          <a:xfrm rot="5400000">
            <a:off x="1264444" y="-564356"/>
            <a:ext cx="6767512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36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609600" y="1600200"/>
            <a:ext cx="54102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2" type="body"/>
          </p:nvPr>
        </p:nvSpPr>
        <p:spPr>
          <a:xfrm>
            <a:off x="6172200" y="1600200"/>
            <a:ext cx="54102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400"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000"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30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2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5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6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1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10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8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1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31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31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3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3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5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35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35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9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23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3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5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7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27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9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04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Google Shape;83;g2ee20e567bf_0_9" id="105" name="Google Shape;105;p1"/>
          <p:cNvSpPr txBox="1"/>
          <p:nvPr/>
        </p:nvSpPr>
        <p:spPr>
          <a:xfrm>
            <a:off x="2187575" y="4572000"/>
            <a:ext cx="7616825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Inter SemiBold"/>
              <a:buNone/>
            </a:pPr>
            <a:r>
              <a:rPr b="0" i="0" lang="en-US" sz="4500" u="none" cap="none" strike="noStrik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Сложности в ДМС, </a:t>
            </a:r>
            <a:endParaRPr/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Inter SemiBold"/>
              <a:buNone/>
            </a:pPr>
            <a:r>
              <a:rPr b="0" i="0" lang="en-US" sz="4500" u="none" cap="none" strike="noStrik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с которыми столкнулись работодатели</a:t>
            </a:r>
            <a:endParaRPr/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2325" y="474662"/>
            <a:ext cx="2925762" cy="51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oogle Shape;121;p20" id="175" name="Google Shape;175;p10"/>
          <p:cNvSpPr txBox="1"/>
          <p:nvPr/>
        </p:nvSpPr>
        <p:spPr>
          <a:xfrm>
            <a:off x="690562" y="493712"/>
            <a:ext cx="10383837" cy="1336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4400"/>
              <a:buFont typeface="Inter Black"/>
              <a:buNone/>
            </a:pPr>
            <a:r>
              <a:rPr b="0" i="0" lang="en-US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Как помочь сотрудникам разобраться в ДМС</a:t>
            </a:r>
            <a:endParaRPr/>
          </a:p>
        </p:txBody>
      </p:sp>
      <p:pic>
        <p:nvPicPr>
          <p:cNvPr id="176" name="Google Shape;17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537" y="6051550"/>
            <a:ext cx="2343150" cy="4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0"/>
          <p:cNvSpPr txBox="1"/>
          <p:nvPr>
            <p:ph idx="1" type="body"/>
          </p:nvPr>
        </p:nvSpPr>
        <p:spPr>
          <a:xfrm>
            <a:off x="546100" y="1981200"/>
            <a:ext cx="8032750" cy="2782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38112" lvl="0" marL="1571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15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Велком вебинар и памятки решают. </a:t>
            </a:r>
            <a:endParaRPr/>
          </a:p>
          <a:p>
            <a:pPr indent="-138112" lvl="0" marL="15716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1500" u="none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38112" lvl="0" marL="15716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b="0" i="0" lang="en-US" sz="15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Расскажите о: </a:t>
            </a:r>
            <a:endParaRPr/>
          </a:p>
          <a:p>
            <a:pPr indent="-138112" lvl="0" marL="15716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EB2FF"/>
              </a:buClr>
              <a:buSzPts val="100"/>
              <a:buFont typeface="Helvetica Neue"/>
              <a:buChar char="✦"/>
            </a:pPr>
            <a:r>
              <a:rPr b="0" i="0" lang="en-US" sz="15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Как работает ДМС</a:t>
            </a:r>
            <a:endParaRPr/>
          </a:p>
          <a:p>
            <a:pPr indent="-138112" lvl="0" marL="15716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EB2FF"/>
              </a:buClr>
              <a:buSzPts val="100"/>
              <a:buFont typeface="Helvetica Neue"/>
              <a:buChar char="✦"/>
            </a:pPr>
            <a:r>
              <a:rPr b="0" i="0" lang="en-US" sz="15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Что точно не входит</a:t>
            </a:r>
            <a:endParaRPr/>
          </a:p>
          <a:p>
            <a:pPr indent="-138112" lvl="0" marL="15716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EB2FF"/>
              </a:buClr>
              <a:buSzPts val="100"/>
              <a:buFont typeface="Helvetica Neue"/>
              <a:buChar char="✦"/>
            </a:pPr>
            <a:r>
              <a:rPr b="0" i="0" lang="en-US" sz="15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Почему могут быть отказы</a:t>
            </a:r>
            <a:endParaRPr/>
          </a:p>
          <a:p>
            <a:pPr indent="-138112" lvl="0" marL="15716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EB2FF"/>
              </a:buClr>
              <a:buSzPts val="100"/>
              <a:buFont typeface="Helvetica Neue"/>
              <a:buChar char="✦"/>
            </a:pPr>
            <a:r>
              <a:rPr b="0" i="0" lang="en-US" sz="15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Почему могут быть согласования</a:t>
            </a:r>
            <a:endParaRPr/>
          </a:p>
          <a:p>
            <a:pPr indent="-138112" lvl="0" marL="15716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EB2FF"/>
              </a:buClr>
              <a:buSzPts val="100"/>
              <a:buFont typeface="Helvetica Neue"/>
              <a:buChar char="✦"/>
            </a:pPr>
            <a:r>
              <a:rPr b="0" i="0" lang="en-US" sz="15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Через какие каналы можно связываться со страховой</a:t>
            </a:r>
            <a:endParaRPr/>
          </a:p>
          <a:p>
            <a:pPr indent="-138112" lvl="0" marL="15716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EB2FF"/>
              </a:buClr>
              <a:buSzPts val="100"/>
              <a:buFont typeface="Helvetica Neue"/>
              <a:buChar char="✦"/>
            </a:pPr>
            <a:r>
              <a:rPr b="0" i="0" lang="en-US" sz="15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Кому задавать вопросы и жаловаться</a:t>
            </a:r>
            <a:endParaRPr/>
          </a:p>
        </p:txBody>
      </p:sp>
      <p:pic>
        <p:nvPicPr>
          <p:cNvPr id="178" name="Google Shape;17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9350" y="1958975"/>
            <a:ext cx="2936875" cy="2938462"/>
          </a:xfrm>
          <a:prstGeom prst="rect">
            <a:avLst/>
          </a:prstGeom>
          <a:noFill/>
          <a:ln>
            <a:noFill/>
          </a:ln>
        </p:spPr>
      </p:pic>
      <p:sp>
        <p:nvSpPr>
          <p:cNvPr descr="Google Shape;113;p19" id="179" name="Google Shape;179;p10"/>
          <p:cNvSpPr txBox="1"/>
          <p:nvPr/>
        </p:nvSpPr>
        <p:spPr>
          <a:xfrm>
            <a:off x="7675562" y="4914900"/>
            <a:ext cx="2584450" cy="151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A2E"/>
              </a:buClr>
              <a:buSzPts val="2900"/>
              <a:buFont typeface="Inter"/>
              <a:buNone/>
            </a:pPr>
            <a:r>
              <a:rPr b="0" i="0" lang="en-US" sz="2900" u="none" cap="none" strike="noStrik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тут чек-лист по вебинару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oogle Shape;147;g2ee20e567bf_1_8" id="184" name="Google Shape;184;p11"/>
          <p:cNvSpPr txBox="1"/>
          <p:nvPr/>
        </p:nvSpPr>
        <p:spPr>
          <a:xfrm>
            <a:off x="1558925" y="1736725"/>
            <a:ext cx="9072562" cy="3382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Font typeface="Inter Black"/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Inter Black"/>
                <a:ea typeface="Inter Black"/>
                <a:cs typeface="Inter Black"/>
                <a:sym typeface="Inter Black"/>
              </a:rPr>
              <a:t>Расскажу недавний кейс по оптимизации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oogle Shape;152;p25" id="189" name="Google Shape;189;p12"/>
          <p:cNvSpPr txBox="1"/>
          <p:nvPr>
            <p:ph type="title"/>
          </p:nvPr>
        </p:nvSpPr>
        <p:spPr>
          <a:xfrm>
            <a:off x="3595687" y="2681287"/>
            <a:ext cx="499903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900"/>
              <a:buFont typeface="Inter Black"/>
              <a:buNone/>
            </a:pPr>
            <a:r>
              <a:rPr b="0" i="0" lang="en-US" sz="7900" u="none">
                <a:solidFill>
                  <a:srgbClr val="FFFFFF"/>
                </a:solidFill>
                <a:latin typeface="Inter Black"/>
                <a:ea typeface="Inter Black"/>
                <a:cs typeface="Inter Black"/>
                <a:sym typeface="Inter Black"/>
              </a:rPr>
              <a:t>Вопросы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oogle Shape;157;p26" id="194" name="Google Shape;194;p13"/>
          <p:cNvSpPr/>
          <p:nvPr/>
        </p:nvSpPr>
        <p:spPr>
          <a:xfrm>
            <a:off x="7461250" y="1843087"/>
            <a:ext cx="3354387" cy="3467100"/>
          </a:xfrm>
          <a:prstGeom prst="roundRect">
            <a:avLst>
              <a:gd fmla="val 1858" name="adj"/>
            </a:avLst>
          </a:prstGeom>
          <a:solidFill>
            <a:srgbClr val="FFFFFF"/>
          </a:solidFill>
          <a:ln>
            <a:noFill/>
          </a:ln>
          <a:effectLst>
            <a:outerShdw blurRad="63500" dir="5400000" dist="66675">
              <a:srgbClr val="323126">
                <a:alpha val="392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0" u="none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descr="Google Shape;158;p26" id="195" name="Google Shape;195;p13"/>
          <p:cNvSpPr txBox="1"/>
          <p:nvPr/>
        </p:nvSpPr>
        <p:spPr>
          <a:xfrm>
            <a:off x="617537" y="2766512"/>
            <a:ext cx="5611800" cy="30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Helvetica Neue"/>
              <a:buChar char="✦"/>
            </a:pPr>
            <a:r>
              <a:rPr b="0" i="0" lang="en-US" sz="2300" u="non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+7 985 525 00 00</a:t>
            </a:r>
            <a:endParaRPr/>
          </a:p>
          <a:p>
            <a:pPr indent="-374650" lvl="0" marL="4572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Helvetica Neue"/>
              <a:buChar char="✦"/>
            </a:pPr>
            <a:r>
              <a:rPr b="0" i="0" lang="en-US" sz="2300" u="non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Tg - @katargin</a:t>
            </a:r>
            <a:endParaRPr/>
          </a:p>
          <a:p>
            <a:pPr indent="-374650" lvl="0" marL="4572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Helvetica Neue"/>
              <a:buChar char="✦"/>
            </a:pPr>
            <a:r>
              <a:rPr b="0" i="0" lang="en-US" sz="2300" u="non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Заявка на вступление в сообщество Взломать льготы: все секреты ДМС:</a:t>
            </a:r>
            <a:endParaRPr/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>
              <a:solidFill>
                <a:srgbClr val="FFFFFF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descr="Google Shape;159;p26" id="196" name="Google Shape;196;p13"/>
          <p:cNvSpPr txBox="1"/>
          <p:nvPr/>
        </p:nvSpPr>
        <p:spPr>
          <a:xfrm>
            <a:off x="617523" y="1843075"/>
            <a:ext cx="5111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Inter ExtraBold"/>
              <a:buNone/>
            </a:pPr>
            <a:r>
              <a:rPr b="0" i="0" lang="en-US" sz="4200" u="none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Сергей Катаргин</a:t>
            </a:r>
            <a:endParaRPr/>
          </a:p>
        </p:txBody>
      </p:sp>
      <p:pic>
        <p:nvPicPr>
          <p:cNvPr id="197" name="Google Shape;19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0475" y="2049462"/>
            <a:ext cx="3055937" cy="305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oogle Shape;91;p16" id="111" name="Google Shape;111;p2"/>
          <p:cNvSpPr txBox="1"/>
          <p:nvPr/>
        </p:nvSpPr>
        <p:spPr>
          <a:xfrm>
            <a:off x="690562" y="493712"/>
            <a:ext cx="10383837" cy="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nter Black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Inter Black"/>
                <a:ea typeface="Inter Black"/>
                <a:cs typeface="Inter Black"/>
                <a:sym typeface="Inter Black"/>
              </a:rPr>
              <a:t>Сергей Катаргин</a:t>
            </a:r>
            <a:endParaRPr/>
          </a:p>
        </p:txBody>
      </p:sp>
      <p:sp>
        <p:nvSpPr>
          <p:cNvPr descr="Google Shape;92;p16" id="112" name="Google Shape;112;p2"/>
          <p:cNvSpPr txBox="1"/>
          <p:nvPr/>
        </p:nvSpPr>
        <p:spPr>
          <a:xfrm>
            <a:off x="4881537" y="3215625"/>
            <a:ext cx="6280200" cy="12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-32385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Helvetica Neue"/>
              <a:buChar char="✦"/>
            </a:pPr>
            <a:r>
              <a:rPr b="0" i="0" lang="en-US" sz="24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Страховой брокер НСК</a:t>
            </a:r>
            <a:endParaRPr/>
          </a:p>
          <a:p>
            <a:pPr indent="-323850" lvl="0" marL="342900" marR="0" rtl="0" algn="l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Helvetica Neue"/>
              <a:buChar char="✦"/>
            </a:pPr>
            <a:r>
              <a:rPr b="0" i="0" lang="en-US" sz="2400" u="none" cap="none" strike="noStrik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Онкострахование.ру</a:t>
            </a:r>
            <a:endParaRPr/>
          </a:p>
          <a:p>
            <a:pPr indent="-323850" lvl="0" marL="342900" marR="0" rtl="0" algn="l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Helvetica Neue"/>
              <a:buChar char="✦"/>
            </a:pPr>
            <a:r>
              <a:rPr b="0" i="0" lang="en-US" sz="23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HealthPulse</a:t>
            </a:r>
            <a:endParaRPr/>
          </a:p>
        </p:txBody>
      </p:sp>
      <p:sp>
        <p:nvSpPr>
          <p:cNvPr descr="Google Shape;93;p16" id="113" name="Google Shape;113;p2"/>
          <p:cNvSpPr txBox="1"/>
          <p:nvPr/>
        </p:nvSpPr>
        <p:spPr>
          <a:xfrm>
            <a:off x="4881562" y="1892300"/>
            <a:ext cx="6280150" cy="8588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Inter Medium"/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20 лет занимаюсь ДМС, корпоративным здоровьем и медициной. Основал компании: </a:t>
            </a:r>
            <a:endParaRPr/>
          </a:p>
        </p:txBody>
      </p:sp>
      <p:sp>
        <p:nvSpPr>
          <p:cNvPr descr="Google Shape;94;p16" id="114" name="Google Shape;114;p2"/>
          <p:cNvSpPr txBox="1"/>
          <p:nvPr/>
        </p:nvSpPr>
        <p:spPr>
          <a:xfrm>
            <a:off x="4899025" y="4651375"/>
            <a:ext cx="59151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Inter"/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Любимые задачи:</a:t>
            </a:r>
            <a:r>
              <a:rPr b="0" i="0" lang="en-US" sz="23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запускать ДМС с нуля, оптимизировать ДМС</a:t>
            </a:r>
            <a:endParaRPr/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4">
            <a:alphaModFix/>
          </a:blip>
          <a:srcRect b="0" l="11032" r="13444" t="0"/>
          <a:stretch/>
        </p:blipFill>
        <p:spPr>
          <a:xfrm>
            <a:off x="766762" y="1484312"/>
            <a:ext cx="3429000" cy="454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oogle Shape;99;p17" id="120" name="Google Shape;120;p3"/>
          <p:cNvSpPr txBox="1"/>
          <p:nvPr>
            <p:ph idx="1" type="body"/>
          </p:nvPr>
        </p:nvSpPr>
        <p:spPr>
          <a:xfrm>
            <a:off x="744537" y="1981200"/>
            <a:ext cx="7175500" cy="2782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39725" lvl="0" marL="374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A2E"/>
              </a:buClr>
              <a:buSzPts val="200"/>
              <a:buAutoNum type="arabicPeriod"/>
            </a:pPr>
            <a:r>
              <a:rPr b="0" i="0" lang="en-US" sz="23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Больше отказов</a:t>
            </a:r>
            <a:endParaRPr/>
          </a:p>
          <a:p>
            <a:pPr indent="-339725" lvl="0" marL="3746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82A2E"/>
              </a:buClr>
              <a:buSzPts val="200"/>
              <a:buAutoNum type="arabicPeriod"/>
            </a:pPr>
            <a:r>
              <a:rPr b="0" i="0" lang="en-US" sz="23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Усложнение коммуникации между страховыми и клиниками</a:t>
            </a:r>
            <a:endParaRPr/>
          </a:p>
          <a:p>
            <a:pPr indent="-339725" lvl="0" marL="3746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82A2E"/>
              </a:buClr>
              <a:buSzPts val="200"/>
              <a:buAutoNum type="arabicPeriod"/>
            </a:pPr>
            <a:r>
              <a:rPr b="0" i="0" lang="en-US" sz="23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Больше согласований</a:t>
            </a:r>
            <a:endParaRPr/>
          </a:p>
          <a:p>
            <a:pPr indent="-339725" lvl="0" marL="3746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82A2E"/>
              </a:buClr>
              <a:buSzPts val="200"/>
              <a:buAutoNum type="arabicPeriod"/>
            </a:pPr>
            <a:r>
              <a:rPr b="0" i="0" lang="en-US" sz="23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Рост убыточности</a:t>
            </a:r>
            <a:endParaRPr/>
          </a:p>
          <a:p>
            <a:pPr indent="-339725" lvl="0" marL="3746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82A2E"/>
              </a:buClr>
              <a:buSzPts val="200"/>
              <a:buAutoNum type="arabicPeriod"/>
            </a:pPr>
            <a:r>
              <a:rPr b="0" i="0" lang="en-US" sz="23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Жалобы сотрудников</a:t>
            </a:r>
            <a:endParaRPr/>
          </a:p>
        </p:txBody>
      </p:sp>
      <p:sp>
        <p:nvSpPr>
          <p:cNvPr descr="Google Shape;100;p17" id="121" name="Google Shape;121;p3"/>
          <p:cNvSpPr txBox="1"/>
          <p:nvPr/>
        </p:nvSpPr>
        <p:spPr>
          <a:xfrm>
            <a:off x="690562" y="493712"/>
            <a:ext cx="10383837" cy="7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4400"/>
              <a:buFont typeface="Inter Black"/>
              <a:buNone/>
            </a:pPr>
            <a:r>
              <a:rPr b="0" i="0" lang="en-US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Что происходит в ДМС? </a:t>
            </a:r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537" y="6051550"/>
            <a:ext cx="2343150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1275" y="1981200"/>
            <a:ext cx="3756025" cy="2782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oogle Shape;106;p18" id="128" name="Google Shape;128;p4"/>
          <p:cNvSpPr txBox="1"/>
          <p:nvPr>
            <p:ph idx="1" type="body"/>
          </p:nvPr>
        </p:nvSpPr>
        <p:spPr>
          <a:xfrm>
            <a:off x="622300" y="1303337"/>
            <a:ext cx="8032750" cy="278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9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… уже пришел и мы все чаще будем говорить слово «оптимизация» по отношению к ДМС.</a:t>
            </a:r>
            <a:endParaRPr/>
          </a:p>
        </p:txBody>
      </p:sp>
      <p:sp>
        <p:nvSpPr>
          <p:cNvPr descr="Google Shape;107;p18" id="129" name="Google Shape;129;p4"/>
          <p:cNvSpPr txBox="1"/>
          <p:nvPr/>
        </p:nvSpPr>
        <p:spPr>
          <a:xfrm>
            <a:off x="690562" y="493712"/>
            <a:ext cx="10383837" cy="7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4400"/>
              <a:buFont typeface="Inter Black"/>
              <a:buNone/>
            </a:pPr>
            <a:r>
              <a:rPr b="0" i="0" lang="en-US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Кризис</a:t>
            </a:r>
            <a:endParaRPr/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537" y="6051550"/>
            <a:ext cx="2343150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1437" y="1546225"/>
            <a:ext cx="2941637" cy="3763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oogle Shape;113;p19" id="136" name="Google Shape;136;p5"/>
          <p:cNvSpPr txBox="1"/>
          <p:nvPr>
            <p:ph idx="1" type="body"/>
          </p:nvPr>
        </p:nvSpPr>
        <p:spPr>
          <a:xfrm>
            <a:off x="546100" y="1981200"/>
            <a:ext cx="8032800" cy="27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9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… при этом не потеряв качество — НИКАК.</a:t>
            </a:r>
            <a:endParaRPr/>
          </a:p>
        </p:txBody>
      </p:sp>
      <p:sp>
        <p:nvSpPr>
          <p:cNvPr descr="Google Shape;114;p19" id="137" name="Google Shape;137;p5"/>
          <p:cNvSpPr txBox="1"/>
          <p:nvPr/>
        </p:nvSpPr>
        <p:spPr>
          <a:xfrm>
            <a:off x="614362" y="493712"/>
            <a:ext cx="10383837" cy="7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4400"/>
              <a:buFont typeface="Inter Black"/>
              <a:buNone/>
            </a:pPr>
            <a:r>
              <a:rPr b="0" i="0" lang="en-US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Как сохранить бюджет по ДМС</a:t>
            </a:r>
            <a:endParaRPr/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537" y="6051550"/>
            <a:ext cx="2343150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675" y="2703512"/>
            <a:ext cx="2176462" cy="278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oogle Shape;120;p20" id="144" name="Google Shape;144;p6"/>
          <p:cNvSpPr txBox="1"/>
          <p:nvPr>
            <p:ph idx="1" type="body"/>
          </p:nvPr>
        </p:nvSpPr>
        <p:spPr>
          <a:xfrm>
            <a:off x="633412" y="1397000"/>
            <a:ext cx="846455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300"/>
              <a:buFont typeface="Helvetica Neue"/>
              <a:buChar char="✦"/>
            </a:pPr>
            <a:r>
              <a:rPr b="0" i="0" lang="en-US" sz="29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Убрать услуги и/или клиники, которыми никто не пользуется</a:t>
            </a:r>
            <a:endParaRPr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300"/>
              <a:buFont typeface="Helvetica Neue"/>
              <a:buChar char="✦"/>
            </a:pPr>
            <a:r>
              <a:rPr b="0" i="0" lang="en-US" sz="29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Ввести франшизу всего 5-10%</a:t>
            </a:r>
            <a:endParaRPr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300"/>
              <a:buFont typeface="Helvetica Neue"/>
              <a:buChar char="✦"/>
            </a:pPr>
            <a:r>
              <a:rPr b="0" i="0" lang="en-US" sz="29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Сделать доступ в клиники через страховую</a:t>
            </a:r>
            <a:endParaRPr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300"/>
              <a:buFont typeface="Helvetica Neue"/>
              <a:buChar char="✦"/>
            </a:pPr>
            <a:r>
              <a:rPr b="0" i="0" lang="en-US" sz="29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Сделать ДМС только тем, кто им пользуется</a:t>
            </a:r>
            <a:endParaRPr/>
          </a:p>
        </p:txBody>
      </p:sp>
      <p:sp>
        <p:nvSpPr>
          <p:cNvPr descr="Google Shape;121;p20" id="145" name="Google Shape;145;p6"/>
          <p:cNvSpPr txBox="1"/>
          <p:nvPr/>
        </p:nvSpPr>
        <p:spPr>
          <a:xfrm>
            <a:off x="690562" y="493712"/>
            <a:ext cx="10383837" cy="7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4400"/>
              <a:buFont typeface="Inter Black"/>
              <a:buNone/>
            </a:pPr>
            <a:r>
              <a:rPr b="0" i="0" lang="en-US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Мифы об оптимизации ДМС</a:t>
            </a:r>
            <a:endParaRPr/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537" y="6051550"/>
            <a:ext cx="2343150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1475" y="3736975"/>
            <a:ext cx="4225925" cy="332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idx="1" type="body"/>
          </p:nvPr>
        </p:nvSpPr>
        <p:spPr>
          <a:xfrm>
            <a:off x="633412" y="1397000"/>
            <a:ext cx="846455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15912" lvl="0" marL="3603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200"/>
              <a:buFont typeface="Helvetica Neue"/>
              <a:buChar char="✦"/>
            </a:pPr>
            <a:r>
              <a:rPr b="0" i="0" lang="en-US" sz="22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Убрать самые популярные клиники</a:t>
            </a:r>
            <a:endParaRPr/>
          </a:p>
          <a:p>
            <a:pPr indent="-315912" lvl="0" marL="3603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200"/>
              <a:buFont typeface="Helvetica Neue"/>
              <a:buChar char="✦"/>
            </a:pPr>
            <a:r>
              <a:rPr b="0" i="0" lang="en-US" sz="22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Ввести франшизу больше 15%</a:t>
            </a:r>
            <a:endParaRPr/>
          </a:p>
          <a:p>
            <a:pPr indent="-315912" lvl="0" marL="3603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200"/>
              <a:buFont typeface="Helvetica Neue"/>
              <a:buChar char="✦"/>
            </a:pPr>
            <a:r>
              <a:rPr b="0" i="0" lang="en-US" sz="22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Убрать вид помощи</a:t>
            </a:r>
            <a:endParaRPr/>
          </a:p>
          <a:p>
            <a:pPr indent="-315912" lvl="0" marL="3603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200"/>
              <a:buFont typeface="Helvetica Neue"/>
              <a:buChar char="✦"/>
            </a:pPr>
            <a:r>
              <a:rPr b="0" i="0" lang="en-US" sz="22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Убрать профилактику: чек-ап, air-flow и т.д.</a:t>
            </a:r>
            <a:endParaRPr/>
          </a:p>
          <a:p>
            <a:pPr indent="-315912" lvl="0" marL="3603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200"/>
              <a:buFont typeface="Helvetica Neue"/>
              <a:buChar char="✦"/>
            </a:pPr>
            <a:r>
              <a:rPr b="0" i="0" lang="en-US" sz="22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Уменьшить кол-во сотрудников, которым положено ДМС</a:t>
            </a:r>
            <a:endParaRPr/>
          </a:p>
          <a:p>
            <a:pPr indent="-315912" lvl="0" marL="3603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200"/>
              <a:buFont typeface="Helvetica Neue"/>
              <a:buChar char="✦"/>
            </a:pPr>
            <a:r>
              <a:rPr b="0" i="0" lang="en-US" sz="22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Поменять страховую на страховую из второй десятки </a:t>
            </a:r>
            <a:endParaRPr/>
          </a:p>
        </p:txBody>
      </p:sp>
      <p:sp>
        <p:nvSpPr>
          <p:cNvPr descr="Google Shape;121;p20" id="153" name="Google Shape;153;p7"/>
          <p:cNvSpPr txBox="1"/>
          <p:nvPr/>
        </p:nvSpPr>
        <p:spPr>
          <a:xfrm>
            <a:off x="690562" y="493712"/>
            <a:ext cx="10383837" cy="7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4400"/>
              <a:buFont typeface="Inter Black"/>
              <a:buNone/>
            </a:pPr>
            <a:r>
              <a:rPr b="0" i="0" lang="en-US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Что работает</a:t>
            </a:r>
            <a:endParaRPr/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537" y="6051550"/>
            <a:ext cx="2343150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00" y="2752725"/>
            <a:ext cx="4652962" cy="4122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/>
          <p:nvPr>
            <p:ph idx="1" type="body"/>
          </p:nvPr>
        </p:nvSpPr>
        <p:spPr>
          <a:xfrm>
            <a:off x="633412" y="1397000"/>
            <a:ext cx="846455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300"/>
              <a:buFont typeface="Helvetica Neue"/>
              <a:buChar char="✦"/>
            </a:pPr>
            <a:r>
              <a:rPr b="0" i="0" lang="en-US" sz="29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1 клиент закрыл компанию</a:t>
            </a:r>
            <a:endParaRPr/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B2FF"/>
              </a:buClr>
              <a:buSzPts val="300"/>
              <a:buFont typeface="Helvetica Neue"/>
              <a:buChar char="✦"/>
            </a:pPr>
            <a:r>
              <a:rPr b="0" i="0" lang="en-US" sz="29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3 клиента отказались от ДМС</a:t>
            </a:r>
            <a:endParaRPr/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B2FF"/>
              </a:buClr>
              <a:buSzPts val="300"/>
              <a:buFont typeface="Helvetica Neue"/>
              <a:buChar char="✦"/>
            </a:pPr>
            <a:r>
              <a:rPr b="0" i="0" lang="en-US" sz="29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1 поглотила большая компания</a:t>
            </a:r>
            <a:endParaRPr/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B2FF"/>
              </a:buClr>
              <a:buSzPts val="300"/>
              <a:buFont typeface="Helvetica Neue"/>
              <a:buChar char="✦"/>
            </a:pPr>
            <a:r>
              <a:rPr b="0" i="0" lang="en-US" sz="29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4 оптимизации</a:t>
            </a:r>
            <a:endParaRPr/>
          </a:p>
        </p:txBody>
      </p:sp>
      <p:sp>
        <p:nvSpPr>
          <p:cNvPr descr="Google Shape;121;p20" id="161" name="Google Shape;161;p8"/>
          <p:cNvSpPr txBox="1"/>
          <p:nvPr/>
        </p:nvSpPr>
        <p:spPr>
          <a:xfrm>
            <a:off x="690562" y="493712"/>
            <a:ext cx="10383837" cy="7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4400"/>
              <a:buFont typeface="Inter Black"/>
              <a:buNone/>
            </a:pPr>
            <a:r>
              <a:rPr b="0" i="0" lang="en-US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Наш опыт</a:t>
            </a:r>
            <a:endParaRPr/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537" y="6051550"/>
            <a:ext cx="2343150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6175" y="1566862"/>
            <a:ext cx="4097337" cy="4173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Google Shape;121;p20" id="168" name="Google Shape;168;p9"/>
          <p:cNvSpPr txBox="1"/>
          <p:nvPr/>
        </p:nvSpPr>
        <p:spPr>
          <a:xfrm>
            <a:off x="690562" y="493712"/>
            <a:ext cx="10383837" cy="7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4400"/>
              <a:buFont typeface="Inter Black"/>
              <a:buNone/>
            </a:pPr>
            <a:r>
              <a:rPr b="0" i="0" lang="en-US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Сотрудникам не понравится</a:t>
            </a:r>
            <a:endParaRPr/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537" y="6051550"/>
            <a:ext cx="2343150" cy="4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/>
          <p:nvPr>
            <p:ph idx="1" type="body"/>
          </p:nvPr>
        </p:nvSpPr>
        <p:spPr>
          <a:xfrm>
            <a:off x="546100" y="1981200"/>
            <a:ext cx="8032750" cy="2782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900" u="none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Отказ от ДМС или его оптимизация — больная тема, так как ДМС любимый бенефит. Поэтому нужно говорить откровенно и объяснять.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">
      <a:dk1>
        <a:srgbClr val="FFFFFF"/>
      </a:dk1>
      <a:lt1>
        <a:srgbClr val="FFFFFF"/>
      </a:lt1>
      <a:dk2>
        <a:srgbClr val="535353"/>
      </a:dk2>
      <a:lt2>
        <a:srgbClr val="A7A7A7"/>
      </a:lt2>
      <a:accent1>
        <a:srgbClr val="4472C4"/>
      </a:accent1>
      <a:accent2>
        <a:srgbClr val="ED7D31"/>
      </a:accent2>
      <a:accent3>
        <a:srgbClr val="FFFFFF"/>
      </a:accent3>
      <a:accent4>
        <a:srgbClr val="DADADA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4_Тема Office">
  <a:themeElements>
    <a:clrScheme name="">
      <a:dk1>
        <a:srgbClr val="FFFFFF"/>
      </a:dk1>
      <a:lt1>
        <a:srgbClr val="FFFFFF"/>
      </a:lt1>
      <a:dk2>
        <a:srgbClr val="535353"/>
      </a:dk2>
      <a:lt2>
        <a:srgbClr val="A7A7A7"/>
      </a:lt2>
      <a:accent1>
        <a:srgbClr val="4472C4"/>
      </a:accent1>
      <a:accent2>
        <a:srgbClr val="ED7D31"/>
      </a:accent2>
      <a:accent3>
        <a:srgbClr val="FFFFFF"/>
      </a:accent3>
      <a:accent4>
        <a:srgbClr val="DADADA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7_Тема Office">
  <a:themeElements>
    <a:clrScheme name="">
      <a:dk1>
        <a:srgbClr val="FFFFFF"/>
      </a:dk1>
      <a:lt1>
        <a:srgbClr val="FFFFFF"/>
      </a:lt1>
      <a:dk2>
        <a:srgbClr val="535353"/>
      </a:dk2>
      <a:lt2>
        <a:srgbClr val="A7A7A7"/>
      </a:lt2>
      <a:accent1>
        <a:srgbClr val="4472C4"/>
      </a:accent1>
      <a:accent2>
        <a:srgbClr val="ED7D31"/>
      </a:accent2>
      <a:accent3>
        <a:srgbClr val="FFFFFF"/>
      </a:accent3>
      <a:accent4>
        <a:srgbClr val="DADADA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Тема Office">
  <a:themeElements>
    <a:clrScheme name="">
      <a:dk1>
        <a:srgbClr val="FFFFFF"/>
      </a:dk1>
      <a:lt1>
        <a:srgbClr val="FFFFFF"/>
      </a:lt1>
      <a:dk2>
        <a:srgbClr val="535353"/>
      </a:dk2>
      <a:lt2>
        <a:srgbClr val="A7A7A7"/>
      </a:lt2>
      <a:accent1>
        <a:srgbClr val="4472C4"/>
      </a:accent1>
      <a:accent2>
        <a:srgbClr val="ED7D31"/>
      </a:accent2>
      <a:accent3>
        <a:srgbClr val="FFFFFF"/>
      </a:accent3>
      <a:accent4>
        <a:srgbClr val="DADADA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3_Тема Office">
  <a:themeElements>
    <a:clrScheme name="">
      <a:dk1>
        <a:srgbClr val="FFFFFF"/>
      </a:dk1>
      <a:lt1>
        <a:srgbClr val="FFFFFF"/>
      </a:lt1>
      <a:dk2>
        <a:srgbClr val="535353"/>
      </a:dk2>
      <a:lt2>
        <a:srgbClr val="A7A7A7"/>
      </a:lt2>
      <a:accent1>
        <a:srgbClr val="4472C4"/>
      </a:accent1>
      <a:accent2>
        <a:srgbClr val="ED7D31"/>
      </a:accent2>
      <a:accent3>
        <a:srgbClr val="FFFFFF"/>
      </a:accent3>
      <a:accent4>
        <a:srgbClr val="DADADA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6_Тема Office">
  <a:themeElements>
    <a:clrScheme name="">
      <a:dk1>
        <a:srgbClr val="FFFFFF"/>
      </a:dk1>
      <a:lt1>
        <a:srgbClr val="FFFFFF"/>
      </a:lt1>
      <a:dk2>
        <a:srgbClr val="535353"/>
      </a:dk2>
      <a:lt2>
        <a:srgbClr val="A7A7A7"/>
      </a:lt2>
      <a:accent1>
        <a:srgbClr val="4472C4"/>
      </a:accent1>
      <a:accent2>
        <a:srgbClr val="ED7D31"/>
      </a:accent2>
      <a:accent3>
        <a:srgbClr val="FFFFFF"/>
      </a:accent3>
      <a:accent4>
        <a:srgbClr val="DADADA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Тема Office">
  <a:themeElements>
    <a:clrScheme name="">
      <a:dk1>
        <a:srgbClr val="FFFFFF"/>
      </a:dk1>
      <a:lt1>
        <a:srgbClr val="FFFFFF"/>
      </a:lt1>
      <a:dk2>
        <a:srgbClr val="535353"/>
      </a:dk2>
      <a:lt2>
        <a:srgbClr val="A7A7A7"/>
      </a:lt2>
      <a:accent1>
        <a:srgbClr val="4472C4"/>
      </a:accent1>
      <a:accent2>
        <a:srgbClr val="ED7D31"/>
      </a:accent2>
      <a:accent3>
        <a:srgbClr val="FFFFFF"/>
      </a:accent3>
      <a:accent4>
        <a:srgbClr val="DADADA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9_Тема Office">
  <a:themeElements>
    <a:clrScheme name="">
      <a:dk1>
        <a:srgbClr val="FFFFFF"/>
      </a:dk1>
      <a:lt1>
        <a:srgbClr val="FFFFFF"/>
      </a:lt1>
      <a:dk2>
        <a:srgbClr val="535353"/>
      </a:dk2>
      <a:lt2>
        <a:srgbClr val="A7A7A7"/>
      </a:lt2>
      <a:accent1>
        <a:srgbClr val="4472C4"/>
      </a:accent1>
      <a:accent2>
        <a:srgbClr val="ED7D31"/>
      </a:accent2>
      <a:accent3>
        <a:srgbClr val="FFFFFF"/>
      </a:accent3>
      <a:accent4>
        <a:srgbClr val="DADADA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0_Тема Office">
  <a:themeElements>
    <a:clrScheme name="">
      <a:dk1>
        <a:srgbClr val="FFFFFF"/>
      </a:dk1>
      <a:lt1>
        <a:srgbClr val="FFFFFF"/>
      </a:lt1>
      <a:dk2>
        <a:srgbClr val="535353"/>
      </a:dk2>
      <a:lt2>
        <a:srgbClr val="A7A7A7"/>
      </a:lt2>
      <a:accent1>
        <a:srgbClr val="4472C4"/>
      </a:accent1>
      <a:accent2>
        <a:srgbClr val="ED7D31"/>
      </a:accent2>
      <a:accent3>
        <a:srgbClr val="FFFFFF"/>
      </a:accent3>
      <a:accent4>
        <a:srgbClr val="DADADA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8_Тема Office">
  <a:themeElements>
    <a:clrScheme name="">
      <a:dk1>
        <a:srgbClr val="FFFFFF"/>
      </a:dk1>
      <a:lt1>
        <a:srgbClr val="FFFFFF"/>
      </a:lt1>
      <a:dk2>
        <a:srgbClr val="535353"/>
      </a:dk2>
      <a:lt2>
        <a:srgbClr val="A7A7A7"/>
      </a:lt2>
      <a:accent1>
        <a:srgbClr val="4472C4"/>
      </a:accent1>
      <a:accent2>
        <a:srgbClr val="ED7D31"/>
      </a:accent2>
      <a:accent3>
        <a:srgbClr val="FFFFFF"/>
      </a:accent3>
      <a:accent4>
        <a:srgbClr val="DADADA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5_Тема Office">
  <a:themeElements>
    <a:clrScheme name="">
      <a:dk1>
        <a:srgbClr val="FFFFFF"/>
      </a:dk1>
      <a:lt1>
        <a:srgbClr val="FFFFFF"/>
      </a:lt1>
      <a:dk2>
        <a:srgbClr val="535353"/>
      </a:dk2>
      <a:lt2>
        <a:srgbClr val="A7A7A7"/>
      </a:lt2>
      <a:accent1>
        <a:srgbClr val="4472C4"/>
      </a:accent1>
      <a:accent2>
        <a:srgbClr val="ED7D31"/>
      </a:accent2>
      <a:accent3>
        <a:srgbClr val="FFFFFF"/>
      </a:accent3>
      <a:accent4>
        <a:srgbClr val="DADADA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1_Тема Office">
  <a:themeElements>
    <a:clrScheme name="">
      <a:dk1>
        <a:srgbClr val="FFFFFF"/>
      </a:dk1>
      <a:lt1>
        <a:srgbClr val="FFFFFF"/>
      </a:lt1>
      <a:dk2>
        <a:srgbClr val="535353"/>
      </a:dk2>
      <a:lt2>
        <a:srgbClr val="A7A7A7"/>
      </a:lt2>
      <a:accent1>
        <a:srgbClr val="4472C4"/>
      </a:accent1>
      <a:accent2>
        <a:srgbClr val="ED7D31"/>
      </a:accent2>
      <a:accent3>
        <a:srgbClr val="FFFFFF"/>
      </a:accent3>
      <a:accent4>
        <a:srgbClr val="DADADA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Sergey Katargin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