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Roboto Black"/>
      <p:bold r:id="rId19"/>
      <p:boldItalic r:id="rId20"/>
    </p:embeddedFont>
    <p:embeddedFont>
      <p:font typeface="Roboto Medium"/>
      <p:regular r:id="rId21"/>
      <p:bold r:id="rId22"/>
      <p:italic r:id="rId23"/>
      <p:boldItalic r:id="rId24"/>
    </p:embeddedFont>
    <p:embeddedFont>
      <p:font typeface="Inter SemiBold"/>
      <p:regular r:id="rId25"/>
      <p:bold r:id="rId26"/>
      <p:italic r:id="rId27"/>
      <p:boldItalic r:id="rId28"/>
    </p:embeddedFont>
    <p:embeddedFont>
      <p:font typeface="Inter"/>
      <p:regular r:id="rId29"/>
      <p:bold r:id="rId30"/>
      <p:italic r:id="rId31"/>
      <p:boldItalic r:id="rId32"/>
    </p:embeddedFont>
    <p:embeddedFont>
      <p:font typeface="Inter ExtraBold"/>
      <p:bold r:id="rId33"/>
      <p:boldItalic r:id="rId34"/>
    </p:embeddedFont>
    <p:embeddedFont>
      <p:font typeface="Inter Medium"/>
      <p:regular r:id="rId35"/>
      <p:bold r:id="rId36"/>
      <p:italic r:id="rId37"/>
      <p:boldItalic r:id="rId38"/>
    </p:embeddedFont>
    <p:embeddedFont>
      <p:font typeface="Inter Black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24">
          <p15:clr>
            <a:srgbClr val="747775"/>
          </p15:clr>
        </p15:guide>
        <p15:guide id="2" pos="566">
          <p15:clr>
            <a:srgbClr val="747775"/>
          </p15:clr>
        </p15:guide>
        <p15:guide id="3" orient="horz" pos="1531">
          <p15:clr>
            <a:srgbClr val="747775"/>
          </p15:clr>
        </p15:guide>
        <p15:guide id="4" orient="horz" pos="1077">
          <p15:clr>
            <a:srgbClr val="747775"/>
          </p15:clr>
        </p15:guide>
      </p15:sldGuideLst>
    </p:ext>
    <p:ext uri="GoogleSlidesCustomDataVersion2">
      <go:slidesCustomData xmlns:go="http://customooxmlschemas.google.com/" r:id="rId41" roundtripDataSignature="AMtx7mj8fwNrbUFZzmcENYZRoTNA8IHU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24" orient="horz"/>
        <p:guide pos="566"/>
        <p:guide pos="1531" orient="horz"/>
        <p:guide pos="107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Black-boldItalic.fntdata"/><Relationship Id="rId20" Type="http://schemas.openxmlformats.org/officeDocument/2006/relationships/font" Target="fonts/RobotoBlack-boldItalic.fntdata"/><Relationship Id="rId41" Type="http://customschemas.google.com/relationships/presentationmetadata" Target="metadata"/><Relationship Id="rId22" Type="http://schemas.openxmlformats.org/officeDocument/2006/relationships/font" Target="fonts/RobotoMedium-bold.fntdata"/><Relationship Id="rId21" Type="http://schemas.openxmlformats.org/officeDocument/2006/relationships/font" Target="fonts/RobotoMedium-regular.fntdata"/><Relationship Id="rId24" Type="http://schemas.openxmlformats.org/officeDocument/2006/relationships/font" Target="fonts/RobotoMedium-boldItalic.fntdata"/><Relationship Id="rId23" Type="http://schemas.openxmlformats.org/officeDocument/2006/relationships/font" Target="fonts/Roboto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SemiBold-bold.fntdata"/><Relationship Id="rId25" Type="http://schemas.openxmlformats.org/officeDocument/2006/relationships/font" Target="fonts/InterSemiBold-regular.fntdata"/><Relationship Id="rId28" Type="http://schemas.openxmlformats.org/officeDocument/2006/relationships/font" Target="fonts/InterSemiBold-boldItalic.fntdata"/><Relationship Id="rId27" Type="http://schemas.openxmlformats.org/officeDocument/2006/relationships/font" Target="fonts/Inter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-italic.fntdata"/><Relationship Id="rId30" Type="http://schemas.openxmlformats.org/officeDocument/2006/relationships/font" Target="fonts/Inter-bold.fntdata"/><Relationship Id="rId11" Type="http://schemas.openxmlformats.org/officeDocument/2006/relationships/slide" Target="slides/slide6.xml"/><Relationship Id="rId33" Type="http://schemas.openxmlformats.org/officeDocument/2006/relationships/font" Target="fonts/InterExtraBold-bold.fntdata"/><Relationship Id="rId10" Type="http://schemas.openxmlformats.org/officeDocument/2006/relationships/slide" Target="slides/slide5.xml"/><Relationship Id="rId32" Type="http://schemas.openxmlformats.org/officeDocument/2006/relationships/font" Target="fonts/Inter-boldItalic.fntdata"/><Relationship Id="rId13" Type="http://schemas.openxmlformats.org/officeDocument/2006/relationships/slide" Target="slides/slide8.xml"/><Relationship Id="rId35" Type="http://schemas.openxmlformats.org/officeDocument/2006/relationships/font" Target="fonts/InterMedium-regular.fntdata"/><Relationship Id="rId12" Type="http://schemas.openxmlformats.org/officeDocument/2006/relationships/slide" Target="slides/slide7.xml"/><Relationship Id="rId34" Type="http://schemas.openxmlformats.org/officeDocument/2006/relationships/font" Target="fonts/InterExtraBold-boldItalic.fntdata"/><Relationship Id="rId15" Type="http://schemas.openxmlformats.org/officeDocument/2006/relationships/slide" Target="slides/slide10.xml"/><Relationship Id="rId37" Type="http://schemas.openxmlformats.org/officeDocument/2006/relationships/font" Target="fonts/InterMedium-italic.fntdata"/><Relationship Id="rId14" Type="http://schemas.openxmlformats.org/officeDocument/2006/relationships/slide" Target="slides/slide9.xml"/><Relationship Id="rId36" Type="http://schemas.openxmlformats.org/officeDocument/2006/relationships/font" Target="fonts/InterMedium-bold.fntdata"/><Relationship Id="rId17" Type="http://schemas.openxmlformats.org/officeDocument/2006/relationships/slide" Target="slides/slide12.xml"/><Relationship Id="rId39" Type="http://schemas.openxmlformats.org/officeDocument/2006/relationships/font" Target="fonts/InterBlack-bold.fntdata"/><Relationship Id="rId16" Type="http://schemas.openxmlformats.org/officeDocument/2006/relationships/slide" Target="slides/slide11.xml"/><Relationship Id="rId38" Type="http://schemas.openxmlformats.org/officeDocument/2006/relationships/font" Target="fonts/InterMedium-boldItalic.fntdata"/><Relationship Id="rId19" Type="http://schemas.openxmlformats.org/officeDocument/2006/relationships/font" Target="fonts/RobotoBlack-bold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e20e567b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g2ee20e567bf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f52bcdb50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3f52bcdb50a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f52bcdb50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3f52bcdb50a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f52bcdb50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3f52bcdb50a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ш макет 1">
  <p:cSld name="CUSTOM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/>
          <p:nvPr>
            <p:ph idx="2" type="pic"/>
          </p:nvPr>
        </p:nvSpPr>
        <p:spPr>
          <a:xfrm>
            <a:off x="766650" y="1578800"/>
            <a:ext cx="3429000" cy="4540200"/>
          </a:xfrm>
          <a:prstGeom prst="roundRect">
            <a:avLst>
              <a:gd fmla="val 105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4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4" name="Google Shape;54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5" name="Google Shape;5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huntflow.ru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e20e567bf_0_9"/>
          <p:cNvSpPr txBox="1"/>
          <p:nvPr/>
        </p:nvSpPr>
        <p:spPr>
          <a:xfrm>
            <a:off x="2873100" y="6122907"/>
            <a:ext cx="64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82A2E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82" name="Google Shape;82;g2ee20e567bf_0_9" title="Slide 16_9 - 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" y="0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2ee20e567bf_0_9"/>
          <p:cNvSpPr txBox="1"/>
          <p:nvPr/>
        </p:nvSpPr>
        <p:spPr>
          <a:xfrm>
            <a:off x="2142150" y="4573125"/>
            <a:ext cx="79077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ru-RU" sz="3400" u="none" cap="none" strike="noStrike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Мастера синтеза: как пересобрать топ-команду, когда кризис позади</a:t>
            </a:r>
            <a:endParaRPr b="0" i="0" sz="3400" u="none" cap="none" strike="noStrike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4" name="Google Shape;84;g2ee20e567bf_0_9"/>
          <p:cNvSpPr txBox="1"/>
          <p:nvPr/>
        </p:nvSpPr>
        <p:spPr>
          <a:xfrm>
            <a:off x="4180350" y="1709750"/>
            <a:ext cx="3831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6865D4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85" name="Google Shape;85;g2ee20e567bf_0_9" title="Group 61863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3475" y="474875"/>
            <a:ext cx="2925050" cy="5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f52bcdb50a_0_14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Результаты</a:t>
            </a:r>
            <a:endParaRPr b="0" i="0" sz="4400" u="none" cap="none" strike="noStrike">
              <a:solidFill>
                <a:srgbClr val="1EB2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53" name="Google Shape;153;g3f52bcdb50a_0_14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f52bcdb50a_0_14"/>
          <p:cNvSpPr txBox="1"/>
          <p:nvPr/>
        </p:nvSpPr>
        <p:spPr>
          <a:xfrm>
            <a:off x="746025" y="1279975"/>
            <a:ext cx="100848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За 6 месяцев:</a:t>
            </a:r>
            <a:r>
              <a:rPr b="0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собрали топ-команду (CFO, CMO, Legal, CEO активов, Invest директоры), цикл 6-8 недель на закрытие каждой позиции</a:t>
            </a:r>
            <a:endParaRPr b="0" i="0" sz="2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Скорость введения:</a:t>
            </a:r>
            <a:r>
              <a:rPr b="0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в среднем 4 недели до первого заметного вклада (не 3-6 месяца типичный срок адаптации топ-менеджера)</a:t>
            </a:r>
            <a:endParaRPr b="0" i="0" sz="2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Удержание:</a:t>
            </a:r>
            <a:r>
              <a:rPr b="0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90% на полгода (были ошибки в найме, но благодаря системе найма текучесть снизилась)</a:t>
            </a:r>
            <a:endParaRPr b="0" i="0" sz="2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Инновационность:</a:t>
            </a:r>
            <a:r>
              <a:rPr b="0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за полгода запустили 3 направления, которых не было в плане</a:t>
            </a:r>
            <a:endParaRPr b="0" i="0" sz="2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Главное:</a:t>
            </a:r>
            <a:r>
              <a:rPr b="0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это не просто “хорошие менеджеры” — это </a:t>
            </a:r>
            <a:r>
              <a:rPr b="1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люди, которые создают</a:t>
            </a:r>
            <a:r>
              <a:rPr b="0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потому что они уже знают, как синтезировать разные миры</a:t>
            </a:r>
            <a:endParaRPr b="0" i="0" sz="2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f52bcdb50a_0_21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Выводы, что мы поняли</a:t>
            </a:r>
            <a:endParaRPr b="0" i="0" sz="4400" u="none" cap="none" strike="noStrike">
              <a:solidFill>
                <a:srgbClr val="1EB2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60" name="Google Shape;160;g3f52bcdb50a_0_21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f52bcdb50a_0_21"/>
          <p:cNvSpPr txBox="1"/>
          <p:nvPr/>
        </p:nvSpPr>
        <p:spPr>
          <a:xfrm>
            <a:off x="746025" y="1279975"/>
            <a:ext cx="10084800" cy="3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AutoNum type="arabicParenR"/>
            </a:pPr>
            <a:r>
              <a:rPr b="0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 транзитной стадии компании нельзя просто “обновить” команду</a:t>
            </a:r>
            <a:endParaRPr b="0" i="0" sz="2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AutoNum type="arabicParenR"/>
            </a:pPr>
            <a:r>
              <a:rPr b="0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Честное расставание с людьми, которые спасали компанию, но не могут строить будущее</a:t>
            </a:r>
            <a:endParaRPr b="0" i="0" sz="2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AutoNum type="arabicParenR"/>
            </a:pPr>
            <a:r>
              <a:rPr b="0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Ошибки в найме - это нормально, под каждую задачу - свой профиль и опыт</a:t>
            </a:r>
            <a:endParaRPr b="0" i="0" sz="2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AutoNum type="arabicParenR"/>
            </a:pPr>
            <a:r>
              <a:rPr b="0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Новый профиль топов - это несколько логик и из противоречий строятся инновации</a:t>
            </a:r>
            <a:endParaRPr b="0" i="0" sz="2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AutoNum type="arabicParenR"/>
            </a:pPr>
            <a:r>
              <a:rPr b="0" i="0" lang="ru-RU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Это не везение - это система набора мастеров синтеза</a:t>
            </a:r>
            <a:endParaRPr b="0" i="0" sz="21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3596700" y="2681632"/>
            <a:ext cx="4998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ru-RU" sz="8800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rPr>
              <a:t>Вопросы</a:t>
            </a:r>
            <a:endParaRPr sz="8800">
              <a:solidFill>
                <a:schemeClr val="lt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/>
        </p:nvSpPr>
        <p:spPr>
          <a:xfrm>
            <a:off x="617650" y="2920613"/>
            <a:ext cx="5612700" cy="17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Inter Medium"/>
              <a:buChar char="✦"/>
            </a:pP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+7 916 699 0979</a:t>
            </a:r>
            <a:endParaRPr b="0" i="0" sz="23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Inter Medium"/>
              <a:buChar char="✦"/>
            </a:pP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tg@annakalugina23</a:t>
            </a:r>
            <a:endParaRPr b="0" i="0" sz="23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Inter Medium"/>
              <a:buChar char="✦"/>
            </a:pP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anna.kalugina@rusnano.com</a:t>
            </a:r>
            <a:endParaRPr b="0" i="0" sz="23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617650" y="2017988"/>
            <a:ext cx="45183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4220"/>
              <a:buFont typeface="Arial"/>
              <a:buNone/>
            </a:pPr>
            <a:r>
              <a:rPr b="0" i="0" lang="ru-RU" sz="4220" u="none" cap="none" strike="noStrike">
                <a:solidFill>
                  <a:schemeClr val="lt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Анна Калугина</a:t>
            </a:r>
            <a:endParaRPr b="0" i="0" sz="4220" u="none" cap="none" strike="noStrike">
              <a:solidFill>
                <a:schemeClr val="lt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id="173" name="Google Shape;173;p26" title="2026-07-15 08.53.19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9550" y="822975"/>
            <a:ext cx="2406500" cy="521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 title="2026-07-15 08.11.15.jpg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2517" r="2517" t="0"/>
          <a:stretch/>
        </p:blipFill>
        <p:spPr>
          <a:xfrm>
            <a:off x="766650" y="1578800"/>
            <a:ext cx="3429000" cy="454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chemeClr val="lt1"/>
                </a:solidFill>
                <a:latin typeface="Inter Black"/>
                <a:ea typeface="Inter Black"/>
                <a:cs typeface="Inter Black"/>
                <a:sym typeface="Inter Black"/>
              </a:rPr>
              <a:t>Знакомство - Анна Калугина</a:t>
            </a:r>
            <a:endParaRPr b="0" i="0" sz="4400" u="none" cap="none" strike="noStrike">
              <a:solidFill>
                <a:schemeClr val="lt1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865219" y="2897151"/>
            <a:ext cx="63483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Inter Medium"/>
              <a:buChar char="✦"/>
            </a:pP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Banking (Т банк)</a:t>
            </a:r>
            <a:endParaRPr b="0" i="0" sz="23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Inter Medium"/>
              <a:buChar char="✦"/>
            </a:pP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Martech (Kokoc Group)</a:t>
            </a:r>
            <a:endParaRPr b="0" i="0" sz="23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Inter Medium"/>
              <a:buChar char="✦"/>
            </a:pP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Innovation (Роснано)</a:t>
            </a:r>
            <a:endParaRPr b="0" i="0" sz="23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848531" y="1892611"/>
            <a:ext cx="63483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ru-RU" sz="2300" u="none" cap="none" strike="noStrik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Опыт работы в HR более 10 лет в разных отраслях:</a:t>
            </a:r>
            <a:endParaRPr b="0" i="0" sz="2300" u="none" cap="none" strike="noStrik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865234" y="4651561"/>
            <a:ext cx="5983500" cy="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ru-RU" sz="2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Любимые задачи:</a:t>
            </a:r>
            <a:r>
              <a:rPr b="0" i="0" lang="ru-RU" sz="23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Рекрутмент и создание новых hr продуктов</a:t>
            </a:r>
            <a:endParaRPr b="0" i="0" sz="23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4294967295" type="body"/>
          </p:nvPr>
        </p:nvSpPr>
        <p:spPr>
          <a:xfrm>
            <a:off x="746025" y="1981275"/>
            <a:ext cx="7174800" cy="27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7435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2A2E"/>
              </a:buClr>
              <a:buSzPct val="100000"/>
              <a:buFont typeface="Inter SemiBold"/>
              <a:buAutoNum type="arabicPeriod"/>
            </a:pPr>
            <a:r>
              <a:rPr lang="ru-RU" sz="4172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Сотрудники периода антикризиса - не груз</a:t>
            </a:r>
            <a:endParaRPr sz="4172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35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2A2E"/>
              </a:buClr>
              <a:buSzPct val="100000"/>
              <a:buFont typeface="Inter SemiBold"/>
              <a:buAutoNum type="arabicPeriod"/>
            </a:pPr>
            <a:r>
              <a:rPr lang="ru-RU" sz="4172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Это не их ошибка, а смена парадигмы компании и стратегии</a:t>
            </a:r>
            <a:endParaRPr sz="4172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35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2A2E"/>
              </a:buClr>
              <a:buSzPct val="100000"/>
              <a:buFont typeface="Inter SemiBold"/>
              <a:buAutoNum type="arabicPeriod"/>
            </a:pPr>
            <a:r>
              <a:rPr lang="ru-RU" sz="4172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Дать возможность остаться внутри компании для тех, кто готов меняться</a:t>
            </a:r>
            <a:endParaRPr sz="4172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7435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2A2E"/>
              </a:buClr>
              <a:buSzPct val="100000"/>
              <a:buFont typeface="Inter"/>
              <a:buAutoNum type="arabicPeriod"/>
            </a:pPr>
            <a:r>
              <a:rPr lang="ru-RU" sz="4172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 кризисное время можно и нужно найти опору и возможности</a:t>
            </a:r>
            <a:endParaRPr sz="4172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ct val="175549"/>
              <a:buNone/>
            </a:pPr>
            <a:r>
              <a:t/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Кризис оставил следы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01" name="Google Shape;101;p17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idx="4294967295" type="body"/>
          </p:nvPr>
        </p:nvSpPr>
        <p:spPr>
          <a:xfrm>
            <a:off x="623759" y="1304299"/>
            <a:ext cx="8031900" cy="27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98971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2A2E"/>
              </a:buClr>
              <a:buSzPct val="100000"/>
              <a:buFont typeface="Roboto"/>
              <a:buAutoNum type="arabicParenR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Честный разговор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9897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A2E"/>
              </a:buClr>
              <a:buSzPct val="100000"/>
              <a:buFont typeface="Inter"/>
              <a:buAutoNum type="arabicParenR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Это не ошибка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9897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A2E"/>
              </a:buClr>
              <a:buSzPct val="100000"/>
              <a:buFont typeface="Inter"/>
              <a:buAutoNum type="arabicParenR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Время на переход + процесс поиска замены (2-3 мес)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9897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A2E"/>
              </a:buClr>
              <a:buSzPct val="100000"/>
              <a:buFont typeface="Inter"/>
              <a:buAutoNum type="arabicParenR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Процесс увольнения (оставляем в роли консультантов/советников)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9897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A2E"/>
              </a:buClr>
              <a:buSzPct val="100000"/>
              <a:buFont typeface="Inter"/>
              <a:buAutoNum type="arabicParenR"/>
            </a:pPr>
            <a:r>
              <a:rPr lang="ru-RU" sz="29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Карьерное сопровождение и поиск вариантов на рынке труда</a:t>
            </a:r>
            <a:endParaRPr sz="29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Этика в увольнениях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08" name="Google Shape;108;p18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 title="112266-the-long-farewell-1971-0-600-0-900-crop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73659" y="1162514"/>
            <a:ext cx="3231542" cy="484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5697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Новый профиль кандидата (ТОП)</a:t>
            </a:r>
            <a:endParaRPr b="0" i="0" sz="4400" u="none" cap="none" strike="noStrike">
              <a:solidFill>
                <a:srgbClr val="1EB2FF"/>
              </a:solidFill>
              <a:latin typeface="Inter Black"/>
              <a:ea typeface="Inter Black"/>
              <a:cs typeface="Inter Black"/>
              <a:sym typeface="Inter Black"/>
            </a:endParaRPr>
          </a:p>
        </p:txBody>
      </p:sp>
      <p:pic>
        <p:nvPicPr>
          <p:cNvPr id="115" name="Google Shape;115;p19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i="1" lang="ru-RU" sz="2600" u="sng">
                <a:latin typeface="Inter"/>
                <a:ea typeface="Inter"/>
                <a:cs typeface="Inter"/>
                <a:sym typeface="Inter"/>
              </a:rPr>
              <a:t>Синтез (одна мультилогика)</a:t>
            </a:r>
            <a:endParaRPr i="1" sz="2600" u="sng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2600">
                <a:latin typeface="Inter"/>
                <a:ea typeface="Inter"/>
                <a:cs typeface="Inter"/>
                <a:sym typeface="Inter"/>
              </a:rPr>
              <a:t>Госсектор</a:t>
            </a:r>
            <a:endParaRPr sz="26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2600">
                <a:latin typeface="Inter"/>
                <a:ea typeface="Inter"/>
                <a:cs typeface="Inter"/>
                <a:sym typeface="Inter"/>
              </a:rPr>
              <a:t>Бизнес-логика</a:t>
            </a:r>
            <a:endParaRPr sz="26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2600">
                <a:latin typeface="Inter"/>
                <a:ea typeface="Inter"/>
                <a:cs typeface="Inter"/>
                <a:sym typeface="Inter"/>
              </a:rPr>
              <a:t>Наука и инновации</a:t>
            </a:r>
            <a:endParaRPr sz="26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7" name="Google Shape;117;p1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i="1" lang="ru-RU" sz="2600" u="sng">
                <a:latin typeface="Inter"/>
                <a:ea typeface="Inter"/>
                <a:cs typeface="Inter"/>
                <a:sym typeface="Inter"/>
              </a:rPr>
              <a:t>Как найти такого идеального единорога?</a:t>
            </a:r>
            <a:endParaRPr i="1" sz="2600" u="sng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2600">
                <a:latin typeface="Inter"/>
                <a:ea typeface="Inter"/>
                <a:cs typeface="Inter"/>
                <a:sym typeface="Inter"/>
              </a:rPr>
              <a:t>Искать мастеров синтеза - людей, которые уже пережили несколько логик и научились комбинировать</a:t>
            </a:r>
            <a:endParaRPr sz="26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4294967295" type="body"/>
          </p:nvPr>
        </p:nvSpPr>
        <p:spPr>
          <a:xfrm>
            <a:off x="808625" y="2430475"/>
            <a:ext cx="108186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2400"/>
              <a:buFont typeface="Inter"/>
              <a:buChar char="✦"/>
            </a:pP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Шаг 1 (резюме с нестандартной траекторией)</a:t>
            </a:r>
            <a:endParaRPr sz="24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2400"/>
              <a:buFont typeface="Inter"/>
              <a:buChar char="✦"/>
            </a:pP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Шаг 2 (интервью на синтез, не компетенции). Вопрос не: “Какой у тебя опыт в финансах?”Вопрос: “Приведи пример, когда ты держал одновременно финансовую логику и государственный интерес. Как ты из противоречия сделал решение?”</a:t>
            </a:r>
            <a:endParaRPr sz="24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2400"/>
              <a:buFont typeface="Inter"/>
              <a:buChar char="✦"/>
            </a:pP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Шаг 3 (Панельная оценка от людей, которые сами синтезируют)</a:t>
            </a:r>
            <a:endParaRPr sz="24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2400"/>
              <a:buFont typeface="Inter"/>
              <a:buChar char="✦"/>
            </a:pPr>
            <a:r>
              <a:rPr lang="ru-RU" sz="24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Шаг 4 (Проверка рекомендаций - структурированное интервью)</a:t>
            </a:r>
            <a:endParaRPr sz="24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645989" y="494414"/>
            <a:ext cx="104742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Как вычислить мастера синтеза? Система поиска</a:t>
            </a:r>
            <a:endParaRPr b="0" i="0" sz="4400" u="none" cap="none" strike="noStrike">
              <a:solidFill>
                <a:srgbClr val="1EB2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24" name="Google Shape;124;p20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f52bcdb50a_0_29"/>
          <p:cNvSpPr txBox="1"/>
          <p:nvPr>
            <p:ph idx="4294967295" type="body"/>
          </p:nvPr>
        </p:nvSpPr>
        <p:spPr>
          <a:xfrm>
            <a:off x="808625" y="2430475"/>
            <a:ext cx="108186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g3f52bcdb50a_0_29"/>
          <p:cNvSpPr txBox="1"/>
          <p:nvPr/>
        </p:nvSpPr>
        <p:spPr>
          <a:xfrm>
            <a:off x="645989" y="494414"/>
            <a:ext cx="104742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Как вычислить мастер синтеза? Система поиска</a:t>
            </a:r>
            <a:endParaRPr b="0" i="0" sz="4400" u="none" cap="none" strike="noStrike">
              <a:solidFill>
                <a:srgbClr val="1EB2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31" name="Google Shape;131;g3f52bcdb50a_0_29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f52bcdb50a_0_29" title="Снимок 16.07.2026 в 09.38.png"/>
          <p:cNvPicPr preferRelativeResize="0"/>
          <p:nvPr/>
        </p:nvPicPr>
        <p:blipFill rotWithShape="1">
          <a:blip r:embed="rId5">
            <a:alphaModFix/>
          </a:blip>
          <a:srcRect b="6582" l="0" r="0" t="6590"/>
          <a:stretch/>
        </p:blipFill>
        <p:spPr>
          <a:xfrm>
            <a:off x="961700" y="1886700"/>
            <a:ext cx="10665527" cy="401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Архитектура команды</a:t>
            </a:r>
            <a:endParaRPr b="0" i="0" sz="4400" u="none" cap="none" strike="noStrike">
              <a:solidFill>
                <a:srgbClr val="1EB2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8" name="Google Shape;138;p21"/>
          <p:cNvSpPr txBox="1"/>
          <p:nvPr>
            <p:ph idx="4294967295" type="body"/>
          </p:nvPr>
        </p:nvSpPr>
        <p:spPr>
          <a:xfrm>
            <a:off x="115850" y="1442350"/>
            <a:ext cx="77178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1EB2FF"/>
              </a:buClr>
              <a:buSzPts val="2000"/>
              <a:buFont typeface="Inter"/>
              <a:buChar char="✦"/>
            </a:pPr>
            <a:r>
              <a:rPr lang="ru-RU" sz="20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Каждого кандидата оцениваем в панель с людьми, с которыми он будет взаимодействовать, примеры</a:t>
            </a:r>
            <a:endParaRPr sz="20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800"/>
              <a:buNone/>
            </a:pPr>
            <a:r>
              <a:rPr lang="ru-RU" sz="20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CFO: финансы + гос CTO: технология + финансы (пересечение! финансы)</a:t>
            </a:r>
            <a:endParaRPr sz="20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0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Юрист: право + стратегия (пересечение! стратегия)</a:t>
            </a:r>
            <a:endParaRPr sz="20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2000"/>
              <a:buFont typeface="Inter"/>
              <a:buChar char="✦"/>
            </a:pPr>
            <a:r>
              <a:rPr lang="ru-RU" sz="2000">
                <a:solidFill>
                  <a:srgbClr val="282A2E"/>
                </a:solidFill>
                <a:latin typeface="Inter"/>
                <a:ea typeface="Inter"/>
                <a:cs typeface="Inter"/>
                <a:sym typeface="Inter"/>
              </a:rPr>
              <a:t>Не “адаптируйся к компании”, а “спроектируй с нами, как мы будем синтезировать” Каждый несёт свой “чертёж” мира, мы смотрим, как они совпадают</a:t>
            </a:r>
            <a:endParaRPr sz="20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B2FF"/>
              </a:buClr>
              <a:buSzPts val="2000"/>
              <a:buFont typeface="Inter"/>
              <a:buChar char="✦"/>
            </a:pPr>
            <a:r>
              <a:rPr lang="ru-RU" sz="2000">
                <a:latin typeface="Inter"/>
                <a:ea typeface="Inter"/>
                <a:cs typeface="Inter"/>
                <a:sym typeface="Inter"/>
              </a:rPr>
              <a:t>Конкретный ритуал: в первые 2 недели каждый новый член команды проводит совместную сессию, где рисует свою карту логик и накладывает на карты остальных</a:t>
            </a:r>
            <a:endParaRPr sz="2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9" name="Google Shape;139;p21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 title="images.jpe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4875" y="990599"/>
            <a:ext cx="3058750" cy="545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/>
        </p:nvSpPr>
        <p:spPr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ru-RU" sz="4400" u="none" cap="none" strike="noStrike">
                <a:solidFill>
                  <a:srgbClr val="1EB2FF"/>
                </a:solidFill>
                <a:latin typeface="Inter Black"/>
                <a:ea typeface="Inter Black"/>
                <a:cs typeface="Inter Black"/>
                <a:sym typeface="Inter Black"/>
              </a:rPr>
              <a:t>Ценности, прошитые в процессе</a:t>
            </a:r>
            <a:endParaRPr b="0" i="0" sz="4400" u="none" cap="none" strike="noStrike">
              <a:solidFill>
                <a:srgbClr val="1EB2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46" name="Google Shape;146;p22" title="Group 61863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025" y="6051675"/>
            <a:ext cx="2343175" cy="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746025" y="1709750"/>
            <a:ext cx="100848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Рачительность:</a:t>
            </a:r>
            <a:r>
              <a:rPr b="0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даже при найме люди дорогие, не тратим ресурсы на долгую адаптацию — ищем готовых (адаптация 4 недели - вместо 3х месяцев)</a:t>
            </a:r>
            <a:endParaRPr b="0" i="0" sz="2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Безопасность:</a:t>
            </a:r>
            <a:r>
              <a:rPr b="0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проверяем не только компетенции, но и “безопасность для организации” (конфликты интересов, риски) </a:t>
            </a:r>
            <a:endParaRPr b="0" i="0" sz="2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Практика:</a:t>
            </a:r>
            <a:r>
              <a:rPr b="0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кейсы из жизни, а не тесты и дипломы - запустили 3 новых бизнес направления</a:t>
            </a:r>
            <a:endParaRPr b="0" i="0" sz="2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Влияние:</a:t>
            </a:r>
            <a:r>
              <a:rPr b="0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берём людей, которые будут </a:t>
            </a:r>
            <a:r>
              <a:rPr b="1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менять числа</a:t>
            </a:r>
            <a:r>
              <a:rPr b="0" i="0" lang="ru-RU" sz="2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а не просто “управлять”</a:t>
            </a:r>
            <a:endParaRPr b="0" i="0" sz="2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