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Montserrat" pitchFamily="2" charset="0"/>
      <p:regular r:id="rId19"/>
      <p:bold r:id="rId20"/>
      <p:italic r:id="rId21"/>
      <p:boldItalic r:id="rId22"/>
    </p:embeddedFont>
    <p:embeddedFont>
      <p:font typeface="Montserrat Medium" panose="00000600000000000000"/>
      <p:regular r:id="rId23"/>
      <p:bold r:id="rId24"/>
      <p:italic r:id="rId25"/>
      <p:boldItalic r:id="rId26"/>
    </p:embeddedFont>
    <p:embeddedFont>
      <p:font typeface="Montserrat SemiBold" panose="00000700000000000000"/>
      <p:regular r:id="rId27"/>
      <p:bold r:id="rId28"/>
      <p:italic r:id="rId29"/>
      <p:boldItalic r:id="rId30"/>
    </p:embeddedFont>
    <p:embeddedFont>
      <p:font typeface="Source Code Pro" panose="020B0509030403020204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10F395-0B40-47BC-89A4-F83ABB7062DA}">
  <a:tblStyle styleId="{7110F395-0B40-47BC-89A4-F83ABB7062D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679"/>
  </p:normalViewPr>
  <p:slideViewPr>
    <p:cSldViewPr snapToGrid="0">
      <p:cViewPr varScale="1">
        <p:scale>
          <a:sx n="139" d="100"/>
          <a:sy n="139" d="100"/>
        </p:scale>
        <p:origin x="74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Добавить фото ПАА и ТЕВ и лого крупно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ea8b6844bf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ea8b6844bf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ea8b6844bf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ea8b6844bf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ea8b6844bf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ea8b6844bf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eaf6362f1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eaf6362f1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ea8b6844bf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ea8b6844bf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ea8b6844bf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ea8b6844bf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ec748e07b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ec748e07b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eaf6362f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eaf6362f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eaf6362f1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eaf6362f1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Давай фото сделаем крупнее, а сертификаты мельче?</a:t>
            </a:r>
            <a:br>
              <a:rPr lang="ru"/>
            </a:br>
            <a:r>
              <a:rPr lang="ru"/>
              <a:t>Мое фото с 2 Гис есть профессиональное? Может там ракурс лучше?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ed628602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ed628602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4350471865baa5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4350471865baa5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a08430e988ea52e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a08430e988ea52e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a08430e988ea52e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a08430e988ea52e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dbbbcad98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dbbbcad98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dbbbcad98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dbbbcad98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5" Type="http://schemas.openxmlformats.org/officeDocument/2006/relationships/image" Target="../media/image18.jp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jpg"/><Relationship Id="rId1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26917" y="962350"/>
            <a:ext cx="4563600" cy="26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400" b="1" i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HR-эффективность глазами СЕО для тех, кто хочет расти вместе с бизнесом</a:t>
            </a:r>
            <a:endParaRPr sz="2400" b="1" i="1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26917" y="3935261"/>
            <a:ext cx="45636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Тен Елена</a:t>
            </a:r>
            <a:endParaRPr sz="10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исполнительный директор сети клиник “Улыбка”</a:t>
            </a:r>
            <a:endParaRPr sz="10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" name="Google Shape;56;p13" title="close-up-hands-clapping-celebration-success.jpg"/>
          <p:cNvPicPr preferRelativeResize="0"/>
          <p:nvPr/>
        </p:nvPicPr>
        <p:blipFill rotWithShape="1">
          <a:blip r:embed="rId3">
            <a:alphaModFix/>
          </a:blip>
          <a:srcRect t="2610"/>
          <a:stretch/>
        </p:blipFill>
        <p:spPr>
          <a:xfrm>
            <a:off x="5593725" y="0"/>
            <a:ext cx="354840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E89CE0F-730C-F51D-EB98-2BB68ADC73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38" y="4875395"/>
            <a:ext cx="890742" cy="1565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"/>
          <p:cNvSpPr/>
          <p:nvPr/>
        </p:nvSpPr>
        <p:spPr>
          <a:xfrm>
            <a:off x="-6600" y="-1975"/>
            <a:ext cx="9144000" cy="2355000"/>
          </a:xfrm>
          <a:prstGeom prst="rect">
            <a:avLst/>
          </a:prstGeom>
          <a:solidFill>
            <a:srgbClr val="FF8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2"/>
          <p:cNvSpPr txBox="1">
            <a:spLocks noGrp="1"/>
          </p:cNvSpPr>
          <p:nvPr>
            <p:ph type="title"/>
          </p:nvPr>
        </p:nvSpPr>
        <p:spPr>
          <a:xfrm>
            <a:off x="305100" y="356400"/>
            <a:ext cx="8520600" cy="11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45454"/>
              </a:lnSpc>
              <a:spcBef>
                <a:spcPts val="2400"/>
              </a:spcBef>
              <a:spcAft>
                <a:spcPts val="120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Главный KPI – </a:t>
            </a:r>
            <a:r>
              <a:rPr lang="ru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выручка на одного сотрудника (Revenue per Employee)</a:t>
            </a:r>
            <a:endParaRPr sz="2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22"/>
          <p:cNvSpPr/>
          <p:nvPr/>
        </p:nvSpPr>
        <p:spPr>
          <a:xfrm>
            <a:off x="0" y="4905325"/>
            <a:ext cx="9144000" cy="237600"/>
          </a:xfrm>
          <a:prstGeom prst="rect">
            <a:avLst/>
          </a:prstGeom>
          <a:solidFill>
            <a:srgbClr val="FFD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20" name="Google Shape;220;p22" title="логотип улыбка горизонтальный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2" y="4969399"/>
            <a:ext cx="789350" cy="10946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2"/>
          <p:cNvSpPr txBox="1"/>
          <p:nvPr/>
        </p:nvSpPr>
        <p:spPr>
          <a:xfrm>
            <a:off x="558513" y="2812417"/>
            <a:ext cx="20160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400" tIns="101400" rIns="101400" bIns="101400" anchor="t" anchorCtr="0">
            <a:noAutofit/>
          </a:bodyPr>
          <a:lstStyle/>
          <a:p>
            <a:pPr marL="42259" marR="28172" lvl="0" indent="0" algn="ctr" rtl="0">
              <a:lnSpc>
                <a:spcPct val="120000"/>
              </a:lnSpc>
              <a:spcBef>
                <a:spcPts val="1220"/>
              </a:spcBef>
              <a:spcAft>
                <a:spcPts val="1220"/>
              </a:spcAft>
              <a:buClr>
                <a:schemeClr val="dk1"/>
              </a:buClr>
              <a:buSzPts val="1220"/>
              <a:buFont typeface="Arial"/>
              <a:buNone/>
            </a:pPr>
            <a:r>
              <a:rPr lang="ru" sz="4159">
                <a:solidFill>
                  <a:srgbClr val="434343"/>
                </a:solidFill>
                <a:highlight>
                  <a:schemeClr val="lt1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RPE =</a:t>
            </a:r>
            <a:endParaRPr sz="4548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2" name="Google Shape;222;p22"/>
          <p:cNvSpPr txBox="1"/>
          <p:nvPr/>
        </p:nvSpPr>
        <p:spPr>
          <a:xfrm>
            <a:off x="2537484" y="2655525"/>
            <a:ext cx="60480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400" tIns="101400" rIns="101400" bIns="101400" anchor="t" anchorCtr="0">
            <a:noAutofit/>
          </a:bodyPr>
          <a:lstStyle/>
          <a:p>
            <a:pPr marL="42259" marR="28172" lvl="0" indent="0" algn="ctr" rtl="0">
              <a:lnSpc>
                <a:spcPct val="120000"/>
              </a:lnSpc>
              <a:spcBef>
                <a:spcPts val="1220"/>
              </a:spcBef>
              <a:spcAft>
                <a:spcPts val="1220"/>
              </a:spcAft>
              <a:buClr>
                <a:schemeClr val="dk1"/>
              </a:buClr>
              <a:buSzPts val="1220"/>
              <a:buFont typeface="Arial"/>
              <a:buNone/>
            </a:pPr>
            <a:r>
              <a:rPr lang="ru" sz="2607" dirty="0">
                <a:solidFill>
                  <a:srgbClr val="434343"/>
                </a:solidFill>
                <a:highlight>
                  <a:schemeClr val="lt1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Среднесписочная численность Общая выручка</a:t>
            </a:r>
            <a:endParaRPr sz="2995" dirty="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223" name="Google Shape;223;p22"/>
          <p:cNvCxnSpPr/>
          <p:nvPr/>
        </p:nvCxnSpPr>
        <p:spPr>
          <a:xfrm>
            <a:off x="2716503" y="3425945"/>
            <a:ext cx="5690100" cy="0"/>
          </a:xfrm>
          <a:prstGeom prst="straightConnector1">
            <a:avLst/>
          </a:prstGeom>
          <a:noFill/>
          <a:ln w="211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4" name="Google Shape;224;p22"/>
          <p:cNvSpPr txBox="1"/>
          <p:nvPr/>
        </p:nvSpPr>
        <p:spPr>
          <a:xfrm>
            <a:off x="1327725" y="4055663"/>
            <a:ext cx="64764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43434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Это лакмус качества всей HR-функции</a:t>
            </a:r>
            <a:r>
              <a:rPr lang="ru" sz="1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22"/>
          <p:cNvSpPr/>
          <p:nvPr/>
        </p:nvSpPr>
        <p:spPr>
          <a:xfrm>
            <a:off x="718600" y="3964463"/>
            <a:ext cx="572700" cy="572700"/>
          </a:xfrm>
          <a:prstGeom prst="ellipse">
            <a:avLst/>
          </a:prstGeom>
          <a:solidFill>
            <a:srgbClr val="FE87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6" name="Google Shape;226;p22" title="скрепка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960" y="4110108"/>
            <a:ext cx="259975" cy="281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1604AF-18B3-B4DD-776A-92126F3E26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35" y="4963668"/>
            <a:ext cx="789350" cy="13873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3"/>
          <p:cNvSpPr/>
          <p:nvPr/>
        </p:nvSpPr>
        <p:spPr>
          <a:xfrm>
            <a:off x="0" y="4905325"/>
            <a:ext cx="9144000" cy="237600"/>
          </a:xfrm>
          <a:prstGeom prst="rect">
            <a:avLst/>
          </a:prstGeom>
          <a:solidFill>
            <a:srgbClr val="FFD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32" name="Google Shape;232;p23" title="логотип улыбка горизонтальный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2" y="4969399"/>
            <a:ext cx="789350" cy="10946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3"/>
          <p:cNvSpPr/>
          <p:nvPr/>
        </p:nvSpPr>
        <p:spPr>
          <a:xfrm>
            <a:off x="4605110" y="1359246"/>
            <a:ext cx="4207500" cy="2911500"/>
          </a:xfrm>
          <a:prstGeom prst="roundRect">
            <a:avLst>
              <a:gd name="adj" fmla="val 299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3"/>
          <p:cNvSpPr/>
          <p:nvPr/>
        </p:nvSpPr>
        <p:spPr>
          <a:xfrm>
            <a:off x="344788" y="1359239"/>
            <a:ext cx="4207500" cy="2911500"/>
          </a:xfrm>
          <a:prstGeom prst="roundRect">
            <a:avLst>
              <a:gd name="adj" fmla="val 2996"/>
            </a:avLst>
          </a:prstGeom>
          <a:solidFill>
            <a:srgbClr val="FFE8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3"/>
          <p:cNvSpPr txBox="1"/>
          <p:nvPr/>
        </p:nvSpPr>
        <p:spPr>
          <a:xfrm>
            <a:off x="529738" y="1499062"/>
            <a:ext cx="3837600" cy="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Рост RPE</a:t>
            </a:r>
            <a:r>
              <a:rPr lang="ru" sz="2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→ вы делаете всё правильно</a:t>
            </a:r>
            <a:endParaRPr sz="27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23"/>
          <p:cNvSpPr txBox="1"/>
          <p:nvPr/>
        </p:nvSpPr>
        <p:spPr>
          <a:xfrm>
            <a:off x="4790063" y="1499062"/>
            <a:ext cx="3837600" cy="26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Падение RPE</a:t>
            </a:r>
            <a:r>
              <a:rPr lang="ru" sz="2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→ ищите проблему в цепочке:</a:t>
            </a:r>
            <a:endParaRPr sz="2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F111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   </a:t>
            </a:r>
            <a:r>
              <a:rPr lang="ru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Как быстро находите?</a:t>
            </a:r>
            <a:r>
              <a:rPr lang="ru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→ через 30 дней уже влияет на выручку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    </a:t>
            </a:r>
            <a:r>
              <a:rPr lang="ru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Как быстро адаптируете?</a:t>
            </a:r>
            <a:r>
              <a:rPr lang="ru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→ не вышел на норму — знаменатель вырос, числитель нет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    </a:t>
            </a:r>
            <a:r>
              <a:rPr lang="ru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Как быстро выводите на производительность?</a:t>
            </a:r>
            <a:endParaRPr sz="21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37" name="Google Shape;237;p23" title="Безымянный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8897" y="2669607"/>
            <a:ext cx="174073" cy="17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3" title="Безымянный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8897" y="3241757"/>
            <a:ext cx="174073" cy="17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3" title="Безымянный-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8897" y="3813907"/>
            <a:ext cx="174073" cy="173726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3"/>
          <p:cNvSpPr/>
          <p:nvPr/>
        </p:nvSpPr>
        <p:spPr>
          <a:xfrm>
            <a:off x="0" y="0"/>
            <a:ext cx="9144000" cy="876600"/>
          </a:xfrm>
          <a:prstGeom prst="rect">
            <a:avLst/>
          </a:prstGeom>
          <a:solidFill>
            <a:srgbClr val="FE87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3"/>
          <p:cNvSpPr txBox="1">
            <a:spLocks noGrp="1"/>
          </p:cNvSpPr>
          <p:nvPr>
            <p:ph type="title"/>
          </p:nvPr>
        </p:nvSpPr>
        <p:spPr>
          <a:xfrm>
            <a:off x="311700" y="151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22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Как один показатель отражает всю вашу работу</a:t>
            </a:r>
            <a:endParaRPr sz="222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27EB36-86AA-712C-6DC9-544F8C50F1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35" y="4963668"/>
            <a:ext cx="789350" cy="13873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"/>
          <p:cNvSpPr txBox="1">
            <a:spLocks noGrp="1"/>
          </p:cNvSpPr>
          <p:nvPr>
            <p:ph type="title"/>
          </p:nvPr>
        </p:nvSpPr>
        <p:spPr>
          <a:xfrm>
            <a:off x="311700" y="259200"/>
            <a:ext cx="559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FE875D"/>
                </a:solidFill>
                <a:latin typeface="Montserrat"/>
                <a:ea typeface="Montserrat"/>
                <a:cs typeface="Montserrat"/>
                <a:sym typeface="Montserrat"/>
              </a:rPr>
              <a:t>Как это реализовано</a:t>
            </a:r>
            <a:endParaRPr b="1">
              <a:solidFill>
                <a:srgbClr val="FE875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7" name="Google Shape;247;p24" title="Диаграмма"/>
          <p:cNvPicPr preferRelativeResize="0"/>
          <p:nvPr/>
        </p:nvPicPr>
        <p:blipFill rotWithShape="1">
          <a:blip r:embed="rId3">
            <a:alphaModFix/>
          </a:blip>
          <a:srcRect l="13897"/>
          <a:stretch/>
        </p:blipFill>
        <p:spPr>
          <a:xfrm>
            <a:off x="6014850" y="511275"/>
            <a:ext cx="2899199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4" title="Диаграмма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3525" y="2456626"/>
            <a:ext cx="3910074" cy="241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4"/>
          <p:cNvSpPr txBox="1"/>
          <p:nvPr/>
        </p:nvSpPr>
        <p:spPr>
          <a:xfrm>
            <a:off x="244575" y="2115750"/>
            <a:ext cx="40059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</a:rPr>
              <a:t>Выручка на одного сотрудника в абсолютных числах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250" name="Google Shape;250;p24"/>
          <p:cNvSpPr txBox="1"/>
          <p:nvPr/>
        </p:nvSpPr>
        <p:spPr>
          <a:xfrm>
            <a:off x="4954600" y="2115750"/>
            <a:ext cx="40059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</a:rPr>
              <a:t>Выручка на одного сотрудника с учетом изменения прайсовой стоимости</a:t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id="251" name="Google Shape;251;p24" title="Диаграмма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2571750"/>
            <a:ext cx="3721075" cy="230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4"/>
          <p:cNvSpPr txBox="1"/>
          <p:nvPr/>
        </p:nvSpPr>
        <p:spPr>
          <a:xfrm>
            <a:off x="5863200" y="116850"/>
            <a:ext cx="31425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</a:rPr>
              <a:t>Выручка на одного сотрудника недельно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5"/>
          <p:cNvSpPr txBox="1"/>
          <p:nvPr/>
        </p:nvSpPr>
        <p:spPr>
          <a:xfrm>
            <a:off x="1573665" y="1468817"/>
            <a:ext cx="1355100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75" tIns="82375" rIns="82375" bIns="823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43">
                <a:solidFill>
                  <a:srgbClr val="FE875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264</a:t>
            </a:r>
            <a:endParaRPr sz="3243">
              <a:solidFill>
                <a:srgbClr val="FE875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58" name="Google Shape;258;p25"/>
          <p:cNvSpPr txBox="1"/>
          <p:nvPr/>
        </p:nvSpPr>
        <p:spPr>
          <a:xfrm>
            <a:off x="4016057" y="1468817"/>
            <a:ext cx="1595700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75" tIns="82375" rIns="82375" bIns="823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43">
                <a:solidFill>
                  <a:srgbClr val="FE875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48,5</a:t>
            </a:r>
            <a:endParaRPr sz="3243">
              <a:solidFill>
                <a:srgbClr val="FE875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59" name="Google Shape;259;p25"/>
          <p:cNvSpPr txBox="1"/>
          <p:nvPr/>
        </p:nvSpPr>
        <p:spPr>
          <a:xfrm>
            <a:off x="6822221" y="1468817"/>
            <a:ext cx="1167900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75" tIns="82375" rIns="82375" bIns="823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43">
                <a:solidFill>
                  <a:srgbClr val="FE875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183</a:t>
            </a:r>
            <a:endParaRPr sz="3243">
              <a:solidFill>
                <a:srgbClr val="FE875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60" name="Google Shape;260;p25"/>
          <p:cNvSpPr txBox="1"/>
          <p:nvPr/>
        </p:nvSpPr>
        <p:spPr>
          <a:xfrm>
            <a:off x="1642725" y="2053828"/>
            <a:ext cx="12171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75" tIns="82375" rIns="82375" bIns="823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91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человека</a:t>
            </a:r>
            <a:endParaRPr sz="991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9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численность персонала</a:t>
            </a:r>
            <a:endParaRPr sz="99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1" name="Google Shape;261;p25"/>
          <p:cNvSpPr txBox="1"/>
          <p:nvPr/>
        </p:nvSpPr>
        <p:spPr>
          <a:xfrm>
            <a:off x="4114698" y="2055967"/>
            <a:ext cx="13986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75" tIns="82375" rIns="82375" bIns="823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91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млн.</a:t>
            </a:r>
            <a:endParaRPr sz="991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9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среднемесячная выручка</a:t>
            </a:r>
            <a:endParaRPr sz="99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2" name="Google Shape;262;p25"/>
          <p:cNvSpPr txBox="1"/>
          <p:nvPr/>
        </p:nvSpPr>
        <p:spPr>
          <a:xfrm>
            <a:off x="6706967" y="2053828"/>
            <a:ext cx="13986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75" tIns="82375" rIns="82375" bIns="823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91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тыс. руб.</a:t>
            </a:r>
            <a:endParaRPr sz="991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9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KPI выручка на одного сотрудника</a:t>
            </a:r>
            <a:endParaRPr sz="99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3" name="Google Shape;263;p25" title="команда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7864" y="665697"/>
            <a:ext cx="686630" cy="761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5" title="выручка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0655" y="727818"/>
            <a:ext cx="686627" cy="686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5" title="выручк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2138" y="682894"/>
            <a:ext cx="801024" cy="72716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5"/>
          <p:cNvSpPr txBox="1"/>
          <p:nvPr/>
        </p:nvSpPr>
        <p:spPr>
          <a:xfrm>
            <a:off x="1822611" y="2824637"/>
            <a:ext cx="8010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75" tIns="82375" rIns="82375" bIns="823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22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+38%</a:t>
            </a:r>
            <a:endParaRPr sz="1622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7" name="Google Shape;267;p25"/>
          <p:cNvSpPr txBox="1"/>
          <p:nvPr/>
        </p:nvSpPr>
        <p:spPr>
          <a:xfrm>
            <a:off x="4385400" y="2824637"/>
            <a:ext cx="8010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75" tIns="82375" rIns="82375" bIns="823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22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+133%</a:t>
            </a:r>
            <a:endParaRPr sz="1622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8" name="Google Shape;268;p25"/>
          <p:cNvSpPr txBox="1"/>
          <p:nvPr/>
        </p:nvSpPr>
        <p:spPr>
          <a:xfrm>
            <a:off x="7024028" y="2824637"/>
            <a:ext cx="8010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75" tIns="82375" rIns="82375" bIns="823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22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+30%</a:t>
            </a:r>
            <a:endParaRPr sz="1622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69" name="Google Shape;269;p25"/>
          <p:cNvCxnSpPr/>
          <p:nvPr/>
        </p:nvCxnSpPr>
        <p:spPr>
          <a:xfrm rot="10800000">
            <a:off x="1822622" y="2903463"/>
            <a:ext cx="0" cy="258300"/>
          </a:xfrm>
          <a:prstGeom prst="straightConnector1">
            <a:avLst/>
          </a:prstGeom>
          <a:noFill/>
          <a:ln w="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0" name="Google Shape;270;p25"/>
          <p:cNvCxnSpPr/>
          <p:nvPr/>
        </p:nvCxnSpPr>
        <p:spPr>
          <a:xfrm rot="10800000">
            <a:off x="4385411" y="2903463"/>
            <a:ext cx="0" cy="258300"/>
          </a:xfrm>
          <a:prstGeom prst="straightConnector1">
            <a:avLst/>
          </a:prstGeom>
          <a:noFill/>
          <a:ln w="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1" name="Google Shape;271;p25"/>
          <p:cNvCxnSpPr/>
          <p:nvPr/>
        </p:nvCxnSpPr>
        <p:spPr>
          <a:xfrm rot="10800000">
            <a:off x="7024039" y="2903463"/>
            <a:ext cx="0" cy="258300"/>
          </a:xfrm>
          <a:prstGeom prst="straightConnector1">
            <a:avLst/>
          </a:prstGeom>
          <a:noFill/>
          <a:ln w="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2" name="Google Shape;272;p25"/>
          <p:cNvSpPr txBox="1"/>
          <p:nvPr/>
        </p:nvSpPr>
        <p:spPr>
          <a:xfrm>
            <a:off x="1539321" y="3437190"/>
            <a:ext cx="1355100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75" tIns="82375" rIns="82375" bIns="823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43">
                <a:solidFill>
                  <a:srgbClr val="FE875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163</a:t>
            </a:r>
            <a:endParaRPr sz="3243">
              <a:solidFill>
                <a:srgbClr val="FE875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73" name="Google Shape;273;p25"/>
          <p:cNvSpPr txBox="1"/>
          <p:nvPr/>
        </p:nvSpPr>
        <p:spPr>
          <a:xfrm>
            <a:off x="3981713" y="3437190"/>
            <a:ext cx="1595700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75" tIns="82375" rIns="82375" bIns="823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43">
                <a:solidFill>
                  <a:srgbClr val="FE875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20,7</a:t>
            </a:r>
            <a:endParaRPr sz="3243">
              <a:solidFill>
                <a:srgbClr val="FE875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74" name="Google Shape;274;p25"/>
          <p:cNvSpPr txBox="1"/>
          <p:nvPr/>
        </p:nvSpPr>
        <p:spPr>
          <a:xfrm>
            <a:off x="6787877" y="3437190"/>
            <a:ext cx="1167900" cy="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75" tIns="82375" rIns="82375" bIns="823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43">
                <a:solidFill>
                  <a:srgbClr val="FE875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127</a:t>
            </a:r>
            <a:endParaRPr sz="3243">
              <a:solidFill>
                <a:srgbClr val="FE875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75" name="Google Shape;275;p25"/>
          <p:cNvSpPr txBox="1"/>
          <p:nvPr/>
        </p:nvSpPr>
        <p:spPr>
          <a:xfrm>
            <a:off x="1608381" y="4022201"/>
            <a:ext cx="12171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75" tIns="82375" rIns="82375" bIns="823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91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человека</a:t>
            </a:r>
            <a:endParaRPr sz="991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9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численность персонала</a:t>
            </a:r>
            <a:endParaRPr sz="99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Google Shape;276;p25"/>
          <p:cNvSpPr txBox="1"/>
          <p:nvPr/>
        </p:nvSpPr>
        <p:spPr>
          <a:xfrm>
            <a:off x="4080354" y="4024341"/>
            <a:ext cx="13986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75" tIns="82375" rIns="82375" bIns="823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91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млн.</a:t>
            </a:r>
            <a:endParaRPr sz="991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9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среднемесячная выручка</a:t>
            </a:r>
            <a:endParaRPr sz="99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7" name="Google Shape;277;p25"/>
          <p:cNvSpPr txBox="1"/>
          <p:nvPr/>
        </p:nvSpPr>
        <p:spPr>
          <a:xfrm>
            <a:off x="6672623" y="4022201"/>
            <a:ext cx="13986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75" tIns="82375" rIns="82375" bIns="823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91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тыс. руб.</a:t>
            </a:r>
            <a:endParaRPr sz="991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9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KPI выручка на одного сотрудника</a:t>
            </a:r>
            <a:endParaRPr sz="99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8" name="Google Shape;278;p25"/>
          <p:cNvSpPr txBox="1"/>
          <p:nvPr/>
        </p:nvSpPr>
        <p:spPr>
          <a:xfrm rot="-5400000">
            <a:off x="-175600" y="3887052"/>
            <a:ext cx="12654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75" tIns="82375" rIns="82375" bIns="823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43">
                <a:solidFill>
                  <a:srgbClr val="FE875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2023</a:t>
            </a:r>
            <a:endParaRPr sz="2343">
              <a:solidFill>
                <a:srgbClr val="FE875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79" name="Google Shape;279;p25"/>
          <p:cNvSpPr txBox="1"/>
          <p:nvPr/>
        </p:nvSpPr>
        <p:spPr>
          <a:xfrm rot="-5400000">
            <a:off x="-175600" y="1522819"/>
            <a:ext cx="12654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75" tIns="82375" rIns="82375" bIns="823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43">
                <a:solidFill>
                  <a:srgbClr val="FE875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2025</a:t>
            </a:r>
            <a:endParaRPr sz="2343">
              <a:solidFill>
                <a:srgbClr val="FE875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280" name="Google Shape;280;p25"/>
          <p:cNvCxnSpPr/>
          <p:nvPr/>
        </p:nvCxnSpPr>
        <p:spPr>
          <a:xfrm>
            <a:off x="381575" y="3364057"/>
            <a:ext cx="8364000" cy="0"/>
          </a:xfrm>
          <a:prstGeom prst="straightConnector1">
            <a:avLst/>
          </a:prstGeom>
          <a:noFill/>
          <a:ln w="19050" cap="flat" cmpd="sng">
            <a:solidFill>
              <a:srgbClr val="FE875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1" name="Google Shape;281;p25"/>
          <p:cNvSpPr/>
          <p:nvPr/>
        </p:nvSpPr>
        <p:spPr>
          <a:xfrm>
            <a:off x="0" y="4905325"/>
            <a:ext cx="9144000" cy="237600"/>
          </a:xfrm>
          <a:prstGeom prst="rect">
            <a:avLst/>
          </a:prstGeom>
          <a:solidFill>
            <a:srgbClr val="FFD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82" name="Google Shape;282;p25" title="логотип улыбка горизонтальный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692" y="4969399"/>
            <a:ext cx="789350" cy="109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EBF209-3247-D7FA-11DB-9B9346C327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35" y="4963668"/>
            <a:ext cx="789350" cy="13873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6"/>
          <p:cNvSpPr txBox="1">
            <a:spLocks noGrp="1"/>
          </p:cNvSpPr>
          <p:nvPr>
            <p:ph type="body" idx="1"/>
          </p:nvPr>
        </p:nvSpPr>
        <p:spPr>
          <a:xfrm>
            <a:off x="311700" y="1157459"/>
            <a:ext cx="8520600" cy="23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Montserrat"/>
              <a:buChar char="●"/>
            </a:pPr>
            <a:r>
              <a:rPr lang="ru" sz="2100">
                <a:solidFill>
                  <a:srgbClr val="43434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Зафиксировать текущий RPE по каждому отделу</a:t>
            </a:r>
            <a:endParaRPr sz="2100">
              <a:solidFill>
                <a:srgbClr val="43434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Montserrat"/>
              <a:buChar char="●"/>
            </a:pPr>
            <a:r>
              <a:rPr lang="ru" sz="2100">
                <a:solidFill>
                  <a:srgbClr val="43434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Установить цель на квартал (например, +3% к RPE)</a:t>
            </a:r>
            <a:endParaRPr sz="2100">
              <a:solidFill>
                <a:srgbClr val="43434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Montserrat"/>
              <a:buChar char="●"/>
            </a:pPr>
            <a:r>
              <a:rPr lang="ru" sz="2100" b="1">
                <a:solidFill>
                  <a:srgbClr val="43434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Если RPE растёт </a:t>
            </a:r>
            <a:r>
              <a:rPr lang="ru" sz="2100">
                <a:solidFill>
                  <a:srgbClr val="43434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→ HR делает всё правильно</a:t>
            </a:r>
            <a:endParaRPr sz="2100">
              <a:solidFill>
                <a:srgbClr val="43434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Montserrat"/>
              <a:buChar char="●"/>
            </a:pPr>
            <a:r>
              <a:rPr lang="ru" sz="2100" b="1">
                <a:solidFill>
                  <a:srgbClr val="43434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Если RPE падает</a:t>
            </a:r>
            <a:r>
              <a:rPr lang="ru" sz="2100">
                <a:solidFill>
                  <a:srgbClr val="43434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→ не смотрите на другие KPI, ищите проблему в найме, адаптации или выводе на норму</a:t>
            </a:r>
            <a:endParaRPr sz="2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8" name="Google Shape;288;p26"/>
          <p:cNvSpPr/>
          <p:nvPr/>
        </p:nvSpPr>
        <p:spPr>
          <a:xfrm>
            <a:off x="0" y="4905325"/>
            <a:ext cx="9144000" cy="237600"/>
          </a:xfrm>
          <a:prstGeom prst="rect">
            <a:avLst/>
          </a:prstGeom>
          <a:solidFill>
            <a:srgbClr val="FFD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89" name="Google Shape;289;p26" title="логотип улыбка горизонтальный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2" y="4969399"/>
            <a:ext cx="789350" cy="10946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6"/>
          <p:cNvSpPr txBox="1"/>
          <p:nvPr/>
        </p:nvSpPr>
        <p:spPr>
          <a:xfrm>
            <a:off x="1185125" y="3796825"/>
            <a:ext cx="7789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300">
                <a:solidFill>
                  <a:srgbClr val="434343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Любой другой KPI без RPE — профанация</a:t>
            </a:r>
            <a:endParaRPr/>
          </a:p>
        </p:txBody>
      </p:sp>
      <p:sp>
        <p:nvSpPr>
          <p:cNvPr id="291" name="Google Shape;291;p26"/>
          <p:cNvSpPr/>
          <p:nvPr/>
        </p:nvSpPr>
        <p:spPr>
          <a:xfrm>
            <a:off x="498250" y="4042087"/>
            <a:ext cx="572700" cy="572700"/>
          </a:xfrm>
          <a:prstGeom prst="ellipse">
            <a:avLst/>
          </a:prstGeom>
          <a:solidFill>
            <a:srgbClr val="FE87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2" name="Google Shape;292;p26" title="скрепка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610" y="4181008"/>
            <a:ext cx="259975" cy="281417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6"/>
          <p:cNvSpPr/>
          <p:nvPr/>
        </p:nvSpPr>
        <p:spPr>
          <a:xfrm>
            <a:off x="0" y="0"/>
            <a:ext cx="9157500" cy="903000"/>
          </a:xfrm>
          <a:prstGeom prst="rect">
            <a:avLst/>
          </a:prstGeom>
          <a:solidFill>
            <a:srgbClr val="FF8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6"/>
          <p:cNvSpPr txBox="1">
            <a:spLocks noGrp="1"/>
          </p:cNvSpPr>
          <p:nvPr>
            <p:ph type="title"/>
          </p:nvPr>
        </p:nvSpPr>
        <p:spPr>
          <a:xfrm>
            <a:off x="498250" y="96175"/>
            <a:ext cx="8215800" cy="77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Что внедрить завтра. Для CEO и HR </a:t>
            </a:r>
            <a:endParaRPr sz="2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0BF25A2-1B8C-DB85-440B-3C4499C77D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35" y="4963668"/>
            <a:ext cx="789350" cy="13873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7"/>
          <p:cNvSpPr/>
          <p:nvPr/>
        </p:nvSpPr>
        <p:spPr>
          <a:xfrm>
            <a:off x="-8025" y="-1950"/>
            <a:ext cx="9152100" cy="912600"/>
          </a:xfrm>
          <a:prstGeom prst="rect">
            <a:avLst/>
          </a:prstGeom>
          <a:solidFill>
            <a:srgbClr val="FF8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7"/>
          <p:cNvSpPr/>
          <p:nvPr/>
        </p:nvSpPr>
        <p:spPr>
          <a:xfrm>
            <a:off x="0" y="4905325"/>
            <a:ext cx="9144000" cy="237600"/>
          </a:xfrm>
          <a:prstGeom prst="rect">
            <a:avLst/>
          </a:prstGeom>
          <a:solidFill>
            <a:srgbClr val="FFD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301" name="Google Shape;301;p27" title="логотип улыбка горизонтальный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2" y="4969399"/>
            <a:ext cx="789350" cy="10946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7"/>
          <p:cNvSpPr txBox="1">
            <a:spLocks noGrp="1"/>
          </p:cNvSpPr>
          <p:nvPr>
            <p:ph type="title"/>
          </p:nvPr>
        </p:nvSpPr>
        <p:spPr>
          <a:xfrm>
            <a:off x="311700" y="151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Итоговый вопрос от CEO к HR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3" name="Google Shape;303;p27"/>
          <p:cNvSpPr/>
          <p:nvPr/>
        </p:nvSpPr>
        <p:spPr>
          <a:xfrm>
            <a:off x="606900" y="1579938"/>
            <a:ext cx="572700" cy="572700"/>
          </a:xfrm>
          <a:prstGeom prst="ellipse">
            <a:avLst/>
          </a:prstGeom>
          <a:solidFill>
            <a:srgbClr val="FE87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7"/>
          <p:cNvSpPr txBox="1"/>
          <p:nvPr/>
        </p:nvSpPr>
        <p:spPr>
          <a:xfrm>
            <a:off x="704700" y="1566150"/>
            <a:ext cx="377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7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5" name="Google Shape;305;p27"/>
          <p:cNvSpPr txBox="1"/>
          <p:nvPr/>
        </p:nvSpPr>
        <p:spPr>
          <a:xfrm>
            <a:off x="1342775" y="1410000"/>
            <a:ext cx="71943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200" i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«Сколько денег принесла или сберегла ваша функция в этом квартале?»</a:t>
            </a:r>
            <a:endParaRPr sz="2800" i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6" name="Google Shape;306;p27"/>
          <p:cNvSpPr/>
          <p:nvPr/>
        </p:nvSpPr>
        <p:spPr>
          <a:xfrm>
            <a:off x="602925" y="2726200"/>
            <a:ext cx="3673800" cy="1839600"/>
          </a:xfrm>
          <a:prstGeom prst="roundRect">
            <a:avLst>
              <a:gd name="adj" fmla="val 4330"/>
            </a:avLst>
          </a:prstGeom>
          <a:solidFill>
            <a:srgbClr val="FFE8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7"/>
          <p:cNvSpPr/>
          <p:nvPr/>
        </p:nvSpPr>
        <p:spPr>
          <a:xfrm>
            <a:off x="4700285" y="2726200"/>
            <a:ext cx="3673800" cy="1839600"/>
          </a:xfrm>
          <a:prstGeom prst="roundRect">
            <a:avLst>
              <a:gd name="adj" fmla="val 433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7"/>
          <p:cNvSpPr txBox="1"/>
          <p:nvPr/>
        </p:nvSpPr>
        <p:spPr>
          <a:xfrm>
            <a:off x="758775" y="3355150"/>
            <a:ext cx="33621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Если можете ответить в цифрах — вы незаменимы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9" name="Google Shape;309;p27"/>
          <p:cNvSpPr txBox="1"/>
          <p:nvPr/>
        </p:nvSpPr>
        <p:spPr>
          <a:xfrm>
            <a:off x="4856125" y="3355150"/>
            <a:ext cx="33621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Если нет — готовьтесь, что вашу функцию сократят первой в кризис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78F967-BEE2-CEB2-F336-DB4A9BD8C0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35" y="4963668"/>
            <a:ext cx="789350" cy="13873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8"/>
          <p:cNvSpPr/>
          <p:nvPr/>
        </p:nvSpPr>
        <p:spPr>
          <a:xfrm>
            <a:off x="-6600" y="-1975"/>
            <a:ext cx="9144000" cy="4907400"/>
          </a:xfrm>
          <a:prstGeom prst="rect">
            <a:avLst/>
          </a:prstGeom>
          <a:solidFill>
            <a:srgbClr val="FF8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8"/>
          <p:cNvSpPr txBox="1">
            <a:spLocks noGrp="1"/>
          </p:cNvSpPr>
          <p:nvPr>
            <p:ph type="title"/>
          </p:nvPr>
        </p:nvSpPr>
        <p:spPr>
          <a:xfrm>
            <a:off x="1727700" y="1213875"/>
            <a:ext cx="5688600" cy="15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45454"/>
              </a:lnSpc>
              <a:spcBef>
                <a:spcPts val="2400"/>
              </a:spcBef>
              <a:spcAft>
                <a:spcPts val="120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57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Главный KPI</a:t>
            </a:r>
            <a:endParaRPr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6" name="Google Shape;316;p28"/>
          <p:cNvSpPr/>
          <p:nvPr/>
        </p:nvSpPr>
        <p:spPr>
          <a:xfrm>
            <a:off x="0" y="4905325"/>
            <a:ext cx="9144000" cy="237600"/>
          </a:xfrm>
          <a:prstGeom prst="rect">
            <a:avLst/>
          </a:prstGeom>
          <a:solidFill>
            <a:srgbClr val="FFD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317" name="Google Shape;317;p28" title="логотип улыбка горизонтальный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2" y="4969399"/>
            <a:ext cx="789350" cy="10946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8"/>
          <p:cNvSpPr txBox="1"/>
          <p:nvPr/>
        </p:nvSpPr>
        <p:spPr>
          <a:xfrm>
            <a:off x="1711500" y="2460300"/>
            <a:ext cx="57210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выручка на одного сотрудника (Revenue per Employee)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2528013" y="1127926"/>
            <a:ext cx="2036100" cy="30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ru" sz="1000" b="1" dirty="0">
                <a:solidFill>
                  <a:srgbClr val="434343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5 лет</a:t>
            </a:r>
            <a:r>
              <a:rPr lang="ru" sz="1000" dirty="0">
                <a:solidFill>
                  <a:srgbClr val="434343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развиваю сеть клиник “Улыбка”</a:t>
            </a:r>
            <a:endParaRPr sz="1000" dirty="0">
              <a:solidFill>
                <a:srgbClr val="434343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rgbClr val="43434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более </a:t>
            </a:r>
            <a:r>
              <a:rPr lang="ru" sz="1000" b="1" dirty="0">
                <a:solidFill>
                  <a:srgbClr val="43434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20 лет управленческого опыта</a:t>
            </a:r>
            <a:r>
              <a:rPr lang="ru" sz="1000" dirty="0">
                <a:solidFill>
                  <a:srgbClr val="43434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на позициях руководителей высшего звена в том числе в федеральных и международных компаниях, 10 лет в стоматологической сфере</a:t>
            </a:r>
            <a:endParaRPr sz="1000" dirty="0">
              <a:solidFill>
                <a:srgbClr val="43434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 b="1" dirty="0">
                <a:solidFill>
                  <a:srgbClr val="434343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два высших образования: </a:t>
            </a:r>
            <a:r>
              <a:rPr lang="ru" sz="1000" dirty="0">
                <a:solidFill>
                  <a:srgbClr val="434343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психологическое и управленческое</a:t>
            </a:r>
            <a:endParaRPr sz="1000" dirty="0">
              <a:solidFill>
                <a:srgbClr val="434343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1200"/>
              </a:spcAft>
              <a:buNone/>
            </a:pPr>
            <a:endParaRPr sz="1000" dirty="0">
              <a:solidFill>
                <a:srgbClr val="43434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7036974" y="1093629"/>
            <a:ext cx="2107025" cy="30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ru" sz="1000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сеть клиник “Улыбка”:</a:t>
            </a:r>
            <a:endParaRPr sz="1000" b="1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сейчас представлена 3 филиалами на 35 кресел (четвертый открывается в конце июня) </a:t>
            </a:r>
            <a:endParaRPr sz="10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командой в </a:t>
            </a:r>
            <a:r>
              <a:rPr lang="ru" sz="1000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250 сотрудников</a:t>
            </a:r>
            <a:endParaRPr sz="1000" b="1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рост выручки за последние 2 года </a:t>
            </a:r>
            <a:r>
              <a:rPr lang="ru" sz="1000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+100%</a:t>
            </a:r>
            <a:endParaRPr sz="1000" b="1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1200"/>
              </a:spcAft>
              <a:buNone/>
            </a:pPr>
            <a:r>
              <a:rPr lang="ru" sz="10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рост команды за последние 2 года </a:t>
            </a:r>
            <a:r>
              <a:rPr lang="ru" sz="1000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+40%</a:t>
            </a:r>
            <a:endParaRPr sz="1000" b="1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4" name="Google Shape;64;p14" title="фото_Тен Е.В.jpg"/>
          <p:cNvPicPr preferRelativeResize="0"/>
          <p:nvPr/>
        </p:nvPicPr>
        <p:blipFill rotWithShape="1">
          <a:blip r:embed="rId3">
            <a:alphaModFix/>
          </a:blip>
          <a:srcRect l="14280" t="9001" r="18298" b="23577"/>
          <a:stretch/>
        </p:blipFill>
        <p:spPr>
          <a:xfrm>
            <a:off x="238850" y="1382303"/>
            <a:ext cx="2036100" cy="3054600"/>
          </a:xfrm>
          <a:prstGeom prst="roundRect">
            <a:avLst>
              <a:gd name="adj" fmla="val 2624"/>
            </a:avLst>
          </a:prstGeom>
          <a:noFill/>
          <a:ln>
            <a:noFill/>
          </a:ln>
        </p:spPr>
      </p:pic>
      <p:pic>
        <p:nvPicPr>
          <p:cNvPr id="65" name="Google Shape;65;p14" title="IMG_1259а.jpg"/>
          <p:cNvPicPr preferRelativeResize="0"/>
          <p:nvPr/>
        </p:nvPicPr>
        <p:blipFill rotWithShape="1">
          <a:blip r:embed="rId4">
            <a:alphaModFix/>
          </a:blip>
          <a:srcRect r="11127"/>
          <a:stretch/>
        </p:blipFill>
        <p:spPr>
          <a:xfrm>
            <a:off x="4654100" y="1382300"/>
            <a:ext cx="2036100" cy="3054600"/>
          </a:xfrm>
          <a:prstGeom prst="roundRect">
            <a:avLst>
              <a:gd name="adj" fmla="val 2623"/>
            </a:avLst>
          </a:prstGeom>
          <a:noFill/>
          <a:ln>
            <a:noFill/>
          </a:ln>
        </p:spPr>
      </p:pic>
      <p:pic>
        <p:nvPicPr>
          <p:cNvPr id="66" name="Google Shape;66;p14" title="логотип улыбка горизонтальный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850" y="298875"/>
            <a:ext cx="4148152" cy="5752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/>
          <p:nvPr/>
        </p:nvSpPr>
        <p:spPr>
          <a:xfrm>
            <a:off x="2369425" y="1464775"/>
            <a:ext cx="166800" cy="165900"/>
          </a:xfrm>
          <a:prstGeom prst="ellipse">
            <a:avLst/>
          </a:prstGeom>
          <a:solidFill>
            <a:srgbClr val="FF8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2369425" y="2022000"/>
            <a:ext cx="166800" cy="165900"/>
          </a:xfrm>
          <a:prstGeom prst="ellipse">
            <a:avLst/>
          </a:prstGeom>
          <a:solidFill>
            <a:srgbClr val="FF8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2369425" y="3800700"/>
            <a:ext cx="166800" cy="165900"/>
          </a:xfrm>
          <a:prstGeom prst="ellipse">
            <a:avLst/>
          </a:prstGeom>
          <a:solidFill>
            <a:srgbClr val="FF8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6870175" y="1856100"/>
            <a:ext cx="166800" cy="165900"/>
          </a:xfrm>
          <a:prstGeom prst="ellipse">
            <a:avLst/>
          </a:prstGeom>
          <a:solidFill>
            <a:srgbClr val="FF8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/>
          <p:nvPr/>
        </p:nvSpPr>
        <p:spPr>
          <a:xfrm>
            <a:off x="6870175" y="2758450"/>
            <a:ext cx="166800" cy="165900"/>
          </a:xfrm>
          <a:prstGeom prst="ellipse">
            <a:avLst/>
          </a:prstGeom>
          <a:solidFill>
            <a:srgbClr val="FF8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6870175" y="3295787"/>
            <a:ext cx="166800" cy="165900"/>
          </a:xfrm>
          <a:prstGeom prst="ellipse">
            <a:avLst/>
          </a:prstGeom>
          <a:solidFill>
            <a:srgbClr val="FF8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/>
          <p:nvPr/>
        </p:nvSpPr>
        <p:spPr>
          <a:xfrm>
            <a:off x="6870175" y="3872950"/>
            <a:ext cx="166800" cy="165900"/>
          </a:xfrm>
          <a:prstGeom prst="ellipse">
            <a:avLst/>
          </a:prstGeom>
          <a:solidFill>
            <a:srgbClr val="FF8F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0" y="4905325"/>
            <a:ext cx="9144000" cy="237600"/>
          </a:xfrm>
          <a:prstGeom prst="rect">
            <a:avLst/>
          </a:prstGeom>
          <a:solidFill>
            <a:srgbClr val="FFD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 l="10068" t="18349" r="22678" b="10613"/>
          <a:stretch/>
        </p:blipFill>
        <p:spPr>
          <a:xfrm>
            <a:off x="5070582" y="16220"/>
            <a:ext cx="3653168" cy="289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 title="2237e0c1-32b8-46ac-a755-15ca09cb1c5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4793" y="2956981"/>
            <a:ext cx="816780" cy="1020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 title="tdesmkicqxlgebihzwrxflsfmqk4o8i3nsmvnc0c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55645" y="4018511"/>
            <a:ext cx="759638" cy="1074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 title="2025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69805" y="4168275"/>
            <a:ext cx="1281009" cy="924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 title="42773 (1)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13486" y="4184096"/>
            <a:ext cx="1237187" cy="893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 rotWithShape="1">
          <a:blip r:embed="rId8">
            <a:alphaModFix/>
          </a:blip>
          <a:srcRect b="5545"/>
          <a:stretch/>
        </p:blipFill>
        <p:spPr>
          <a:xfrm>
            <a:off x="2808134" y="16220"/>
            <a:ext cx="2196584" cy="2894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 title="222 (1)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91572" y="2971516"/>
            <a:ext cx="1253622" cy="891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 title="222 (4).jp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269816" y="2971495"/>
            <a:ext cx="1253622" cy="891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 title="42773.jp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20257" y="2971511"/>
            <a:ext cx="1253622" cy="89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 title="WhatsApp Image 2024-11-27 at 15.40.27.jpe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894803" y="4018520"/>
            <a:ext cx="816769" cy="107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 title="WhatsApp Image 2024-01-23 at 18.53.04 (2).jpeg"/>
          <p:cNvPicPr preferRelativeResize="0"/>
          <p:nvPr/>
        </p:nvPicPr>
        <p:blipFill rotWithShape="1">
          <a:blip r:embed="rId13">
            <a:alphaModFix/>
          </a:blip>
          <a:srcRect b="2780"/>
          <a:stretch/>
        </p:blipFill>
        <p:spPr>
          <a:xfrm>
            <a:off x="7177763" y="2956976"/>
            <a:ext cx="1543012" cy="1021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 title="WhatsApp Image 2024-11-27 at 15.40.25.jpe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172288" y="4018511"/>
            <a:ext cx="759642" cy="1074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 title="2025_04_16-1.jpg"/>
          <p:cNvPicPr preferRelativeResize="0"/>
          <p:nvPr/>
        </p:nvPicPr>
        <p:blipFill rotWithShape="1">
          <a:blip r:embed="rId15">
            <a:alphaModFix/>
          </a:blip>
          <a:srcRect l="23452" r="26038" b="5545"/>
          <a:stretch/>
        </p:blipFill>
        <p:spPr>
          <a:xfrm>
            <a:off x="420250" y="16220"/>
            <a:ext cx="2322012" cy="289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 title="42772.jpg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20249" y="4184101"/>
            <a:ext cx="1237202" cy="893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/>
          <p:nvPr/>
        </p:nvSpPr>
        <p:spPr>
          <a:xfrm>
            <a:off x="6700" y="0"/>
            <a:ext cx="9144000" cy="876600"/>
          </a:xfrm>
          <a:prstGeom prst="rect">
            <a:avLst/>
          </a:prstGeom>
          <a:solidFill>
            <a:srgbClr val="FE87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311700" y="151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Боль №1</a:t>
            </a: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Вы знаете потери?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6"/>
          <p:cNvSpPr/>
          <p:nvPr/>
        </p:nvSpPr>
        <p:spPr>
          <a:xfrm>
            <a:off x="369550" y="1758900"/>
            <a:ext cx="8171700" cy="2485800"/>
          </a:xfrm>
          <a:prstGeom prst="roundRect">
            <a:avLst>
              <a:gd name="adj" fmla="val 372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6"/>
          <p:cNvSpPr txBox="1"/>
          <p:nvPr/>
        </p:nvSpPr>
        <p:spPr>
          <a:xfrm>
            <a:off x="610800" y="1786639"/>
            <a:ext cx="386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Реальность</a:t>
            </a:r>
            <a:endParaRPr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1034000" y="1109548"/>
            <a:ext cx="7433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HR-отчёт: </a:t>
            </a:r>
            <a:r>
              <a:rPr lang="ru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«Текучка среди врачей — 12%, ниже рынка»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504700" y="2120089"/>
            <a:ext cx="7901400" cy="20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</a:pPr>
            <a:r>
              <a:rPr lang="ru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Потеря выручки за месяц поиска замены — 1,5-2 млн ₽</a:t>
            </a:r>
            <a:endParaRPr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</a:pPr>
            <a:r>
              <a:rPr lang="ru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Рабочие часы HR-отдела в процессе найма (до 100 часов) - 70 тыс. ₽</a:t>
            </a:r>
            <a:endParaRPr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</a:pPr>
            <a:r>
              <a:rPr lang="ru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Рабочие часы управляющего и заведующего отделением в процессе введения в должность и адаптации (до 80 часов) - 100 тыс. ₽</a:t>
            </a:r>
            <a:endParaRPr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</a:pPr>
            <a:r>
              <a:rPr lang="ru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Риск ухода пациентов за врачом, имиджевые потери среди пациентов, имиджевые потери HR-бренда</a:t>
            </a:r>
            <a:endParaRPr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369550" y="1030948"/>
            <a:ext cx="572700" cy="572700"/>
          </a:xfrm>
          <a:prstGeom prst="ellipse">
            <a:avLst/>
          </a:prstGeom>
          <a:solidFill>
            <a:srgbClr val="FE87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5" name="Google Shape;105;p16"/>
          <p:cNvCxnSpPr/>
          <p:nvPr/>
        </p:nvCxnSpPr>
        <p:spPr>
          <a:xfrm>
            <a:off x="560350" y="1221748"/>
            <a:ext cx="191100" cy="1911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Google Shape;106;p16"/>
          <p:cNvCxnSpPr/>
          <p:nvPr/>
        </p:nvCxnSpPr>
        <p:spPr>
          <a:xfrm flipH="1">
            <a:off x="560350" y="1221735"/>
            <a:ext cx="191100" cy="1911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Google Shape;107;p16"/>
          <p:cNvSpPr txBox="1"/>
          <p:nvPr/>
        </p:nvSpPr>
        <p:spPr>
          <a:xfrm>
            <a:off x="560350" y="4367263"/>
            <a:ext cx="6659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 b="1">
                <a:solidFill>
                  <a:srgbClr val="FE875D"/>
                </a:solidFill>
                <a:latin typeface="Montserrat"/>
                <a:ea typeface="Montserrat"/>
                <a:cs typeface="Montserrat"/>
                <a:sym typeface="Montserrat"/>
              </a:rPr>
              <a:t>Итог: </a:t>
            </a:r>
            <a:r>
              <a:rPr lang="ru" sz="15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2,5 млн потерь — а HR доволен отчётом</a:t>
            </a:r>
            <a:endParaRPr sz="1500" b="1">
              <a:solidFill>
                <a:srgbClr val="FE875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0" y="4905325"/>
            <a:ext cx="9144000" cy="237600"/>
          </a:xfrm>
          <a:prstGeom prst="rect">
            <a:avLst/>
          </a:prstGeom>
          <a:solidFill>
            <a:srgbClr val="FFD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09" name="Google Shape;109;p16" title="логотип улыбка горизонтальный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2" y="4969399"/>
            <a:ext cx="789350" cy="109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42F77C-5D08-25C2-AC8C-BDBC49809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35" y="4963668"/>
            <a:ext cx="789350" cy="138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/>
          <p:nvPr/>
        </p:nvSpPr>
        <p:spPr>
          <a:xfrm>
            <a:off x="0" y="4905325"/>
            <a:ext cx="9144000" cy="237600"/>
          </a:xfrm>
          <a:prstGeom prst="rect">
            <a:avLst/>
          </a:prstGeom>
          <a:solidFill>
            <a:srgbClr val="FFD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15" name="Google Shape;115;p17" title="логотип улыбка горизонтальный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2" y="4969399"/>
            <a:ext cx="789350" cy="10946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/>
          <p:nvPr/>
        </p:nvSpPr>
        <p:spPr>
          <a:xfrm>
            <a:off x="6700" y="0"/>
            <a:ext cx="9144000" cy="876600"/>
          </a:xfrm>
          <a:prstGeom prst="rect">
            <a:avLst/>
          </a:prstGeom>
          <a:solidFill>
            <a:srgbClr val="FE87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311700" y="151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Боль №2</a:t>
            </a: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Процесс ≠ результат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1025200" y="1050451"/>
            <a:ext cx="74334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Наставники заполняют кучу огромных чек-листов в разных форматах, а не занимаются со стажером. </a:t>
            </a:r>
            <a:endParaRPr sz="15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7"/>
          <p:cNvSpPr/>
          <p:nvPr/>
        </p:nvSpPr>
        <p:spPr>
          <a:xfrm>
            <a:off x="369550" y="1154251"/>
            <a:ext cx="572700" cy="572700"/>
          </a:xfrm>
          <a:prstGeom prst="ellipse">
            <a:avLst/>
          </a:prstGeom>
          <a:solidFill>
            <a:srgbClr val="FE87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0" name="Google Shape;120;p17"/>
          <p:cNvCxnSpPr/>
          <p:nvPr/>
        </p:nvCxnSpPr>
        <p:spPr>
          <a:xfrm>
            <a:off x="560350" y="1345051"/>
            <a:ext cx="191100" cy="1911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7"/>
          <p:cNvCxnSpPr/>
          <p:nvPr/>
        </p:nvCxnSpPr>
        <p:spPr>
          <a:xfrm flipH="1">
            <a:off x="560350" y="1345038"/>
            <a:ext cx="191100" cy="1911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" name="Google Shape;122;p17"/>
          <p:cNvSpPr/>
          <p:nvPr/>
        </p:nvSpPr>
        <p:spPr>
          <a:xfrm>
            <a:off x="369550" y="2073238"/>
            <a:ext cx="8171700" cy="2485800"/>
          </a:xfrm>
          <a:prstGeom prst="roundRect">
            <a:avLst>
              <a:gd name="adj" fmla="val 372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7"/>
          <p:cNvSpPr txBox="1"/>
          <p:nvPr/>
        </p:nvSpPr>
        <p:spPr>
          <a:xfrm>
            <a:off x="560350" y="2382714"/>
            <a:ext cx="386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Реальность</a:t>
            </a:r>
            <a:endParaRPr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7"/>
          <p:cNvSpPr txBox="1">
            <a:spLocks noGrp="1"/>
          </p:cNvSpPr>
          <p:nvPr>
            <p:ph type="body" idx="1"/>
          </p:nvPr>
        </p:nvSpPr>
        <p:spPr>
          <a:xfrm>
            <a:off x="560350" y="2835050"/>
            <a:ext cx="7749000" cy="14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HR сэкономил время 2 часа в неделю для своего отдела, но забрал по 4 часа у каждого наставника, т.е у бизнеса.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9B30E8-438C-0D0B-D319-9D6DF7AFB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35" y="4963668"/>
            <a:ext cx="789350" cy="138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/>
          <p:nvPr/>
        </p:nvSpPr>
        <p:spPr>
          <a:xfrm>
            <a:off x="0" y="4905325"/>
            <a:ext cx="9144000" cy="237600"/>
          </a:xfrm>
          <a:prstGeom prst="rect">
            <a:avLst/>
          </a:prstGeom>
          <a:solidFill>
            <a:srgbClr val="FFD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32" name="Google Shape;132;p18" title="логотип улыбка горизонтальный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2" y="4969399"/>
            <a:ext cx="789350" cy="10946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/>
          <p:nvPr/>
        </p:nvSpPr>
        <p:spPr>
          <a:xfrm>
            <a:off x="6700" y="0"/>
            <a:ext cx="9144000" cy="876600"/>
          </a:xfrm>
          <a:prstGeom prst="rect">
            <a:avLst/>
          </a:prstGeom>
          <a:solidFill>
            <a:srgbClr val="FE87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311700" y="151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Боль №3</a:t>
            </a:r>
            <a:r>
              <a:rPr lang="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Вы считаете деньги?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8"/>
          <p:cNvSpPr/>
          <p:nvPr/>
        </p:nvSpPr>
        <p:spPr>
          <a:xfrm>
            <a:off x="352400" y="1049950"/>
            <a:ext cx="4207500" cy="2380800"/>
          </a:xfrm>
          <a:prstGeom prst="roundRect">
            <a:avLst>
              <a:gd name="adj" fmla="val 299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8"/>
          <p:cNvSpPr/>
          <p:nvPr/>
        </p:nvSpPr>
        <p:spPr>
          <a:xfrm>
            <a:off x="4624831" y="1051544"/>
            <a:ext cx="4207500" cy="2380800"/>
          </a:xfrm>
          <a:prstGeom prst="roundRect">
            <a:avLst>
              <a:gd name="adj" fmla="val 2996"/>
            </a:avLst>
          </a:prstGeom>
          <a:solidFill>
            <a:srgbClr val="FFE8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8"/>
          <p:cNvSpPr txBox="1"/>
          <p:nvPr/>
        </p:nvSpPr>
        <p:spPr>
          <a:xfrm>
            <a:off x="483325" y="1133550"/>
            <a:ext cx="1277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CEO</a:t>
            </a:r>
            <a:endParaRPr sz="34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4695175" y="1133550"/>
            <a:ext cx="1277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HR</a:t>
            </a:r>
            <a:endParaRPr sz="34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483325" y="2022300"/>
            <a:ext cx="3769500" cy="10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«Сколько денег заработала компания благодаря вашим новым сотрудникам?»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4695175" y="2010426"/>
            <a:ext cx="3769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HR: «Мы закрыли 12 вакансий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990425" y="3860776"/>
            <a:ext cx="743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Это не ответ. Это проблема. 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352400" y="3805276"/>
            <a:ext cx="572700" cy="572700"/>
          </a:xfrm>
          <a:prstGeom prst="ellipse">
            <a:avLst/>
          </a:prstGeom>
          <a:solidFill>
            <a:srgbClr val="FE87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3" name="Google Shape;143;p18"/>
          <p:cNvCxnSpPr/>
          <p:nvPr/>
        </p:nvCxnSpPr>
        <p:spPr>
          <a:xfrm>
            <a:off x="543200" y="3996076"/>
            <a:ext cx="191100" cy="1911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" name="Google Shape;144;p18"/>
          <p:cNvCxnSpPr/>
          <p:nvPr/>
        </p:nvCxnSpPr>
        <p:spPr>
          <a:xfrm flipH="1">
            <a:off x="543200" y="3996063"/>
            <a:ext cx="191100" cy="1911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94110CE-05FC-4060-4664-A50C615F6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35" y="4963668"/>
            <a:ext cx="789350" cy="138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>
            <a:spLocks noGrp="1"/>
          </p:cNvSpPr>
          <p:nvPr>
            <p:ph type="title"/>
          </p:nvPr>
        </p:nvSpPr>
        <p:spPr>
          <a:xfrm>
            <a:off x="346000" y="227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" sz="1800" b="1">
                <a:solidFill>
                  <a:srgbClr val="FF8F67"/>
                </a:solidFill>
                <a:latin typeface="Montserrat"/>
                <a:ea typeface="Montserrat"/>
                <a:cs typeface="Montserrat"/>
                <a:sym typeface="Montserrat"/>
              </a:rPr>
              <a:t>Почему ваши священные коровы не работают</a:t>
            </a:r>
            <a:endParaRPr b="1">
              <a:solidFill>
                <a:srgbClr val="FF8F6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1029150" y="4142138"/>
            <a:ext cx="64764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43434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Чем больше этих отчётов — тем дальше от бизнеса</a:t>
            </a:r>
            <a:r>
              <a:rPr lang="ru" sz="1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19"/>
          <p:cNvSpPr/>
          <p:nvPr/>
        </p:nvSpPr>
        <p:spPr>
          <a:xfrm>
            <a:off x="0" y="4905325"/>
            <a:ext cx="9144000" cy="237600"/>
          </a:xfrm>
          <a:prstGeom prst="rect">
            <a:avLst/>
          </a:prstGeom>
          <a:solidFill>
            <a:srgbClr val="FFD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52" name="Google Shape;152;p19" title="логотип улыбка горизонтальный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2" y="4969399"/>
            <a:ext cx="789350" cy="10946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/>
          <p:nvPr/>
        </p:nvSpPr>
        <p:spPr>
          <a:xfrm>
            <a:off x="420025" y="4050938"/>
            <a:ext cx="572700" cy="572700"/>
          </a:xfrm>
          <a:prstGeom prst="ellipse">
            <a:avLst/>
          </a:prstGeom>
          <a:solidFill>
            <a:srgbClr val="FE87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4" name="Google Shape;154;p19" title="скрепка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385" y="4196583"/>
            <a:ext cx="259975" cy="28141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5" name="Google Shape;155;p19"/>
          <p:cNvGraphicFramePr/>
          <p:nvPr/>
        </p:nvGraphicFramePr>
        <p:xfrm>
          <a:off x="420025" y="842175"/>
          <a:ext cx="8093800" cy="2750175"/>
        </p:xfrm>
        <a:graphic>
          <a:graphicData uri="http://schemas.openxmlformats.org/drawingml/2006/table">
            <a:tbl>
              <a:tblPr>
                <a:noFill/>
                <a:tableStyleId>{7110F395-0B40-47BC-89A4-F83ABB7062DA}</a:tableStyleId>
              </a:tblPr>
              <a:tblGrid>
                <a:gridCol w="404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E87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E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E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E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6" name="Google Shape;156;p19"/>
          <p:cNvSpPr txBox="1"/>
          <p:nvPr/>
        </p:nvSpPr>
        <p:spPr>
          <a:xfrm>
            <a:off x="500025" y="967000"/>
            <a:ext cx="382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Ваш KPI</a:t>
            </a: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4594675" y="967000"/>
            <a:ext cx="382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Почему это анти-KPI</a:t>
            </a: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500025" y="1644925"/>
            <a:ext cx="382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Скорость закрытия вакансий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9" name="Google Shape;159;p19"/>
          <p:cNvSpPr txBox="1"/>
          <p:nvPr/>
        </p:nvSpPr>
        <p:spPr>
          <a:xfrm>
            <a:off x="4594675" y="1550100"/>
            <a:ext cx="38229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FF7442"/>
                </a:solidFill>
                <a:latin typeface="Montserrat"/>
                <a:ea typeface="Montserrat"/>
                <a:cs typeface="Montserrat"/>
                <a:sym typeface="Montserrat"/>
              </a:rPr>
              <a:t>Не важно, как быстро наняли. Важно — как быстро вышел на выручку</a:t>
            </a:r>
            <a:endParaRPr sz="1800">
              <a:solidFill>
                <a:srgbClr val="FF7442"/>
              </a:solidFill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500025" y="2351500"/>
            <a:ext cx="382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Снижение текучки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500025" y="3058075"/>
            <a:ext cx="382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Количество обученных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4572000" y="2263600"/>
            <a:ext cx="3895675" cy="83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dirty="0">
                <a:solidFill>
                  <a:srgbClr val="FF7442"/>
                </a:solidFill>
                <a:latin typeface="Montserrat"/>
                <a:ea typeface="Montserrat"/>
                <a:cs typeface="Montserrat"/>
                <a:sym typeface="Montserrat"/>
              </a:rPr>
              <a:t>Удержали слабых — потеряли сильных. Нужна нулевая текучка у топ-10%</a:t>
            </a:r>
            <a:endParaRPr dirty="0">
              <a:solidFill>
                <a:srgbClr val="FF74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4594675" y="2934175"/>
            <a:ext cx="38229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FF7442"/>
                </a:solidFill>
                <a:latin typeface="Montserrat"/>
                <a:ea typeface="Montserrat"/>
                <a:cs typeface="Montserrat"/>
                <a:sym typeface="Montserrat"/>
              </a:rPr>
              <a:t>50 человек прошли курс, жалобы не снизились. ROI = 0</a:t>
            </a:r>
            <a:endParaRPr sz="1800">
              <a:solidFill>
                <a:srgbClr val="FF7442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34ECC7-A13A-E9B3-1140-731C3E20E4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35" y="4963668"/>
            <a:ext cx="789350" cy="138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8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8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8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/>
          <p:cNvPicPr preferRelativeResize="0"/>
          <p:nvPr/>
        </p:nvPicPr>
        <p:blipFill rotWithShape="1">
          <a:blip r:embed="rId3">
            <a:alphaModFix/>
          </a:blip>
          <a:srcRect l="5060" r="538"/>
          <a:stretch/>
        </p:blipFill>
        <p:spPr>
          <a:xfrm rot="5400000">
            <a:off x="2313305" y="-419518"/>
            <a:ext cx="4641052" cy="631713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1351575" y="3382459"/>
            <a:ext cx="1575600" cy="118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2425" tIns="82425" rIns="82425" bIns="82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62">
              <a:solidFill>
                <a:schemeClr val="lt1"/>
              </a:solidFill>
            </a:endParaRPr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i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Организующая схема компании</a:t>
            </a:r>
            <a:endParaRPr sz="1800" b="1" i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/>
          <p:nvPr/>
        </p:nvSpPr>
        <p:spPr>
          <a:xfrm rot="-5400000">
            <a:off x="-689737" y="1826187"/>
            <a:ext cx="2721300" cy="1254000"/>
          </a:xfrm>
          <a:prstGeom prst="roundRect">
            <a:avLst>
              <a:gd name="adj" fmla="val 6878"/>
            </a:avLst>
          </a:prstGeom>
          <a:solidFill>
            <a:srgbClr val="E6E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1"/>
          <p:cNvSpPr/>
          <p:nvPr/>
        </p:nvSpPr>
        <p:spPr>
          <a:xfrm rot="-5400000">
            <a:off x="-607387" y="1911939"/>
            <a:ext cx="2556600" cy="109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1"/>
          <p:cNvSpPr txBox="1"/>
          <p:nvPr/>
        </p:nvSpPr>
        <p:spPr>
          <a:xfrm rot="-5400000">
            <a:off x="-590101" y="2181933"/>
            <a:ext cx="2531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Административное отделение</a:t>
            </a:r>
            <a:endParaRPr sz="12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8" name="Google Shape;178;p21"/>
          <p:cNvSpPr/>
          <p:nvPr/>
        </p:nvSpPr>
        <p:spPr>
          <a:xfrm rot="-5400000">
            <a:off x="513139" y="1716588"/>
            <a:ext cx="2942100" cy="1265700"/>
          </a:xfrm>
          <a:prstGeom prst="roundRect">
            <a:avLst>
              <a:gd name="adj" fmla="val 6878"/>
            </a:avLst>
          </a:prstGeom>
          <a:solidFill>
            <a:srgbClr val="FFDE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1"/>
          <p:cNvSpPr/>
          <p:nvPr/>
        </p:nvSpPr>
        <p:spPr>
          <a:xfrm rot="-5400000">
            <a:off x="602089" y="1919889"/>
            <a:ext cx="2764200" cy="87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1"/>
          <p:cNvSpPr txBox="1"/>
          <p:nvPr/>
        </p:nvSpPr>
        <p:spPr>
          <a:xfrm rot="-5400000">
            <a:off x="1169250" y="2000617"/>
            <a:ext cx="162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Отделение построения</a:t>
            </a:r>
            <a:endParaRPr sz="12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1" name="Google Shape;181;p21"/>
          <p:cNvSpPr/>
          <p:nvPr/>
        </p:nvSpPr>
        <p:spPr>
          <a:xfrm rot="-5400000">
            <a:off x="1940125" y="1822887"/>
            <a:ext cx="2721300" cy="1260600"/>
          </a:xfrm>
          <a:prstGeom prst="roundRect">
            <a:avLst>
              <a:gd name="adj" fmla="val 6878"/>
            </a:avLst>
          </a:prstGeom>
          <a:solidFill>
            <a:srgbClr val="D5A6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/>
          <p:nvPr/>
        </p:nvSpPr>
        <p:spPr>
          <a:xfrm rot="-5400000">
            <a:off x="2022475" y="2023689"/>
            <a:ext cx="2556600" cy="87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1"/>
          <p:cNvSpPr txBox="1"/>
          <p:nvPr/>
        </p:nvSpPr>
        <p:spPr>
          <a:xfrm rot="-5400000">
            <a:off x="2035227" y="2187402"/>
            <a:ext cx="2531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Отделение распространения</a:t>
            </a:r>
            <a:endParaRPr sz="12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4" name="Google Shape;184;p21"/>
          <p:cNvSpPr/>
          <p:nvPr/>
        </p:nvSpPr>
        <p:spPr>
          <a:xfrm rot="-5400000">
            <a:off x="3255840" y="1816984"/>
            <a:ext cx="2721300" cy="1263900"/>
          </a:xfrm>
          <a:prstGeom prst="roundRect">
            <a:avLst>
              <a:gd name="adj" fmla="val 6878"/>
            </a:avLst>
          </a:prstGeom>
          <a:solidFill>
            <a:srgbClr val="F7B6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1"/>
          <p:cNvSpPr/>
          <p:nvPr/>
        </p:nvSpPr>
        <p:spPr>
          <a:xfrm rot="-5400000">
            <a:off x="3331590" y="2017089"/>
            <a:ext cx="2569800" cy="87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1"/>
          <p:cNvSpPr txBox="1"/>
          <p:nvPr/>
        </p:nvSpPr>
        <p:spPr>
          <a:xfrm rot="-5400000">
            <a:off x="3350943" y="2264277"/>
            <a:ext cx="2531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Финансовое отделение</a:t>
            </a:r>
            <a:endParaRPr sz="12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7" name="Google Shape;187;p21"/>
          <p:cNvSpPr/>
          <p:nvPr/>
        </p:nvSpPr>
        <p:spPr>
          <a:xfrm rot="-5400000">
            <a:off x="4561937" y="1828234"/>
            <a:ext cx="2721300" cy="1241400"/>
          </a:xfrm>
          <a:prstGeom prst="roundRect">
            <a:avLst>
              <a:gd name="adj" fmla="val 6878"/>
            </a:avLst>
          </a:prstGeom>
          <a:solidFill>
            <a:srgbClr val="8BD5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1"/>
          <p:cNvSpPr/>
          <p:nvPr/>
        </p:nvSpPr>
        <p:spPr>
          <a:xfrm rot="-5400000">
            <a:off x="4644287" y="2023689"/>
            <a:ext cx="2556600" cy="87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1"/>
          <p:cNvSpPr txBox="1"/>
          <p:nvPr/>
        </p:nvSpPr>
        <p:spPr>
          <a:xfrm rot="-5400000">
            <a:off x="4657003" y="2187402"/>
            <a:ext cx="2531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Производственное отделение</a:t>
            </a:r>
            <a:endParaRPr sz="12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0" name="Google Shape;190;p21"/>
          <p:cNvSpPr/>
          <p:nvPr/>
        </p:nvSpPr>
        <p:spPr>
          <a:xfrm rot="-5400000">
            <a:off x="5735687" y="1726561"/>
            <a:ext cx="2942100" cy="1220100"/>
          </a:xfrm>
          <a:prstGeom prst="roundRect">
            <a:avLst>
              <a:gd name="adj" fmla="val 6878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1"/>
          <p:cNvSpPr/>
          <p:nvPr/>
        </p:nvSpPr>
        <p:spPr>
          <a:xfrm rot="-5400000">
            <a:off x="5824637" y="1919889"/>
            <a:ext cx="2764200" cy="87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1"/>
          <p:cNvSpPr txBox="1"/>
          <p:nvPr/>
        </p:nvSpPr>
        <p:spPr>
          <a:xfrm rot="-5400000">
            <a:off x="6022485" y="2151961"/>
            <a:ext cx="2476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Отделение квалификации</a:t>
            </a:r>
            <a:endParaRPr sz="12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3" name="Google Shape;193;p21"/>
          <p:cNvSpPr/>
          <p:nvPr/>
        </p:nvSpPr>
        <p:spPr>
          <a:xfrm rot="-5400000">
            <a:off x="7126238" y="1835734"/>
            <a:ext cx="2721300" cy="1226400"/>
          </a:xfrm>
          <a:prstGeom prst="roundRect">
            <a:avLst>
              <a:gd name="adj" fmla="val 6878"/>
            </a:avLst>
          </a:prstGeom>
          <a:solidFill>
            <a:srgbClr val="FFE6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1"/>
          <p:cNvSpPr/>
          <p:nvPr/>
        </p:nvSpPr>
        <p:spPr>
          <a:xfrm rot="-5400000">
            <a:off x="7208588" y="2023689"/>
            <a:ext cx="2556600" cy="87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1"/>
          <p:cNvSpPr txBox="1"/>
          <p:nvPr/>
        </p:nvSpPr>
        <p:spPr>
          <a:xfrm rot="-5400000">
            <a:off x="7240674" y="2268543"/>
            <a:ext cx="2531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Отделение развития</a:t>
            </a:r>
            <a:endParaRPr sz="12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6" name="Google Shape;196;p21"/>
          <p:cNvSpPr/>
          <p:nvPr/>
        </p:nvSpPr>
        <p:spPr>
          <a:xfrm>
            <a:off x="2971975" y="85200"/>
            <a:ext cx="3373800" cy="511800"/>
          </a:xfrm>
          <a:prstGeom prst="roundRect">
            <a:avLst>
              <a:gd name="adj" fmla="val 6878"/>
            </a:avLst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1"/>
          <p:cNvSpPr/>
          <p:nvPr/>
        </p:nvSpPr>
        <p:spPr>
          <a:xfrm>
            <a:off x="3074125" y="127110"/>
            <a:ext cx="3169500" cy="42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1"/>
          <p:cNvSpPr txBox="1"/>
          <p:nvPr/>
        </p:nvSpPr>
        <p:spPr>
          <a:xfrm>
            <a:off x="3231112" y="156490"/>
            <a:ext cx="2839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Руководитель</a:t>
            </a:r>
            <a:endParaRPr sz="12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9" name="Google Shape;199;p21"/>
          <p:cNvSpPr txBox="1"/>
          <p:nvPr/>
        </p:nvSpPr>
        <p:spPr>
          <a:xfrm>
            <a:off x="0" y="3811207"/>
            <a:ext cx="1371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ЦКП: </a:t>
            </a:r>
            <a:r>
              <a:rPr lang="ru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Развивающаяся компания, производящая продукт безупречного качества</a:t>
            </a:r>
            <a:endParaRPr sz="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21"/>
          <p:cNvSpPr txBox="1"/>
          <p:nvPr/>
        </p:nvSpPr>
        <p:spPr>
          <a:xfrm>
            <a:off x="1351325" y="3811207"/>
            <a:ext cx="1371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ЦКП: </a:t>
            </a:r>
            <a:r>
              <a:rPr lang="ru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Введенные в должность сотрудники, каждый из которых усиливает деятельность всей компании</a:t>
            </a:r>
            <a:endParaRPr sz="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21"/>
          <p:cNvSpPr txBox="1"/>
          <p:nvPr/>
        </p:nvSpPr>
        <p:spPr>
          <a:xfrm>
            <a:off x="2615275" y="3797775"/>
            <a:ext cx="1371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ЦКП: </a:t>
            </a:r>
            <a:r>
              <a:rPr lang="ru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Доход компании больше, чем расходы</a:t>
            </a:r>
            <a:endParaRPr sz="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21"/>
          <p:cNvSpPr txBox="1"/>
          <p:nvPr/>
        </p:nvSpPr>
        <p:spPr>
          <a:xfrm>
            <a:off x="3973375" y="3811200"/>
            <a:ext cx="1371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ЦКП: </a:t>
            </a:r>
            <a:r>
              <a:rPr lang="ru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Сохраненные, учтенные и не утрачивающие своей ценности денежные и материальные активы</a:t>
            </a:r>
            <a:endParaRPr sz="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21"/>
          <p:cNvSpPr txBox="1"/>
          <p:nvPr/>
        </p:nvSpPr>
        <p:spPr>
          <a:xfrm>
            <a:off x="5301875" y="3811200"/>
            <a:ext cx="13710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ЦКП: </a:t>
            </a:r>
            <a:r>
              <a:rPr lang="ru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Качественно и в срок оказанная стоматологическая услуга, полностью удовлетворяющая потребности клиента с определенным гарантийным сроком, оказанная в условиях высокого сервиса</a:t>
            </a:r>
            <a:endParaRPr sz="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21"/>
          <p:cNvSpPr txBox="1"/>
          <p:nvPr/>
        </p:nvSpPr>
        <p:spPr>
          <a:xfrm>
            <a:off x="6595425" y="3811200"/>
            <a:ext cx="13710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ЦКП: </a:t>
            </a:r>
            <a:r>
              <a:rPr lang="ru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Квалифицированные сотрудники компании, производящие ЦКП компании безупречного качества</a:t>
            </a:r>
            <a:endParaRPr sz="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21"/>
          <p:cNvSpPr txBox="1"/>
          <p:nvPr/>
        </p:nvSpPr>
        <p:spPr>
          <a:xfrm>
            <a:off x="7873700" y="3820500"/>
            <a:ext cx="1265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ЦКП: </a:t>
            </a:r>
            <a:r>
              <a:rPr lang="ru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расширяющаяся область деятельности и новые клиенты компании</a:t>
            </a:r>
            <a:endParaRPr sz="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06" name="Google Shape;206;p21"/>
          <p:cNvCxnSpPr>
            <a:stCxn id="196" idx="1"/>
            <a:endCxn id="175" idx="3"/>
          </p:cNvCxnSpPr>
          <p:nvPr/>
        </p:nvCxnSpPr>
        <p:spPr>
          <a:xfrm flipH="1">
            <a:off x="670975" y="341100"/>
            <a:ext cx="2301000" cy="75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7" name="Google Shape;207;p21"/>
          <p:cNvCxnSpPr>
            <a:stCxn id="178" idx="3"/>
          </p:cNvCxnSpPr>
          <p:nvPr/>
        </p:nvCxnSpPr>
        <p:spPr>
          <a:xfrm rot="10800000" flipH="1">
            <a:off x="1984189" y="474288"/>
            <a:ext cx="993300" cy="40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8" name="Google Shape;208;p21"/>
          <p:cNvCxnSpPr/>
          <p:nvPr/>
        </p:nvCxnSpPr>
        <p:spPr>
          <a:xfrm>
            <a:off x="6345764" y="334400"/>
            <a:ext cx="2301000" cy="75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9" name="Google Shape;209;p21"/>
          <p:cNvCxnSpPr/>
          <p:nvPr/>
        </p:nvCxnSpPr>
        <p:spPr>
          <a:xfrm rot="10800000">
            <a:off x="6340250" y="467588"/>
            <a:ext cx="993300" cy="40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0" name="Google Shape;210;p21"/>
          <p:cNvCxnSpPr>
            <a:endCxn id="181" idx="3"/>
          </p:cNvCxnSpPr>
          <p:nvPr/>
        </p:nvCxnSpPr>
        <p:spPr>
          <a:xfrm flipH="1">
            <a:off x="3300775" y="608337"/>
            <a:ext cx="320400" cy="48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1" name="Google Shape;211;p21"/>
          <p:cNvCxnSpPr>
            <a:endCxn id="187" idx="3"/>
          </p:cNvCxnSpPr>
          <p:nvPr/>
        </p:nvCxnSpPr>
        <p:spPr>
          <a:xfrm>
            <a:off x="5552687" y="601684"/>
            <a:ext cx="369900" cy="48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2" name="Google Shape;212;p21"/>
          <p:cNvCxnSpPr/>
          <p:nvPr/>
        </p:nvCxnSpPr>
        <p:spPr>
          <a:xfrm>
            <a:off x="4650862" y="599556"/>
            <a:ext cx="0" cy="48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744</Words>
  <Application>Microsoft Macintosh PowerPoint</Application>
  <PresentationFormat>Экран (16:9)</PresentationFormat>
  <Paragraphs>107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Montserrat SemiBold</vt:lpstr>
      <vt:lpstr>Arial</vt:lpstr>
      <vt:lpstr>Source Code Pro</vt:lpstr>
      <vt:lpstr>Montserrat</vt:lpstr>
      <vt:lpstr>Montserrat Medium</vt:lpstr>
      <vt:lpstr>Simple Light</vt:lpstr>
      <vt:lpstr>HR-эффективность глазами СЕО для тех, кто хочет расти вместе с бизнесом</vt:lpstr>
      <vt:lpstr>Презентация PowerPoint</vt:lpstr>
      <vt:lpstr>Презентация PowerPoint</vt:lpstr>
      <vt:lpstr>Боль №1   Вы знаете потери?</vt:lpstr>
      <vt:lpstr>Боль №2   Процесс ≠ результат</vt:lpstr>
      <vt:lpstr>Боль №3   Вы считаете деньги?</vt:lpstr>
      <vt:lpstr>Почему ваши священные коровы не работают</vt:lpstr>
      <vt:lpstr>Организующая схема компании</vt:lpstr>
      <vt:lpstr>Презентация PowerPoint</vt:lpstr>
      <vt:lpstr>Главный KPI – выручка на одного сотрудника (Revenue per Employee)</vt:lpstr>
      <vt:lpstr>Как один показатель отражает всю вашу работу</vt:lpstr>
      <vt:lpstr>Как это реализовано</vt:lpstr>
      <vt:lpstr>Презентация PowerPoint</vt:lpstr>
      <vt:lpstr>Что внедрить завтра. Для CEO и HR </vt:lpstr>
      <vt:lpstr>Итоговый вопрос от CEO к HR</vt:lpstr>
      <vt:lpstr>Главный KPI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HR-эффективность глазами СЕО для тех, кто хочет расти вместе с бизнесом</dc:title>
  <cp:lastModifiedBy>Анна Краснова</cp:lastModifiedBy>
  <cp:revision>5</cp:revision>
  <dcterms:modified xsi:type="dcterms:W3CDTF">2026-06-17T11:17:56Z</dcterms:modified>
</cp:coreProperties>
</file>