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embeddedFontLs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Black" panose="02000000000000000000" pitchFamily="2" charset="0"/>
      <p:bold r:id="rId20"/>
      <p:italic r:id="rId21"/>
      <p:boldItalic r:id="rId22"/>
    </p:embeddedFont>
    <p:embeddedFont>
      <p:font typeface="Roboto Medium" panose="02000000000000000000" pitchFamily="2" charset="0"/>
      <p:regular r:id="rId23"/>
      <p:italic r:id="rId24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566">
          <p15:clr>
            <a:srgbClr val="A4A3A4"/>
          </p15:clr>
        </p15:guide>
        <p15:guide id="3" orient="horz" pos="1525">
          <p15:clr>
            <a:srgbClr val="A4A3A4"/>
          </p15:clr>
        </p15:guide>
        <p15:guide id="4" orient="horz" pos="10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9"/>
  </p:normalViewPr>
  <p:slideViewPr>
    <p:cSldViewPr snapToGrid="0">
      <p:cViewPr varScale="1">
        <p:scale>
          <a:sx n="104" d="100"/>
          <a:sy n="104" d="100"/>
        </p:scale>
        <p:origin x="800" y="200"/>
      </p:cViewPr>
      <p:guideLst>
        <p:guide orient="horz" pos="624"/>
        <p:guide pos="566"/>
        <p:guide orient="horz" pos="1525"/>
        <p:guide orient="horz" pos="10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41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41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4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50"/>
          <p:cNvSpPr>
            <a:spLocks noGrp="1"/>
          </p:cNvSpPr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50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аш макет 1" userDrawn="1">
  <p:cSld name="CUST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42"/>
          <p:cNvSpPr>
            <a:spLocks noGrp="1"/>
          </p:cNvSpPr>
          <p:nvPr>
            <p:ph type="pic" idx="2"/>
          </p:nvPr>
        </p:nvSpPr>
        <p:spPr bwMode="auto">
          <a:xfrm>
            <a:off x="766650" y="1578800"/>
            <a:ext cx="3429000" cy="4540200"/>
          </a:xfrm>
          <a:prstGeom prst="roundRect">
            <a:avLst>
              <a:gd name="adj" fmla="val 10569"/>
            </a:avLst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45"/>
          <p:cNvSpPr txBox="1"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4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46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4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47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47"/>
          <p:cNvSpPr txBox="1">
            <a:spLocks noGrp="1"/>
          </p:cNvSpPr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4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4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4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" name="Google Shape;52;p4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40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40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4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4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4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CFA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" name="Google Shape;81;p2"/>
          <p:cNvPicPr/>
          <p:nvPr/>
        </p:nvPicPr>
        <p:blipFill>
          <a:blip r:embed="rId2">
            <a:alphaModFix/>
          </a:blip>
          <a:srcRect t="2116" b="2106"/>
          <a:stretch/>
        </p:blipFill>
        <p:spPr bwMode="auto">
          <a:xfrm>
            <a:off x="0" y="365793"/>
            <a:ext cx="121602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"/>
          <p:cNvSpPr txBox="1"/>
          <p:nvPr/>
        </p:nvSpPr>
        <p:spPr bwMode="auto">
          <a:xfrm>
            <a:off x="2873100" y="6122907"/>
            <a:ext cx="644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800" b="0" i="0" u="none" strike="noStrike" cap="none">
              <a:solidFill>
                <a:srgbClr val="282A2E"/>
              </a:solidFill>
              <a:latin typeface="Roboto Medium"/>
              <a:ea typeface="Roboto Medium"/>
              <a:cs typeface="Roboto Medium"/>
            </a:endParaRPr>
          </a:p>
        </p:txBody>
      </p:sp>
      <p:sp>
        <p:nvSpPr>
          <p:cNvPr id="83" name="Google Shape;83;p2"/>
          <p:cNvSpPr txBox="1"/>
          <p:nvPr/>
        </p:nvSpPr>
        <p:spPr bwMode="auto">
          <a:xfrm>
            <a:off x="830263" y="3160024"/>
            <a:ext cx="10531474" cy="126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ru-RU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Почему в эпоху AI человеческая экспертиза становится дороже</a:t>
            </a:r>
            <a:endParaRPr sz="4500" b="1" dirty="0">
              <a:solidFill>
                <a:schemeClr val="tx1">
                  <a:lumMod val="85000"/>
                  <a:lumOff val="15000"/>
                </a:schemeClr>
              </a:solidFill>
              <a:latin typeface="Inter"/>
            </a:endParaRPr>
          </a:p>
        </p:txBody>
      </p:sp>
      <p:sp>
        <p:nvSpPr>
          <p:cNvPr id="85" name="Google Shape;85;p2"/>
          <p:cNvSpPr txBox="1"/>
          <p:nvPr/>
        </p:nvSpPr>
        <p:spPr bwMode="auto">
          <a:xfrm>
            <a:off x="4180350" y="1709750"/>
            <a:ext cx="3831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600" b="0" i="0" u="none" strike="noStrike" cap="none">
              <a:solidFill>
                <a:srgbClr val="6865D4"/>
              </a:solidFill>
              <a:latin typeface="Inter Medium"/>
              <a:ea typeface="Inter Medium"/>
              <a:cs typeface="Inter Medium"/>
            </a:endParaRPr>
          </a:p>
        </p:txBody>
      </p:sp>
      <p:sp>
        <p:nvSpPr>
          <p:cNvPr id="86" name="Google Shape;86;p2"/>
          <p:cNvSpPr/>
          <p:nvPr/>
        </p:nvSpPr>
        <p:spPr bwMode="auto">
          <a:xfrm>
            <a:off x="4353200" y="1883500"/>
            <a:ext cx="3453900" cy="523200"/>
          </a:xfrm>
          <a:prstGeom prst="roundRect">
            <a:avLst>
              <a:gd name="adj" fmla="val 50000"/>
            </a:avLst>
          </a:prstGeom>
          <a:solidFill>
            <a:srgbClr val="ED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ru-RU" sz="2000" b="0" i="0" u="none" strike="noStrike" cap="none">
                <a:solidFill>
                  <a:srgbClr val="000000"/>
                </a:solidFill>
                <a:latin typeface="Inter SemiBold"/>
                <a:ea typeface="Inter SemiBold"/>
                <a:cs typeface="Inter SemiBold"/>
              </a:rPr>
              <a:t>Онлайн-конференция</a:t>
            </a:r>
            <a:endParaRPr sz="2000" b="0" i="0" u="none" strike="noStrike" cap="none">
              <a:solidFill>
                <a:srgbClr val="000000"/>
              </a:solidFill>
              <a:latin typeface="Inter SemiBold"/>
              <a:ea typeface="Inter SemiBold"/>
              <a:cs typeface="Inter SemiBold"/>
            </a:endParaRPr>
          </a:p>
        </p:txBody>
      </p:sp>
      <p:pic>
        <p:nvPicPr>
          <p:cNvPr id="87" name="Google Shape;87;p2"/>
          <p:cNvPicPr/>
          <p:nvPr/>
        </p:nvPicPr>
        <p:blipFill>
          <a:blip r:embed="rId3">
            <a:alphaModFix/>
          </a:blip>
          <a:stretch/>
        </p:blipFill>
        <p:spPr bwMode="auto">
          <a:xfrm rot="-1307947">
            <a:off x="2481488" y="1170646"/>
            <a:ext cx="700897" cy="888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 title="Заголовок.png"/>
          <p:cNvPicPr/>
          <p:nvPr/>
        </p:nvPicPr>
        <p:blipFill>
          <a:blip r:embed="rId4">
            <a:alphaModFix/>
          </a:blip>
          <a:stretch/>
        </p:blipFill>
        <p:spPr bwMode="auto">
          <a:xfrm rot="1434099">
            <a:off x="9867375" y="4765643"/>
            <a:ext cx="1169452" cy="117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 title="ХФКОНФ.png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4597338" y="463924"/>
            <a:ext cx="2997325" cy="52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 bwMode="auto">
          <a:xfrm>
            <a:off x="739200" y="320298"/>
            <a:ext cx="10398192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85000"/>
              </a:lnSpc>
              <a:buSzPts val="4400"/>
              <a:defRPr/>
            </a:pPr>
            <a:r>
              <a:rPr lang="ru-RU" sz="4000">
                <a:solidFill>
                  <a:srgbClr val="00AAC2"/>
                </a:solidFill>
                <a:latin typeface="Inter Black"/>
                <a:ea typeface="Inter Black"/>
              </a:rPr>
              <a:t>Что бизнес ждет от рекрутера сегодня?</a:t>
            </a:r>
            <a:endParaRPr sz="4000">
              <a:solidFill>
                <a:srgbClr val="00AAC2"/>
              </a:solidFill>
              <a:latin typeface="Inter Black"/>
              <a:ea typeface="Inter Black"/>
            </a:endParaRPr>
          </a:p>
        </p:txBody>
      </p:sp>
      <p:sp>
        <p:nvSpPr>
          <p:cNvPr id="6" name="Google Shape;139;p8"/>
          <p:cNvSpPr txBox="1"/>
          <p:nvPr/>
        </p:nvSpPr>
        <p:spPr bwMode="auto">
          <a:xfrm>
            <a:off x="653162" y="1709738"/>
            <a:ext cx="6972934" cy="391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Понимает бизнес и рынок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Понимает команду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Оценивает мотивацию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Анализирует риски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Влияет на решения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Оценивает «розовых единорогов»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Говорит с бизнесом на одном языке</a:t>
            </a:r>
            <a:endParaRPr/>
          </a:p>
        </p:txBody>
      </p:sp>
      <p:pic>
        <p:nvPicPr>
          <p:cNvPr id="8" name="Google Shape;141;p8" title="Frame 2087326504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906875" y="4265674"/>
            <a:ext cx="880300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2;p8" title="Frame 20873265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037750" y="5210095"/>
            <a:ext cx="1250125" cy="138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3;p8" title="ХФКОНФ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oogle Shape;115;p5"/>
          <p:cNvPicPr/>
          <p:nvPr/>
        </p:nvPicPr>
        <p:blipFill>
          <a:blip r:embed="rId2">
            <a:alphaModFix/>
          </a:blip>
          <a:stretch/>
        </p:blipFill>
        <p:spPr bwMode="auto">
          <a:xfrm rot="10351194">
            <a:off x="10781944" y="4467590"/>
            <a:ext cx="1556633" cy="1964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5;p4"/>
          <p:cNvSpPr txBox="1"/>
          <p:nvPr/>
        </p:nvSpPr>
        <p:spPr bwMode="auto"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 b="0" i="0" u="none" strike="noStrike" cap="none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Навыки, которые становятся дороже</a:t>
            </a:r>
            <a:endParaRPr/>
          </a:p>
        </p:txBody>
      </p:sp>
      <p:pic>
        <p:nvPicPr>
          <p:cNvPr id="7" name="Google Shape;108;p4" title="ХФКОНФ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 bwMode="auto">
          <a:xfrm>
            <a:off x="645989" y="1989316"/>
            <a:ext cx="4953762" cy="3351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>
                <a:latin typeface="Inter"/>
                <a:ea typeface="Inter"/>
              </a:rPr>
              <a:t>Критическое мышление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>
                <a:latin typeface="Inter"/>
                <a:ea typeface="Inter"/>
              </a:rPr>
              <a:t>Переговоры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>
                <a:latin typeface="Inter"/>
                <a:ea typeface="Inter"/>
              </a:rPr>
              <a:t>Аналитика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>
                <a:latin typeface="Inter"/>
                <a:ea typeface="Inter"/>
              </a:rPr>
              <a:t>Влияние без полномочий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>
                <a:latin typeface="Inter"/>
                <a:ea typeface="Inter"/>
              </a:rPr>
              <a:t>Понимание бизнеса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ru-RU" sz="2400">
                <a:latin typeface="Inter"/>
                <a:ea typeface="Inter"/>
              </a:rPr>
              <a:t>Эмоциональный интеллект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oogle Shape;108;p4" title="ХФКОНФ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9;p9" title="Frame 2087326503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564629" y="5121618"/>
            <a:ext cx="1458894" cy="14745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 bwMode="auto">
          <a:xfrm>
            <a:off x="816102" y="1136059"/>
            <a:ext cx="10477974" cy="149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dirty="0">
                <a:solidFill>
                  <a:srgbClr val="000000"/>
                </a:solidFill>
                <a:latin typeface="Inter"/>
                <a:ea typeface="Inter"/>
              </a:rPr>
              <a:t>Чем больше автоматизации появляется в найме, тем выше и дороже</a:t>
            </a:r>
            <a:r>
              <a:rPr lang="en-US" sz="3200" dirty="0">
                <a:latin typeface="Inter"/>
                <a:ea typeface="Inter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Inter"/>
                <a:ea typeface="Inter"/>
              </a:rPr>
              <a:t> становится человеческая экспертиза</a:t>
            </a:r>
            <a:endParaRPr lang="ru-RU" sz="3200" dirty="0">
              <a:latin typeface="Inter"/>
              <a:ea typeface="Inter"/>
            </a:endParaRPr>
          </a:p>
        </p:txBody>
      </p:sp>
      <p:pic>
        <p:nvPicPr>
          <p:cNvPr id="2" name="Google Shape;149;p9" title="Frame 2087326503.png">
            <a:extLst>
              <a:ext uri="{FF2B5EF4-FFF2-40B4-BE49-F238E27FC236}">
                <a16:creationId xmlns:a16="http://schemas.microsoft.com/office/drawing/2014/main" id="{2EF50BB5-479F-DE67-2E80-53006A96947E}"/>
              </a:ext>
            </a:extLst>
          </p:cNvPr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564629" y="4827120"/>
            <a:ext cx="485733" cy="588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Google Shape;163;p11"/>
          <p:cNvPicPr/>
          <p:nvPr/>
        </p:nvPicPr>
        <p:blipFill>
          <a:blip r:embed="rId2">
            <a:alphaModFix/>
          </a:blip>
          <a:stretch/>
        </p:blipFill>
        <p:spPr bwMode="auto">
          <a:xfrm rot="549133">
            <a:off x="5960322" y="-270299"/>
            <a:ext cx="5808163" cy="7246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/>
          <p:nvPr/>
        </p:nvSpPr>
        <p:spPr bwMode="auto">
          <a:xfrm>
            <a:off x="7462338" y="1843900"/>
            <a:ext cx="3353400" cy="3467700"/>
          </a:xfrm>
          <a:prstGeom prst="roundRect">
            <a:avLst>
              <a:gd name="adj" fmla="val 8601"/>
            </a:avLst>
          </a:prstGeom>
          <a:solidFill>
            <a:srgbClr val="FFFFFF"/>
          </a:solidFill>
          <a:ln>
            <a:noFill/>
          </a:ln>
          <a:effectLst>
            <a:outerShdw blurRad="371475" dist="66675" dir="5400000" algn="bl" rotWithShape="0">
              <a:srgbClr val="323126">
                <a:alpha val="549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5" name="Google Shape;165;p11"/>
          <p:cNvSpPr txBox="1"/>
          <p:nvPr/>
        </p:nvSpPr>
        <p:spPr bwMode="auto">
          <a:xfrm>
            <a:off x="617650" y="2920613"/>
            <a:ext cx="5612700" cy="1233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746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 Medium"/>
              <a:buChar char="✦"/>
              <a:defRPr/>
            </a:pPr>
            <a:r>
              <a:rPr lang="ru-RU" sz="2300" b="0" i="0" u="none" strike="noStrike" cap="none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+7 913 149 63 70 </a:t>
            </a:r>
            <a:endParaRPr sz="2300" b="0" i="0" u="none" strike="noStrike" cap="none">
              <a:solidFill>
                <a:srgbClr val="282A2E"/>
              </a:solidFill>
              <a:latin typeface="Inter Medium"/>
              <a:ea typeface="Inter Medium"/>
              <a:cs typeface="Inter Medium"/>
            </a:endParaRPr>
          </a:p>
          <a:p>
            <a:pPr marL="457200" marR="0" lvl="0" indent="-37465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 Medium"/>
              <a:buChar char="✦"/>
              <a:defRPr/>
            </a:pPr>
            <a:r>
              <a:rPr lang="ru-RU" sz="2300" b="0" i="0" u="none" strike="noStrike" cap="none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tg@</a:t>
            </a:r>
            <a:r>
              <a:rPr lang="en-US" sz="2300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pheonexia</a:t>
            </a:r>
            <a:endParaRPr sz="2300" b="0" i="0" u="none" strike="noStrike" cap="none">
              <a:solidFill>
                <a:srgbClr val="282A2E"/>
              </a:solidFill>
              <a:latin typeface="Inter Medium"/>
              <a:ea typeface="Inter Medium"/>
              <a:cs typeface="Inter Medium"/>
            </a:endParaRPr>
          </a:p>
        </p:txBody>
      </p:sp>
      <p:sp>
        <p:nvSpPr>
          <p:cNvPr id="166" name="Google Shape;166;p11"/>
          <p:cNvSpPr txBox="1"/>
          <p:nvPr/>
        </p:nvSpPr>
        <p:spPr bwMode="auto">
          <a:xfrm>
            <a:off x="617650" y="2017988"/>
            <a:ext cx="45183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  <a:defRPr/>
            </a:pPr>
            <a:r>
              <a:rPr lang="ru-RU" sz="4200" b="0" i="0" u="none" strike="noStrike" cap="none">
                <a:solidFill>
                  <a:srgbClr val="00AAC2"/>
                </a:solidFill>
                <a:latin typeface="Inter ExtraBold"/>
                <a:ea typeface="Inter ExtraBold"/>
                <a:cs typeface="Inter ExtraBold"/>
              </a:rPr>
              <a:t>Анна Грубаш</a:t>
            </a:r>
            <a:endParaRPr sz="4200" b="0" i="0" u="none" strike="noStrike" cap="none">
              <a:solidFill>
                <a:srgbClr val="00AAC2"/>
              </a:solidFill>
              <a:latin typeface="Inter ExtraBold"/>
              <a:ea typeface="Inter ExtraBold"/>
              <a:cs typeface="Inter ExtraBold"/>
            </a:endParaRPr>
          </a:p>
        </p:txBody>
      </p:sp>
      <p:pic>
        <p:nvPicPr>
          <p:cNvPr id="168" name="Google Shape;168;p11"/>
          <p:cNvPicPr/>
          <p:nvPr/>
        </p:nvPicPr>
        <p:blipFill>
          <a:blip r:embed="rId3">
            <a:alphaModFix/>
          </a:blip>
          <a:stretch/>
        </p:blipFill>
        <p:spPr bwMode="auto">
          <a:xfrm rot="10351193">
            <a:off x="6011890" y="4154123"/>
            <a:ext cx="1321504" cy="1667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1" title="Frame 2087326504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815738" y="1062175"/>
            <a:ext cx="728675" cy="78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000376" y="1603266"/>
            <a:ext cx="3948968" cy="39489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CFA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3" name="Google Shape;183;g2ee20e567bf_1_2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-12"/>
            <a:ext cx="1222143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ee20e567bf_1_28"/>
          <p:cNvSpPr txBox="1">
            <a:spLocks noGrp="1"/>
          </p:cNvSpPr>
          <p:nvPr>
            <p:ph type="title"/>
          </p:nvPr>
        </p:nvSpPr>
        <p:spPr bwMode="auto">
          <a:xfrm>
            <a:off x="3596700" y="2681632"/>
            <a:ext cx="4998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  <a:defRPr/>
            </a:pPr>
            <a:r>
              <a:rPr lang="ru-RU" sz="6000" b="1" dirty="0">
                <a:solidFill>
                  <a:srgbClr val="323126"/>
                </a:solidFill>
                <a:latin typeface="Inter Black"/>
                <a:ea typeface="Inter Black"/>
                <a:cs typeface="Inter Black"/>
              </a:rPr>
              <a:t>Вопросы</a:t>
            </a:r>
            <a:endParaRPr sz="6000" b="1" dirty="0">
              <a:solidFill>
                <a:srgbClr val="323126"/>
              </a:solidFill>
              <a:latin typeface="Inter Black"/>
              <a:ea typeface="Inter Black"/>
              <a:cs typeface="Inter Black"/>
            </a:endParaRPr>
          </a:p>
        </p:txBody>
      </p:sp>
      <p:pic>
        <p:nvPicPr>
          <p:cNvPr id="185" name="Google Shape;185;g2ee20e567bf_1_2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38475" y="699552"/>
            <a:ext cx="660950" cy="88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ee20e567bf_1_2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519225" y="3663649"/>
            <a:ext cx="750725" cy="9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ee20e567bf_1_2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8886275" y="4070375"/>
            <a:ext cx="1484000" cy="14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2ee20e567bf_1_28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5961725" y="483625"/>
            <a:ext cx="1549565" cy="154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/>
        </p:nvSpPr>
        <p:spPr bwMode="auto">
          <a:xfrm>
            <a:off x="5040474" y="3106192"/>
            <a:ext cx="6348300" cy="18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AC2"/>
              </a:buClr>
              <a:buSzPts val="2500"/>
              <a:buFont typeface="Inter Medium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Банки и финансы</a:t>
            </a:r>
            <a:endParaRPr/>
          </a:p>
          <a:p>
            <a:pPr marL="3429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AC2"/>
              </a:buClr>
              <a:buSzPts val="2500"/>
              <a:buFont typeface="Inter Medium"/>
              <a:buChar char="✦"/>
              <a:defRPr/>
            </a:pPr>
            <a:r>
              <a:rPr lang="ru-RU" sz="2300" b="0" i="0" u="none" strike="noStrike" cap="none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Контакт-центры</a:t>
            </a:r>
            <a:endParaRPr/>
          </a:p>
          <a:p>
            <a:pPr marL="3429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AC2"/>
              </a:buClr>
              <a:buSzPts val="2500"/>
              <a:buFont typeface="Inter Medium"/>
              <a:buChar char="✦"/>
              <a:defRPr/>
            </a:pPr>
            <a:r>
              <a:rPr lang="ru-RU" sz="2300" b="0" i="0" u="none" strike="noStrike" cap="none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Аутсорсинг (рекрутмент)</a:t>
            </a:r>
            <a:endParaRPr sz="2300" b="0" i="0" u="none" strike="noStrike" cap="none">
              <a:solidFill>
                <a:srgbClr val="282A2E"/>
              </a:solidFill>
              <a:latin typeface="Inter Medium"/>
              <a:ea typeface="Inter Medium"/>
              <a:cs typeface="Inter Medium"/>
            </a:endParaRPr>
          </a:p>
          <a:p>
            <a:pPr marL="342900" marR="0" lvl="0" indent="-3238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AAC2"/>
              </a:buClr>
              <a:buSzPts val="2500"/>
              <a:buFont typeface="Inter Medium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 Medium"/>
                <a:ea typeface="Inter Medium"/>
                <a:cs typeface="Inter Medium"/>
              </a:rPr>
              <a:t>Спорт</a:t>
            </a:r>
            <a:endParaRPr sz="2300" b="0" i="0" u="none" strike="noStrike" cap="none">
              <a:solidFill>
                <a:srgbClr val="282A2E"/>
              </a:solidFill>
              <a:latin typeface="Inter Medium"/>
              <a:ea typeface="Inter Medium"/>
              <a:cs typeface="Inter Medium"/>
            </a:endParaRPr>
          </a:p>
        </p:txBody>
      </p:sp>
      <p:sp>
        <p:nvSpPr>
          <p:cNvPr id="96" name="Google Shape;96;p3"/>
          <p:cNvSpPr txBox="1"/>
          <p:nvPr/>
        </p:nvSpPr>
        <p:spPr bwMode="auto">
          <a:xfrm>
            <a:off x="5040474" y="2017712"/>
            <a:ext cx="6724596" cy="87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r>
              <a:rPr lang="ru-RU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Опыт работы в качестве Team </a:t>
            </a:r>
            <a:r>
              <a:rPr lang="ru-RU" sz="2300" b="0" i="0" u="none" strike="noStrike" cap="none" dirty="0" err="1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Lead</a:t>
            </a:r>
            <a:r>
              <a:rPr lang="ru-RU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/HR BP/ </a:t>
            </a:r>
            <a:r>
              <a:rPr lang="en-US" sz="2300" dirty="0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L&amp;D Head</a:t>
            </a:r>
            <a:r>
              <a:rPr lang="ru-RU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 более 1</a:t>
            </a:r>
            <a:r>
              <a:rPr lang="en-US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5</a:t>
            </a:r>
            <a:r>
              <a:rPr lang="ru-RU" sz="2300" b="0" i="0" u="none" strike="noStrike" cap="none" dirty="0">
                <a:solidFill>
                  <a:srgbClr val="1D1D1F"/>
                </a:solidFill>
                <a:latin typeface="Inter Medium"/>
                <a:ea typeface="Inter Medium"/>
                <a:cs typeface="Inter Medium"/>
              </a:rPr>
              <a:t> лет в отраслях:</a:t>
            </a:r>
            <a:endParaRPr sz="2300" b="0" i="0" u="none" strike="noStrike" cap="none" dirty="0">
              <a:solidFill>
                <a:srgbClr val="1D1D1F"/>
              </a:solidFill>
              <a:latin typeface="Inter Medium"/>
              <a:ea typeface="Inter Medium"/>
              <a:cs typeface="Inter Medium"/>
            </a:endParaRPr>
          </a:p>
        </p:txBody>
      </p:sp>
      <p:sp>
        <p:nvSpPr>
          <p:cNvPr id="97" name="Google Shape;97;p3"/>
          <p:cNvSpPr txBox="1"/>
          <p:nvPr/>
        </p:nvSpPr>
        <p:spPr bwMode="auto">
          <a:xfrm>
            <a:off x="5040474" y="5107490"/>
            <a:ext cx="5983500" cy="108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2300"/>
              <a:buFont typeface="Arial"/>
              <a:buNone/>
              <a:defRPr/>
            </a:pPr>
            <a:r>
              <a:rPr lang="ru-RU" sz="2300" b="1" i="0" u="none" strike="noStrike" cap="none">
                <a:solidFill>
                  <a:srgbClr val="1D1D1F"/>
                </a:solidFill>
                <a:latin typeface="Inter"/>
                <a:ea typeface="Inter"/>
                <a:cs typeface="Inter"/>
              </a:rPr>
              <a:t>Любимые задачи:</a:t>
            </a:r>
            <a:r>
              <a:rPr lang="ru-RU" sz="2300" b="0" i="0" u="none" strike="noStrike" cap="none">
                <a:solidFill>
                  <a:srgbClr val="595959"/>
                </a:solidFill>
                <a:latin typeface="Inter"/>
                <a:ea typeface="Inter"/>
                <a:cs typeface="Inter"/>
              </a:rPr>
              <a:t> </a:t>
            </a:r>
            <a:r>
              <a:rPr lang="ru-RU" sz="2300" b="0" i="0" u="none" strike="noStrike" cap="none">
                <a:solidFill>
                  <a:srgbClr val="282A2E"/>
                </a:solidFill>
                <a:latin typeface="Inter"/>
                <a:ea typeface="Inter"/>
                <a:cs typeface="Inter"/>
              </a:rPr>
              <a:t>построение команд, адаптация, развитие руководителей</a:t>
            </a:r>
            <a:endParaRPr sz="2300" b="0" i="0" u="none" strike="noStrike" cap="none">
              <a:solidFill>
                <a:srgbClr val="282A2E"/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65" b="364"/>
          <a:stretch/>
        </p:blipFill>
        <p:spPr bwMode="auto">
          <a:xfrm>
            <a:off x="734097" y="1117653"/>
            <a:ext cx="3689079" cy="488455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99" name="Google Shape;99;p3" title="Frame 2087326505.png"/>
          <p:cNvPicPr/>
          <p:nvPr/>
        </p:nvPicPr>
        <p:blipFill>
          <a:blip r:embed="rId3">
            <a:alphaModFix/>
          </a:blip>
          <a:stretch/>
        </p:blipFill>
        <p:spPr bwMode="auto">
          <a:xfrm rot="2699990">
            <a:off x="-1634062" y="4240207"/>
            <a:ext cx="4781776" cy="23732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6;p11"/>
          <p:cNvSpPr txBox="1"/>
          <p:nvPr/>
        </p:nvSpPr>
        <p:spPr bwMode="auto">
          <a:xfrm>
            <a:off x="5040474" y="1117653"/>
            <a:ext cx="45183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4220"/>
              <a:buFont typeface="Arial"/>
              <a:buNone/>
              <a:defRPr/>
            </a:pPr>
            <a:r>
              <a:rPr lang="ru-RU" sz="4200" b="0" i="0" u="none" strike="noStrike" cap="none">
                <a:solidFill>
                  <a:srgbClr val="00AAC2"/>
                </a:solidFill>
                <a:latin typeface="Inter ExtraBold"/>
                <a:ea typeface="Inter ExtraBold"/>
                <a:cs typeface="Inter ExtraBold"/>
              </a:rPr>
              <a:t>Анна Грубаш</a:t>
            </a:r>
            <a:endParaRPr sz="4200" b="0" i="0" u="none" strike="noStrike" cap="none">
              <a:solidFill>
                <a:srgbClr val="00AAC2"/>
              </a:solidFill>
              <a:latin typeface="Inter ExtraBold"/>
              <a:ea typeface="Inter ExtraBold"/>
              <a:cs typeface="Inter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/>
        </p:nvSpPr>
        <p:spPr bwMode="auto">
          <a:xfrm>
            <a:off x="1742820" y="2807312"/>
            <a:ext cx="8706360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 b="0" i="0" u="none" strike="noStrike" cap="none" dirty="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Если есть </a:t>
            </a:r>
            <a:r>
              <a:rPr lang="en-US" sz="4400" dirty="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AI</a:t>
            </a:r>
            <a:r>
              <a:rPr lang="ru-RU" sz="4400" dirty="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, </a:t>
            </a:r>
            <a:endParaRPr dirty="0"/>
          </a:p>
          <a:p>
            <a:pPr marL="0" marR="0" lvl="0" indent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 dirty="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зачем нужен рекрутер?</a:t>
            </a:r>
            <a:endParaRPr sz="4400" b="0" i="0" u="none" strike="noStrike" cap="none" dirty="0">
              <a:solidFill>
                <a:srgbClr val="00AAC2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132" name="Google Shape;132;p7" title="Frame 2087326505.png"/>
          <p:cNvPicPr/>
          <p:nvPr/>
        </p:nvPicPr>
        <p:blipFill>
          <a:blip r:embed="rId2">
            <a:alphaModFix/>
          </a:blip>
          <a:stretch/>
        </p:blipFill>
        <p:spPr bwMode="auto">
          <a:xfrm rot="-3765887">
            <a:off x="9463049" y="4905751"/>
            <a:ext cx="3979075" cy="197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 title="ХФКОНФ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/>
        </p:nvSpPr>
        <p:spPr bwMode="auto">
          <a:xfrm>
            <a:off x="645989" y="494414"/>
            <a:ext cx="10474200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 b="0" i="0" u="none" strike="noStrike" cap="none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Роль рекрутера изменилась</a:t>
            </a:r>
            <a:endParaRPr/>
          </a:p>
        </p:txBody>
      </p:sp>
      <p:pic>
        <p:nvPicPr>
          <p:cNvPr id="106" name="Google Shape;106;p4" title="Frame 2087326504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906875" y="4737886"/>
            <a:ext cx="880300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 title="Frame 20873265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794166" y="5292390"/>
            <a:ext cx="1250125" cy="138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title="ХФКОНФ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 bwMode="auto">
          <a:xfrm>
            <a:off x="645989" y="2217916"/>
            <a:ext cx="49537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>
                <a:latin typeface="Inter"/>
                <a:ea typeface="Inter"/>
              </a:rPr>
              <a:t>поиск кандидатов</a:t>
            </a:r>
            <a:endParaRPr lang="en-US" sz="2800">
              <a:latin typeface="Inter"/>
              <a:ea typeface="Inter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latin typeface="Inter"/>
                <a:ea typeface="Inter"/>
              </a:rPr>
              <a:t>обработка откликов</a:t>
            </a:r>
            <a:endParaRPr lang="en-US" sz="2800">
              <a:latin typeface="Inter"/>
              <a:ea typeface="Inter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latin typeface="Inter"/>
                <a:ea typeface="Inter"/>
              </a:rPr>
              <a:t>интервью</a:t>
            </a:r>
            <a:endParaRPr lang="en-US" sz="2800">
              <a:latin typeface="Inter"/>
              <a:ea typeface="Inter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800">
                <a:latin typeface="Inter"/>
                <a:ea typeface="Inter"/>
              </a:rPr>
              <a:t>координация процессов</a:t>
            </a:r>
            <a:endParaRPr/>
          </a:p>
        </p:txBody>
      </p:sp>
      <p:sp>
        <p:nvSpPr>
          <p:cNvPr id="6" name="TextBox 5"/>
          <p:cNvSpPr txBox="1"/>
          <p:nvPr/>
        </p:nvSpPr>
        <p:spPr bwMode="auto">
          <a:xfrm>
            <a:off x="6592249" y="2217916"/>
            <a:ext cx="49537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оценка рисков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/>
              <a:t>работа с бизнесом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анализ данных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принятие решений</a:t>
            </a:r>
            <a:endParaRPr lang="ru-RU" sz="2800">
              <a:latin typeface="Inter"/>
              <a:ea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body" idx="4294967295"/>
          </p:nvPr>
        </p:nvSpPr>
        <p:spPr bwMode="auto">
          <a:xfrm>
            <a:off x="843493" y="3057021"/>
            <a:ext cx="10716768" cy="74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  <a:defRPr/>
            </a:pPr>
            <a:r>
              <a:rPr lang="ru-RU" sz="3600">
                <a:solidFill>
                  <a:srgbClr val="282A2E"/>
                </a:solidFill>
                <a:latin typeface="Inter"/>
                <a:ea typeface="Inter"/>
                <a:cs typeface="Inter"/>
              </a:rPr>
              <a:t>АВТОМАТИЗАЦИЯ = УЛУЧШЕНИЕ ПРОЦЕССА</a:t>
            </a:r>
            <a:endParaRPr lang="ru-RU" sz="3600">
              <a:solidFill>
                <a:srgbClr val="282A2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4" name="Google Shape;114;p5"/>
          <p:cNvSpPr txBox="1"/>
          <p:nvPr/>
        </p:nvSpPr>
        <p:spPr bwMode="auto">
          <a:xfrm>
            <a:off x="645989" y="494414"/>
            <a:ext cx="10474200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Распространённая реакция бизнеса</a:t>
            </a:r>
            <a:endParaRPr sz="4400" b="0" i="0" u="none" strike="noStrike" cap="none">
              <a:solidFill>
                <a:srgbClr val="00AAC2"/>
              </a:solidFill>
              <a:latin typeface="Inter Black"/>
              <a:ea typeface="Inter Black"/>
              <a:cs typeface="Inter Black"/>
            </a:endParaRPr>
          </a:p>
        </p:txBody>
      </p:sp>
      <p:pic>
        <p:nvPicPr>
          <p:cNvPr id="115" name="Google Shape;115;p5"/>
          <p:cNvPicPr/>
          <p:nvPr/>
        </p:nvPicPr>
        <p:blipFill>
          <a:blip r:embed="rId2">
            <a:alphaModFix/>
          </a:blip>
          <a:stretch/>
        </p:blipFill>
        <p:spPr bwMode="auto">
          <a:xfrm rot="10351194">
            <a:off x="10781944" y="4467590"/>
            <a:ext cx="1556633" cy="196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 title="ХФКОНФ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" name="Google Shape;123;p6" title="Frame 2087326503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198787" y="4423409"/>
            <a:ext cx="2494375" cy="26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title="Frame 20873265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999846" y="4161932"/>
            <a:ext cx="873450" cy="9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title="ХФКОНФ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13;p5"/>
          <p:cNvSpPr txBox="1"/>
          <p:nvPr/>
        </p:nvSpPr>
        <p:spPr bwMode="auto">
          <a:xfrm>
            <a:off x="223120" y="2371727"/>
            <a:ext cx="11745760" cy="74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ru-RU" sz="3200">
                <a:latin typeface="Inter"/>
                <a:ea typeface="Inter"/>
              </a:rPr>
              <a:t>Если процесс найма построен неэффективно, автоматизация лишь ускоряет существующий процесс</a:t>
            </a:r>
            <a:endParaRPr lang="ru-RU" sz="3200">
              <a:solidFill>
                <a:srgbClr val="282A2E"/>
              </a:solidFill>
              <a:latin typeface="Inter"/>
              <a:ea typeface="Inter"/>
              <a:cs typeface="Roboto"/>
            </a:endParaRPr>
          </a:p>
        </p:txBody>
      </p:sp>
      <p:pic>
        <p:nvPicPr>
          <p:cNvPr id="3" name="Google Shape;124;p6" title="Frame 20873265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309300" y="79106"/>
            <a:ext cx="873450" cy="9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 txBox="1"/>
          <p:nvPr/>
        </p:nvSpPr>
        <p:spPr bwMode="auto">
          <a:xfrm>
            <a:off x="645989" y="494414"/>
            <a:ext cx="1047420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 b="0" i="0" u="none" strike="noStrike" cap="none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Где </a:t>
            </a:r>
            <a:r>
              <a:rPr lang="en-US" sz="440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AI</a:t>
            </a:r>
            <a:r>
              <a:rPr lang="ru-RU" sz="4400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 действительно полезен</a:t>
            </a:r>
            <a:endParaRPr sz="4400" b="0" i="0" u="none" strike="noStrike" cap="none">
              <a:solidFill>
                <a:srgbClr val="00AAC2"/>
              </a:solidFill>
              <a:latin typeface="Roboto Black"/>
              <a:ea typeface="Roboto Black"/>
              <a:cs typeface="Roboto Black"/>
            </a:endParaRPr>
          </a:p>
        </p:txBody>
      </p:sp>
      <p:sp>
        <p:nvSpPr>
          <p:cNvPr id="139" name="Google Shape;139;p8"/>
          <p:cNvSpPr txBox="1">
            <a:spLocks noGrp="1"/>
          </p:cNvSpPr>
          <p:nvPr>
            <p:ph type="body" idx="4294967295"/>
          </p:nvPr>
        </p:nvSpPr>
        <p:spPr bwMode="auto">
          <a:xfrm>
            <a:off x="634874" y="1442351"/>
            <a:ext cx="6972934" cy="3916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Подготовка вакансий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Анализ информации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Структурирование данных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Подготовка вопросов и ТЗ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Разбор откликов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Работа с большим объемом информации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  <a:p>
            <a:pPr marL="457200" lvl="0" indent="-3746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Первичный отбор</a:t>
            </a:r>
            <a:endParaRPr sz="2300">
              <a:solidFill>
                <a:srgbClr val="282A2E"/>
              </a:solidFill>
              <a:latin typeface="Inter"/>
              <a:ea typeface="Inter"/>
              <a:cs typeface="Inter"/>
            </a:endParaRPr>
          </a:p>
        </p:txBody>
      </p:sp>
      <p:pic>
        <p:nvPicPr>
          <p:cNvPr id="141" name="Google Shape;141;p8" title="Frame 2087326504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906875" y="4265674"/>
            <a:ext cx="880300" cy="94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" title="Frame 20873265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0037750" y="5210095"/>
            <a:ext cx="1250125" cy="1383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8" title="ХФКОНФ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/>
          <p:nvPr/>
        </p:nvSpPr>
        <p:spPr bwMode="auto">
          <a:xfrm>
            <a:off x="645988" y="494414"/>
            <a:ext cx="11405803" cy="66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/>
            </a:pPr>
            <a:r>
              <a:rPr lang="ru-RU" sz="4400" b="0" i="0" u="none" strike="noStrike" cap="none">
                <a:solidFill>
                  <a:srgbClr val="00AAC2"/>
                </a:solidFill>
                <a:latin typeface="Inter Black"/>
                <a:ea typeface="Inter Black"/>
                <a:cs typeface="Inter Black"/>
              </a:rPr>
              <a:t>Найм – работа с неопределённостью</a:t>
            </a:r>
            <a:endParaRPr sz="4400" b="0" i="0" u="none" strike="noStrike" cap="none">
              <a:solidFill>
                <a:srgbClr val="00AAC2"/>
              </a:solidFill>
              <a:latin typeface="Roboto Black"/>
              <a:ea typeface="Roboto Black"/>
              <a:cs typeface="Roboto Black"/>
            </a:endParaRPr>
          </a:p>
        </p:txBody>
      </p:sp>
      <p:pic>
        <p:nvPicPr>
          <p:cNvPr id="149" name="Google Shape;149;p9" title="Frame 2087326503.png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987081" y="4505705"/>
            <a:ext cx="2494375" cy="26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 title="Frame 2087326502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457616" y="4264152"/>
            <a:ext cx="873450" cy="9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9" title="ХФКОНФ.png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9"/>
          <p:cNvSpPr txBox="1">
            <a:spLocks noGrp="1"/>
          </p:cNvSpPr>
          <p:nvPr>
            <p:ph type="body" idx="4294967295"/>
          </p:nvPr>
        </p:nvSpPr>
        <p:spPr bwMode="auto">
          <a:xfrm>
            <a:off x="645988" y="1493697"/>
            <a:ext cx="8031899" cy="75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800"/>
              <a:buNone/>
              <a:defRPr/>
            </a:pPr>
            <a:r>
              <a:rPr lang="ru-RU" sz="2900" b="1">
                <a:solidFill>
                  <a:srgbClr val="282A2E"/>
                </a:solidFill>
                <a:latin typeface="Inter"/>
                <a:ea typeface="Inter"/>
                <a:cs typeface="Inter"/>
              </a:rPr>
              <a:t>А</a:t>
            </a:r>
            <a:r>
              <a:rPr lang="en-US" sz="2900" b="1">
                <a:solidFill>
                  <a:srgbClr val="282A2E"/>
                </a:solidFill>
                <a:latin typeface="Inter"/>
                <a:ea typeface="Inter"/>
                <a:cs typeface="Inter"/>
              </a:rPr>
              <a:t>I </a:t>
            </a:r>
            <a:r>
              <a:rPr lang="ru-RU" sz="2900" b="1">
                <a:solidFill>
                  <a:srgbClr val="282A2E"/>
                </a:solidFill>
                <a:latin typeface="Inter"/>
                <a:ea typeface="Inter"/>
                <a:cs typeface="Inter"/>
              </a:rPr>
              <a:t>видит резюме:</a:t>
            </a:r>
            <a:endParaRPr sz="2900" b="1">
              <a:solidFill>
                <a:srgbClr val="282A2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2" name="Google Shape;152;p9"/>
          <p:cNvSpPr txBox="1"/>
          <p:nvPr/>
        </p:nvSpPr>
        <p:spPr bwMode="auto">
          <a:xfrm>
            <a:off x="5886250" y="1522585"/>
            <a:ext cx="5583275" cy="753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Font typeface="Arial"/>
              <a:buNone/>
              <a:defRPr/>
            </a:pPr>
            <a:r>
              <a:rPr lang="ru-RU" sz="2900" b="1">
                <a:solidFill>
                  <a:srgbClr val="282A2E"/>
                </a:solidFill>
                <a:latin typeface="Inter"/>
                <a:ea typeface="Inter"/>
                <a:cs typeface="Inter"/>
              </a:rPr>
              <a:t>Рекрутер</a:t>
            </a:r>
            <a:r>
              <a:rPr lang="en-US" sz="2900" b="1">
                <a:solidFill>
                  <a:srgbClr val="282A2E"/>
                </a:solidFill>
                <a:latin typeface="Inter"/>
                <a:ea typeface="Inter"/>
                <a:cs typeface="Inter"/>
              </a:rPr>
              <a:t> </a:t>
            </a:r>
            <a:r>
              <a:rPr lang="ru-RU" sz="2900" b="1">
                <a:solidFill>
                  <a:srgbClr val="282A2E"/>
                </a:solidFill>
                <a:latin typeface="Inter"/>
                <a:ea typeface="Inter"/>
                <a:cs typeface="Inter"/>
              </a:rPr>
              <a:t>видит человека:</a:t>
            </a:r>
            <a:endParaRPr lang="ru-RU" sz="2900" b="1">
              <a:solidFill>
                <a:srgbClr val="282A2E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Google Shape;139;p8"/>
          <p:cNvSpPr txBox="1"/>
          <p:nvPr/>
        </p:nvSpPr>
        <p:spPr bwMode="auto">
          <a:xfrm>
            <a:off x="538231" y="2107237"/>
            <a:ext cx="3571366" cy="337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Опыт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Навыки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Компании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Даты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Цифры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Соответствия</a:t>
            </a:r>
            <a:endParaRPr/>
          </a:p>
        </p:txBody>
      </p:sp>
      <p:sp>
        <p:nvSpPr>
          <p:cNvPr id="4" name="Google Shape;139;p8"/>
          <p:cNvSpPr txBox="1"/>
          <p:nvPr/>
        </p:nvSpPr>
        <p:spPr bwMode="auto">
          <a:xfrm>
            <a:off x="5886250" y="2107237"/>
            <a:ext cx="3571366" cy="2823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Мотивацию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Потенциал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Адаптацию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Совместимость</a:t>
            </a:r>
            <a:endParaRPr/>
          </a:p>
          <a:p>
            <a:pPr indent="-374650">
              <a:lnSpc>
                <a:spcPct val="100000"/>
              </a:lnSpc>
              <a:spcBef>
                <a:spcPts val="1500"/>
              </a:spcBef>
              <a:buClr>
                <a:srgbClr val="00AAC2"/>
              </a:buClr>
              <a:buSzPts val="2300"/>
              <a:buFont typeface="Inter"/>
              <a:buChar char="✦"/>
              <a:defRPr/>
            </a:pPr>
            <a:r>
              <a:rPr lang="ru-RU" sz="2300">
                <a:solidFill>
                  <a:srgbClr val="282A2E"/>
                </a:solidFill>
                <a:latin typeface="Inter"/>
                <a:ea typeface="Inter"/>
                <a:cs typeface="Inter"/>
              </a:rPr>
              <a:t>Риски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body" idx="4294967295"/>
          </p:nvPr>
        </p:nvSpPr>
        <p:spPr bwMode="auto">
          <a:xfrm>
            <a:off x="1944637" y="990600"/>
            <a:ext cx="9726971" cy="743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  <a:defRPr/>
            </a:pPr>
            <a:r>
              <a:rPr lang="ru-RU" sz="3600">
                <a:latin typeface="Inter"/>
                <a:ea typeface="Inter"/>
              </a:rPr>
              <a:t>Алгоритм ищет того, кто уже делал такую работу</a:t>
            </a:r>
            <a:endParaRPr lang="ru-RU" sz="3600">
              <a:solidFill>
                <a:srgbClr val="282A2E"/>
              </a:solidFill>
              <a:latin typeface="Inter"/>
              <a:ea typeface="Inter"/>
              <a:cs typeface="Roboto"/>
            </a:endParaRPr>
          </a:p>
        </p:txBody>
      </p:sp>
      <p:pic>
        <p:nvPicPr>
          <p:cNvPr id="115" name="Google Shape;115;p5"/>
          <p:cNvPicPr/>
          <p:nvPr/>
        </p:nvPicPr>
        <p:blipFill>
          <a:blip r:embed="rId2">
            <a:alphaModFix/>
          </a:blip>
          <a:stretch/>
        </p:blipFill>
        <p:spPr bwMode="auto">
          <a:xfrm rot="10351194">
            <a:off x="10781944" y="4467590"/>
            <a:ext cx="1556633" cy="1964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 title="ХФКОНФ.png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746025" y="6174956"/>
            <a:ext cx="2397225" cy="4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 bwMode="auto">
          <a:xfrm>
            <a:off x="1944637" y="3310052"/>
            <a:ext cx="9198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>
                <a:solidFill>
                  <a:schemeClr val="dk1"/>
                </a:solidFill>
                <a:latin typeface="Inter"/>
                <a:ea typeface="Inter"/>
                <a:cs typeface="Calibri"/>
              </a:rPr>
              <a:t>Рекрутер способен увидеть человека, который сможет сделать работу завтра</a:t>
            </a:r>
            <a:endParaRPr/>
          </a:p>
        </p:txBody>
      </p:sp>
      <p:pic>
        <p:nvPicPr>
          <p:cNvPr id="5" name="Google Shape;187;g2ee20e567bf_1_2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67571" y="3398087"/>
            <a:ext cx="696637" cy="64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8;g2ee20e567bf_1_28"/>
          <p:cNvPicPr/>
          <p:nvPr/>
        </p:nvPicPr>
        <p:blipFill>
          <a:blip r:embed="rId5">
            <a:alphaModFix/>
          </a:blip>
          <a:stretch/>
        </p:blipFill>
        <p:spPr bwMode="auto">
          <a:xfrm rot="2683327">
            <a:off x="743251" y="1131512"/>
            <a:ext cx="1076089" cy="1076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236</Words>
  <Application>Microsoft Macintosh PowerPoint</Application>
  <DocSecurity>0</DocSecurity>
  <PresentationFormat>Широкоэкранный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Inter</vt:lpstr>
      <vt:lpstr>Inter Black</vt:lpstr>
      <vt:lpstr>Inter Medium</vt:lpstr>
      <vt:lpstr>Roboto Black</vt:lpstr>
      <vt:lpstr>Arial</vt:lpstr>
      <vt:lpstr>Roboto</vt:lpstr>
      <vt:lpstr>Inter ExtraBold</vt:lpstr>
      <vt:lpstr>Roboto Medium</vt:lpstr>
      <vt:lpstr>Calibri</vt:lpstr>
      <vt:lpstr>Inter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/>
  <cp:lastModifiedBy>Анна Краснова</cp:lastModifiedBy>
  <cp:revision>4</cp:revision>
  <dcterms:modified xsi:type="dcterms:W3CDTF">2026-06-17T11:52:16Z</dcterms:modified>
  <cp:category/>
  <dc:identifier/>
  <cp:contentStatus/>
  <dc:language/>
  <cp:version/>
</cp:coreProperties>
</file>