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Roboto Medium"/>
      <p:regular r:id="rId30"/>
      <p:bold r:id="rId31"/>
      <p:italic r:id="rId32"/>
      <p:boldItalic r:id="rId33"/>
    </p:embeddedFont>
    <p:embeddedFont>
      <p:font typeface="Inter SemiBold"/>
      <p:regular r:id="rId34"/>
      <p:bold r:id="rId35"/>
      <p:italic r:id="rId36"/>
      <p:boldItalic r:id="rId37"/>
    </p:embeddedFont>
    <p:embeddedFont>
      <p:font typeface="Inter"/>
      <p:regular r:id="rId38"/>
      <p:bold r:id="rId39"/>
      <p:italic r:id="rId40"/>
      <p:boldItalic r:id="rId41"/>
    </p:embeddedFont>
    <p:embeddedFont>
      <p:font typeface="Inter ExtraBold"/>
      <p:bold r:id="rId42"/>
      <p:boldItalic r:id="rId43"/>
    </p:embeddedFont>
    <p:embeddedFont>
      <p:font typeface="Inter Medium"/>
      <p:regular r:id="rId44"/>
      <p:bold r:id="rId45"/>
      <p:italic r:id="rId46"/>
      <p:boldItalic r:id="rId47"/>
    </p:embeddedFont>
    <p:embeddedFont>
      <p:font typeface="Inter Black"/>
      <p:bold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24">
          <p15:clr>
            <a:srgbClr val="747775"/>
          </p15:clr>
        </p15:guide>
        <p15:guide id="2" pos="566">
          <p15:clr>
            <a:srgbClr val="747775"/>
          </p15:clr>
        </p15:guide>
        <p15:guide id="3" orient="horz" pos="1531">
          <p15:clr>
            <a:srgbClr val="747775"/>
          </p15:clr>
        </p15:guide>
        <p15:guide id="4" orient="horz" pos="1077">
          <p15:clr>
            <a:srgbClr val="747775"/>
          </p15:clr>
        </p15:guide>
      </p15:sldGuideLst>
    </p:ext>
    <p:ext uri="GoogleSlidesCustomDataVersion2">
      <go:slidesCustomData xmlns:go="http://customooxmlschemas.google.com/" r:id="rId50" roundtripDataSignature="AMtx7mh4pVm7HeQtyNK7iNbpralQbtDM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24" orient="horz"/>
        <p:guide pos="566"/>
        <p:guide pos="1531" orient="horz"/>
        <p:guide pos="107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-italic.fntdata"/><Relationship Id="rId42" Type="http://schemas.openxmlformats.org/officeDocument/2006/relationships/font" Target="fonts/InterExtraBold-bold.fntdata"/><Relationship Id="rId41" Type="http://schemas.openxmlformats.org/officeDocument/2006/relationships/font" Target="fonts/Inter-boldItalic.fntdata"/><Relationship Id="rId44" Type="http://schemas.openxmlformats.org/officeDocument/2006/relationships/font" Target="fonts/InterMedium-regular.fntdata"/><Relationship Id="rId43" Type="http://schemas.openxmlformats.org/officeDocument/2006/relationships/font" Target="fonts/InterExtraBold-boldItalic.fntdata"/><Relationship Id="rId46" Type="http://schemas.openxmlformats.org/officeDocument/2006/relationships/font" Target="fonts/InterMedium-italic.fntdata"/><Relationship Id="rId45" Type="http://schemas.openxmlformats.org/officeDocument/2006/relationships/font" Target="fonts/Inter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InterBlack-bold.fntdata"/><Relationship Id="rId47" Type="http://schemas.openxmlformats.org/officeDocument/2006/relationships/font" Target="fonts/InterMedium-boldItalic.fntdata"/><Relationship Id="rId49" Type="http://schemas.openxmlformats.org/officeDocument/2006/relationships/font" Target="fonts/Inter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bold.fntdata"/><Relationship Id="rId30" Type="http://schemas.openxmlformats.org/officeDocument/2006/relationships/font" Target="fonts/RobotoMedium-regular.fntdata"/><Relationship Id="rId33" Type="http://schemas.openxmlformats.org/officeDocument/2006/relationships/font" Target="fonts/RobotoMedium-boldItalic.fntdata"/><Relationship Id="rId32" Type="http://schemas.openxmlformats.org/officeDocument/2006/relationships/font" Target="fonts/RobotoMedium-italic.fntdata"/><Relationship Id="rId35" Type="http://schemas.openxmlformats.org/officeDocument/2006/relationships/font" Target="fonts/InterSemiBold-bold.fntdata"/><Relationship Id="rId34" Type="http://schemas.openxmlformats.org/officeDocument/2006/relationships/font" Target="fonts/InterSemiBold-regular.fntdata"/><Relationship Id="rId37" Type="http://schemas.openxmlformats.org/officeDocument/2006/relationships/font" Target="fonts/InterSemiBold-boldItalic.fntdata"/><Relationship Id="rId36" Type="http://schemas.openxmlformats.org/officeDocument/2006/relationships/font" Target="fonts/InterSemiBold-italic.fntdata"/><Relationship Id="rId39" Type="http://schemas.openxmlformats.org/officeDocument/2006/relationships/font" Target="fonts/Inter-bold.fntdata"/><Relationship Id="rId38" Type="http://schemas.openxmlformats.org/officeDocument/2006/relationships/font" Target="fonts/Inter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ed95e81db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g3ed95e81db0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ed95e81db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g3ed95e81db0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ed95e81db0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g3ed95e81db0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d95e81db0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g3ed95e81db0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ed95e81db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g3ed95e81db0_0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ed95e81db0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g3ed95e81db0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ed95e81db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g3ed95e81db0_0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ed95e81db0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g3ed95e81db0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ed95e81db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g3ed95e81db0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ed95e81db0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g3ed95e81db0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e20e567bf_1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2ee20e567b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ed95e81db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3ed95e81db0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d95e81db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3ed95e81db0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d95e81db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3ed95e81db0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d95e81db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3ed95e81db0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d95e81db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3ed95e81db0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ed95e81db0_0_34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3ed95e81db0_0_34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g3ed95e81db0_0_34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CUST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/>
          <p:nvPr>
            <p:ph idx="2" type="pic"/>
          </p:nvPr>
        </p:nvSpPr>
        <p:spPr>
          <a:xfrm>
            <a:off x="766650" y="1578800"/>
            <a:ext cx="3429000" cy="4540200"/>
          </a:xfrm>
          <a:prstGeom prst="roundRect">
            <a:avLst>
              <a:gd fmla="val 105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ng"/><Relationship Id="rId4" Type="http://schemas.openxmlformats.org/officeDocument/2006/relationships/image" Target="../media/image33.png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42.png"/><Relationship Id="rId6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14.png"/><Relationship Id="rId5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Relationship Id="rId6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4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Relationship Id="rId4" Type="http://schemas.openxmlformats.org/officeDocument/2006/relationships/image" Target="../media/image25.png"/><Relationship Id="rId5" Type="http://schemas.openxmlformats.org/officeDocument/2006/relationships/image" Target="../media/image31.png"/><Relationship Id="rId6" Type="http://schemas.openxmlformats.org/officeDocument/2006/relationships/hyperlink" Target="mailto:sales@huntflow.ru" TargetMode="External"/><Relationship Id="rId7" Type="http://schemas.openxmlformats.org/officeDocument/2006/relationships/hyperlink" Target="https://huntflow.ru" TargetMode="External"/><Relationship Id="rId8" Type="http://schemas.openxmlformats.org/officeDocument/2006/relationships/image" Target="../media/image4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Relationship Id="rId4" Type="http://schemas.openxmlformats.org/officeDocument/2006/relationships/image" Target="../media/image47.png"/><Relationship Id="rId5" Type="http://schemas.openxmlformats.org/officeDocument/2006/relationships/image" Target="../media/image49.png"/><Relationship Id="rId6" Type="http://schemas.openxmlformats.org/officeDocument/2006/relationships/image" Target="../media/image52.png"/><Relationship Id="rId7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11" Type="http://schemas.openxmlformats.org/officeDocument/2006/relationships/image" Target="../media/image11.png"/><Relationship Id="rId10" Type="http://schemas.openxmlformats.org/officeDocument/2006/relationships/image" Target="../media/image15.png"/><Relationship Id="rId21" Type="http://schemas.openxmlformats.org/officeDocument/2006/relationships/image" Target="../media/image27.png"/><Relationship Id="rId13" Type="http://schemas.openxmlformats.org/officeDocument/2006/relationships/image" Target="../media/image7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5" Type="http://schemas.openxmlformats.org/officeDocument/2006/relationships/image" Target="../media/image1.png"/><Relationship Id="rId14" Type="http://schemas.openxmlformats.org/officeDocument/2006/relationships/image" Target="../media/image9.png"/><Relationship Id="rId17" Type="http://schemas.openxmlformats.org/officeDocument/2006/relationships/image" Target="../media/image29.png"/><Relationship Id="rId16" Type="http://schemas.openxmlformats.org/officeDocument/2006/relationships/image" Target="../media/image4.png"/><Relationship Id="rId5" Type="http://schemas.openxmlformats.org/officeDocument/2006/relationships/image" Target="../media/image18.png"/><Relationship Id="rId19" Type="http://schemas.openxmlformats.org/officeDocument/2006/relationships/image" Target="../media/image26.png"/><Relationship Id="rId6" Type="http://schemas.openxmlformats.org/officeDocument/2006/relationships/image" Target="../media/image3.png"/><Relationship Id="rId18" Type="http://schemas.openxmlformats.org/officeDocument/2006/relationships/image" Target="../media/image20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A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 b="2107" l="0" r="0" t="2116"/>
          <a:stretch/>
        </p:blipFill>
        <p:spPr>
          <a:xfrm>
            <a:off x="0" y="0"/>
            <a:ext cx="121602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898525" y="2603600"/>
            <a:ext cx="10325400" cy="1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200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Как закрывать вакансии в срок и управлять процессом найма</a:t>
            </a:r>
            <a:endParaRPr sz="4200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5000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4180350" y="1709750"/>
            <a:ext cx="383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865D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4353200" y="1883500"/>
            <a:ext cx="3453900" cy="523200"/>
          </a:xfrm>
          <a:prstGeom prst="roundRect">
            <a:avLst>
              <a:gd fmla="val 50000" name="adj"/>
            </a:avLst>
          </a:prstGeom>
          <a:solidFill>
            <a:srgbClr val="EDF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Онлайн-конференция</a:t>
            </a:r>
            <a:endParaRPr b="0" i="0" sz="2000" u="none" cap="none" strike="noStrike">
              <a:solidFill>
                <a:srgbClr val="00000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07947">
            <a:off x="2481488" y="1170646"/>
            <a:ext cx="700897" cy="88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 title="Заголовок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434100">
            <a:off x="9867375" y="4765643"/>
            <a:ext cx="1169452" cy="117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 title="ХФКОНФ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7338" y="463924"/>
            <a:ext cx="2997325" cy="5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4027525" y="4176200"/>
            <a:ext cx="4067400" cy="523200"/>
          </a:xfrm>
          <a:prstGeom prst="roundRect">
            <a:avLst>
              <a:gd fmla="val 50000" name="adj"/>
            </a:avLst>
          </a:prstGeom>
          <a:solidFill>
            <a:srgbClr val="EDF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191600" y="4175300"/>
            <a:ext cx="57771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ru-RU" sz="2600">
                <a:solidFill>
                  <a:srgbClr val="15A5BB"/>
                </a:solidFill>
                <a:latin typeface="Inter"/>
                <a:ea typeface="Inter"/>
                <a:cs typeface="Inter"/>
                <a:sym typeface="Inter"/>
              </a:rPr>
              <a:t>HR-встреча в Омске</a:t>
            </a:r>
            <a:endParaRPr b="1" i="0" sz="2600" u="none" cap="none" strike="noStrike">
              <a:solidFill>
                <a:srgbClr val="15A5BB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/>
          <p:nvPr/>
        </p:nvSpPr>
        <p:spPr>
          <a:xfrm>
            <a:off x="646000" y="494419"/>
            <a:ext cx="104742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Расчет срока закрытия позиции внутри вакансии</a:t>
            </a:r>
            <a:endParaRPr sz="4400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84" name="Google Shape;184;p6" title="ХФКОНФ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1100" y="1939126"/>
            <a:ext cx="9789801" cy="403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ed95e81db0_0_84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Скорость движения по воронке</a:t>
            </a:r>
            <a:endParaRPr sz="4400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91" name="Google Shape;191;g3ed95e81db0_0_84" title="ХФКОНФ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ed95e81db0_0_84" title="Снимок экрана 2025-04-24 в 09.59.57.png"/>
          <p:cNvPicPr preferRelativeResize="0"/>
          <p:nvPr/>
        </p:nvPicPr>
        <p:blipFill rotWithShape="1">
          <a:blip r:embed="rId4">
            <a:alphaModFix/>
          </a:blip>
          <a:srcRect b="0" l="2576" r="4088" t="0"/>
          <a:stretch/>
        </p:blipFill>
        <p:spPr>
          <a:xfrm>
            <a:off x="2958800" y="1636163"/>
            <a:ext cx="6274377" cy="39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ed95e81db0_0_84" title="Frame 20873265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06875" y="4265674"/>
            <a:ext cx="880300" cy="9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ed95e81db0_0_84" title="Frame 208732650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37750" y="5210095"/>
            <a:ext cx="1250125" cy="1383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ed95e81db0_0_99"/>
          <p:cNvSpPr txBox="1"/>
          <p:nvPr/>
        </p:nvSpPr>
        <p:spPr>
          <a:xfrm>
            <a:off x="646000" y="494425"/>
            <a:ext cx="107166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Уникальная визуализация воронки</a:t>
            </a:r>
            <a:endParaRPr sz="4400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00" name="Google Shape;200;g3ed95e81db0_0_99" title="ХФКОНФ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ed95e81db0_0_99" title="Frame 20873265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6875" y="4265674"/>
            <a:ext cx="880300" cy="9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ed95e81db0_0_99" title="Frame 208732650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37750" y="5210095"/>
            <a:ext cx="1250125" cy="138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ed95e81db0_0_99"/>
          <p:cNvPicPr preferRelativeResize="0"/>
          <p:nvPr/>
        </p:nvPicPr>
        <p:blipFill rotWithShape="1">
          <a:blip r:embed="rId6">
            <a:alphaModFix/>
          </a:blip>
          <a:srcRect b="13375" l="0" r="0" t="0"/>
          <a:stretch/>
        </p:blipFill>
        <p:spPr>
          <a:xfrm>
            <a:off x="2398175" y="1162525"/>
            <a:ext cx="7639578" cy="466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Детализация по рекрутерам</a:t>
            </a:r>
            <a:endParaRPr sz="4400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09" name="Google Shape;209;p7" title="Frame 20873265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65888">
            <a:off x="9463049" y="4905751"/>
            <a:ext cx="3979075" cy="197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 title="ХФКОНФ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5">
            <a:alphaModFix/>
          </a:blip>
          <a:srcRect b="28197" l="0" r="0" t="0"/>
          <a:stretch/>
        </p:blipFill>
        <p:spPr>
          <a:xfrm>
            <a:off x="2968599" y="1465900"/>
            <a:ext cx="6254799" cy="462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AFF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3ed95e81db0_0_133"/>
          <p:cNvPicPr preferRelativeResize="0"/>
          <p:nvPr/>
        </p:nvPicPr>
        <p:blipFill rotWithShape="1">
          <a:blip r:embed="rId3">
            <a:alphaModFix/>
          </a:blip>
          <a:srcRect b="2107" l="0" r="0" t="2117"/>
          <a:stretch/>
        </p:blipFill>
        <p:spPr>
          <a:xfrm>
            <a:off x="0" y="0"/>
            <a:ext cx="121602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ed95e81db0_0_133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8" name="Google Shape;218;g3ed95e81db0_0_133"/>
          <p:cNvSpPr txBox="1"/>
          <p:nvPr/>
        </p:nvSpPr>
        <p:spPr>
          <a:xfrm>
            <a:off x="4180350" y="1709750"/>
            <a:ext cx="383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865D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219" name="Google Shape;219;g3ed95e81db0_0_133" title="ХФКОНФ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7338" y="463924"/>
            <a:ext cx="2997325" cy="52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ed95e81db0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375" y="-388426"/>
            <a:ext cx="11457674" cy="721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ed95e81db0_0_133"/>
          <p:cNvSpPr txBox="1"/>
          <p:nvPr/>
        </p:nvSpPr>
        <p:spPr>
          <a:xfrm>
            <a:off x="1559550" y="2618450"/>
            <a:ext cx="90729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ru-RU" sz="8400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Заказчики</a:t>
            </a:r>
            <a:endParaRPr b="0" i="0" sz="8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AFF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ed95e81db0_0_146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7" name="Google Shape;227;g3ed95e81db0_0_146"/>
          <p:cNvSpPr txBox="1"/>
          <p:nvPr/>
        </p:nvSpPr>
        <p:spPr>
          <a:xfrm>
            <a:off x="4180350" y="1709750"/>
            <a:ext cx="383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865D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28" name="Google Shape;228;g3ed95e81db0_0_146"/>
          <p:cNvSpPr txBox="1"/>
          <p:nvPr/>
        </p:nvSpPr>
        <p:spPr>
          <a:xfrm>
            <a:off x="673275" y="2048450"/>
            <a:ext cx="106569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5500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Процесс подбора невозможен без участия бизнес-заказчика</a:t>
            </a:r>
            <a:endParaRPr sz="5500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/>
          <p:nvPr/>
        </p:nvSpPr>
        <p:spPr>
          <a:xfrm>
            <a:off x="645989" y="494414"/>
            <a:ext cx="10474200" cy="23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Проблемы во взаимодействии с заказчиками</a:t>
            </a:r>
            <a:endParaRPr sz="4400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34" name="Google Shape;234;p9" title="Frame 20873265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5025" y="4682200"/>
            <a:ext cx="2016974" cy="21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 title="Frame 20873265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1950" y="4191000"/>
            <a:ext cx="873450" cy="9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 title="ХФКОНФ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>
            <a:off x="361060" y="1973733"/>
            <a:ext cx="11360700" cy="3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9530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Inter"/>
              <a:buChar char="●"/>
            </a:pPr>
            <a:r>
              <a:rPr lang="ru-RU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Нестандартизированная заявка на подбор</a:t>
            </a:r>
            <a:endParaRPr sz="30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9530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Inter"/>
              <a:buChar char="●"/>
            </a:pPr>
            <a:r>
              <a:rPr lang="ru-RU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Зависание кандидата на разных этапах</a:t>
            </a:r>
            <a:endParaRPr sz="30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9530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Inter"/>
              <a:buChar char="●"/>
            </a:pPr>
            <a:r>
              <a:rPr lang="ru-RU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Неинформативная обратная связь по кандидату</a:t>
            </a:r>
            <a:endParaRPr sz="30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9530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Inter"/>
              <a:buChar char="●"/>
            </a:pPr>
            <a:r>
              <a:rPr lang="ru-RU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Нет разграничения зон ответственности</a:t>
            </a:r>
            <a:endParaRPr sz="30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d95e81db0_0_167"/>
          <p:cNvSpPr txBox="1"/>
          <p:nvPr/>
        </p:nvSpPr>
        <p:spPr>
          <a:xfrm>
            <a:off x="646000" y="494425"/>
            <a:ext cx="10810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Подача заявки в электронном виде</a:t>
            </a:r>
            <a:endParaRPr sz="4400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43" name="Google Shape;243;g3ed95e81db0_0_167" title="Frame 20873265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65888">
            <a:off x="9463049" y="4905751"/>
            <a:ext cx="3979075" cy="197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ed95e81db0_0_167" title="ХФКОНФ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ed95e81db0_0_167" title="Снимок экрана 2025-04-24 в 09.38.45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6875" y="1759112"/>
            <a:ext cx="9698250" cy="3687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d95e81db0_0_176"/>
          <p:cNvSpPr txBox="1"/>
          <p:nvPr/>
        </p:nvSpPr>
        <p:spPr>
          <a:xfrm>
            <a:off x="646000" y="494425"/>
            <a:ext cx="10810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Приглашение заказчика на этапы </a:t>
            </a:r>
            <a:endParaRPr sz="4400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51" name="Google Shape;251;g3ed95e81db0_0_176" title="Frame 20873265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65888">
            <a:off x="9463049" y="4905751"/>
            <a:ext cx="3979075" cy="197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3ed95e81db0_0_176" title="ХФКОНФ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ed95e81db0_0_176"/>
          <p:cNvPicPr preferRelativeResize="0"/>
          <p:nvPr/>
        </p:nvPicPr>
        <p:blipFill rotWithShape="1">
          <a:blip r:embed="rId5">
            <a:alphaModFix/>
          </a:blip>
          <a:srcRect b="26330" l="0" r="0" t="0"/>
          <a:stretch/>
        </p:blipFill>
        <p:spPr>
          <a:xfrm>
            <a:off x="5642083" y="1068808"/>
            <a:ext cx="4749332" cy="552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ed95e81db0_0_1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4125" y="1512802"/>
            <a:ext cx="4837023" cy="406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ed95e81db0_0_186"/>
          <p:cNvSpPr txBox="1"/>
          <p:nvPr/>
        </p:nvSpPr>
        <p:spPr>
          <a:xfrm>
            <a:off x="646000" y="494425"/>
            <a:ext cx="10810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Ограничение времени на этапе</a:t>
            </a:r>
            <a:endParaRPr sz="4400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60" name="Google Shape;260;g3ed95e81db0_0_186" title="Frame 20873265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65888">
            <a:off x="9463049" y="4905751"/>
            <a:ext cx="3979075" cy="197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ed95e81db0_0_186" title="ХФКОНФ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ed95e81db0_0_186" title="Снимок экрана 2025-04-24 в 09.38.59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3975" y="1968500"/>
            <a:ext cx="10075124" cy="39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 title="Frame 2087326505.png"/>
          <p:cNvPicPr preferRelativeResize="0"/>
          <p:nvPr/>
        </p:nvPicPr>
        <p:blipFill rotWithShape="1">
          <a:blip r:embed="rId3">
            <a:alphaModFix/>
          </a:blip>
          <a:srcRect b="12680" l="3900" r="-3900" t="-12680"/>
          <a:stretch/>
        </p:blipFill>
        <p:spPr>
          <a:xfrm rot="2699998">
            <a:off x="-1050199" y="5364932"/>
            <a:ext cx="3297353" cy="163648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720875" y="990600"/>
            <a:ext cx="10914300" cy="4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21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Мы появились 1</a:t>
            </a:r>
            <a:r>
              <a:rPr lang="ru-RU" sz="2100"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1</a:t>
            </a:r>
            <a:r>
              <a:rPr b="0" i="0" lang="ru-RU" sz="21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 лет назад, чтобы нанимать сотрудников было удобнее. </a:t>
            </a:r>
            <a:endParaRPr b="0" i="0" sz="2100" u="none" cap="none" strike="noStrike">
              <a:solidFill>
                <a:srgbClr val="000000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100"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21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Простая, казалось бы, идея </a:t>
            </a:r>
            <a:r>
              <a:rPr lang="ru-RU" sz="2100"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«</a:t>
            </a:r>
            <a:r>
              <a:rPr b="0" i="0" lang="ru-RU" sz="21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блокнотика с кандидатами</a:t>
            </a:r>
            <a:r>
              <a:rPr lang="ru-RU" sz="2100"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»</a:t>
            </a:r>
            <a:r>
              <a:rPr b="0" i="0" lang="ru-RU" sz="21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 выросла в настоящее профессиональное сообщество. Но главное осталось неизменным — мы создаем продукт, который </a:t>
            </a:r>
            <a:r>
              <a:rPr b="0" i="0" lang="ru-RU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помогает решать главную задачу рекрутинга — закрывать вакансии в срок. А каждая наша функция — это ответ на ваши вопросы, боли и задачи.</a:t>
            </a:r>
            <a:endParaRPr b="0" i="0" sz="2100" u="none" cap="none" strike="noStrike">
              <a:solidFill>
                <a:srgbClr val="000000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ru-RU" sz="21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</a:br>
            <a:r>
              <a:rPr b="0" i="0" lang="ru-RU" sz="21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Сегодня более 2 500 клиентов от фрилансеров до крупных холдингов и корпораций подтверждают, что </a:t>
            </a:r>
            <a:r>
              <a:rPr b="0" i="0" lang="ru-RU" sz="2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Хантфлоу помогает решать главную задачу рекрутинга — закрывать вакансии в срок.</a:t>
            </a:r>
            <a:endParaRPr b="0" i="0" sz="2100" u="none" cap="none" strike="noStrike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3382925" y="5349213"/>
            <a:ext cx="5590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❤️ Спасибо, что создаете историю Хантфлоу вместе с нами</a:t>
            </a:r>
            <a:endParaRPr b="1" i="0" sz="23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2" name="Google Shape;102;p3" title="ХФКОНФ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7338" y="463924"/>
            <a:ext cx="2997325" cy="5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AFF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3ed95e81db0_0_203"/>
          <p:cNvPicPr preferRelativeResize="0"/>
          <p:nvPr/>
        </p:nvPicPr>
        <p:blipFill rotWithShape="1">
          <a:blip r:embed="rId3">
            <a:alphaModFix/>
          </a:blip>
          <a:srcRect b="2107" l="0" r="0" t="2117"/>
          <a:stretch/>
        </p:blipFill>
        <p:spPr>
          <a:xfrm>
            <a:off x="0" y="0"/>
            <a:ext cx="121602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ed95e81db0_0_203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9" name="Google Shape;269;g3ed95e81db0_0_203"/>
          <p:cNvSpPr txBox="1"/>
          <p:nvPr/>
        </p:nvSpPr>
        <p:spPr>
          <a:xfrm>
            <a:off x="4180350" y="1709750"/>
            <a:ext cx="383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865D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270" name="Google Shape;270;g3ed95e81db0_0_203" title="ХФКОНФ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7338" y="463924"/>
            <a:ext cx="2997325" cy="5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ed95e81db0_0_203"/>
          <p:cNvSpPr txBox="1"/>
          <p:nvPr/>
        </p:nvSpPr>
        <p:spPr>
          <a:xfrm>
            <a:off x="1559550" y="2618450"/>
            <a:ext cx="90729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ru-RU" sz="7500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Автоматизация</a:t>
            </a:r>
            <a:endParaRPr b="0" i="0" sz="75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72" name="Google Shape;272;g3ed95e81db0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39825" y="0"/>
            <a:ext cx="536451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3ed95e81db0_0_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0792" y="0"/>
            <a:ext cx="549175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AFF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ed95e81db0_0_214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9" name="Google Shape;279;g3ed95e81db0_0_214"/>
          <p:cNvSpPr txBox="1"/>
          <p:nvPr/>
        </p:nvSpPr>
        <p:spPr>
          <a:xfrm>
            <a:off x="4180350" y="1709750"/>
            <a:ext cx="383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865D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80" name="Google Shape;280;g3ed95e81db0_0_214"/>
          <p:cNvSpPr txBox="1"/>
          <p:nvPr/>
        </p:nvSpPr>
        <p:spPr>
          <a:xfrm>
            <a:off x="767550" y="2505450"/>
            <a:ext cx="10656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Цель рекрутера — закрывать больше вакансий за меньшее время, а рутина должна быть автоматизирована</a:t>
            </a:r>
            <a:endParaRPr sz="4000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ed95e81db0_0_221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  Автоматизация рутины</a:t>
            </a:r>
            <a:endParaRPr sz="4400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286" name="Google Shape;286;g3ed95e81db0_0_221" title="ХФКОНФ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3ed95e81db0_0_221"/>
          <p:cNvSpPr txBox="1"/>
          <p:nvPr/>
        </p:nvSpPr>
        <p:spPr>
          <a:xfrm>
            <a:off x="349875" y="1287198"/>
            <a:ext cx="11360700" cy="4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1900"/>
              <a:buFont typeface="Inter"/>
              <a:buChar char="●"/>
            </a:pPr>
            <a:r>
              <a:rPr lang="ru-RU" sz="1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Сохранение</a:t>
            </a:r>
            <a:r>
              <a:rPr lang="ru-RU" sz="1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 кандидата в пару кликов </a:t>
            </a:r>
            <a:endParaRPr sz="1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1900"/>
              <a:buFont typeface="Inter"/>
              <a:buChar char="●"/>
            </a:pPr>
            <a:r>
              <a:rPr lang="ru-RU" sz="1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Работа в формате “единого окна”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1900"/>
              <a:buFont typeface="Inter"/>
              <a:buChar char="●"/>
            </a:pPr>
            <a:r>
              <a:rPr lang="ru-RU" sz="1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Ведение кандидата по нескольким вакансиям с разграничение истории работы по ним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1900"/>
              <a:buFont typeface="Inter"/>
              <a:buChar char="●"/>
            </a:pPr>
            <a:r>
              <a:rPr lang="ru-RU" sz="1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Определение дубликатов</a:t>
            </a:r>
            <a:r>
              <a:rPr lang="ru-RU" sz="1900">
                <a:solidFill>
                  <a:schemeClr val="dk1"/>
                </a:solidFill>
              </a:rPr>
              <a:t>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1900"/>
              <a:buFont typeface="Inter"/>
              <a:buChar char="●"/>
            </a:pPr>
            <a:r>
              <a:rPr lang="ru-RU" sz="1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Поиск в базе- работа с кадровым резервом </a:t>
            </a:r>
            <a:r>
              <a:rPr lang="ru-RU" sz="1900">
                <a:solidFill>
                  <a:schemeClr val="dk1"/>
                </a:solidFill>
              </a:rPr>
              <a:t> 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1900"/>
              <a:buFont typeface="Inter"/>
              <a:buChar char="●"/>
            </a:pPr>
            <a:r>
              <a:rPr lang="ru-RU" sz="1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Шаблоны сообщений в мессенджерах и переход без добавления в телефонную книгу</a:t>
            </a:r>
            <a:endParaRPr sz="1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1900"/>
              <a:buFont typeface="Inter"/>
              <a:buChar char="●"/>
            </a:pPr>
            <a:r>
              <a:rPr lang="ru-RU" sz="1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Передача кандидата на рассмотрение заказчику и обмен обратной связью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1900"/>
              <a:buFont typeface="Inter"/>
              <a:buChar char="●"/>
            </a:pPr>
            <a:r>
              <a:rPr lang="ru-RU" sz="1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Постановка задач в календарь себе и коллегам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1900"/>
              <a:buFont typeface="Inter"/>
              <a:buChar char="●"/>
            </a:pPr>
            <a:r>
              <a:rPr lang="ru-RU" sz="1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интеграция Zoom, Google meet, Teams, Телемост, МТС Link</a:t>
            </a:r>
            <a:endParaRPr sz="1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1900"/>
              <a:buFont typeface="Inter"/>
              <a:buChar char="●"/>
            </a:pPr>
            <a:r>
              <a:rPr lang="ru-RU" sz="1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Автоматическая аналитика</a:t>
            </a:r>
            <a:endParaRPr sz="1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88" name="Google Shape;288;g3ed95e81db0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0550" y="3907125"/>
            <a:ext cx="3609774" cy="360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9133">
            <a:off x="6010137" y="126275"/>
            <a:ext cx="5774424" cy="66054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1"/>
          <p:cNvSpPr/>
          <p:nvPr/>
        </p:nvSpPr>
        <p:spPr>
          <a:xfrm>
            <a:off x="7462338" y="1843900"/>
            <a:ext cx="3353400" cy="3467700"/>
          </a:xfrm>
          <a:prstGeom prst="roundRect">
            <a:avLst>
              <a:gd fmla="val 8601" name="adj"/>
            </a:avLst>
          </a:prstGeom>
          <a:solidFill>
            <a:srgbClr val="FFFFFF"/>
          </a:solidFill>
          <a:ln>
            <a:noFill/>
          </a:ln>
          <a:effectLst>
            <a:outerShdw blurRad="371475" rotWithShape="0" algn="bl" dir="5400000" dist="66675">
              <a:srgbClr val="323126">
                <a:alpha val="54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351193">
            <a:off x="6587462" y="3934525"/>
            <a:ext cx="1321504" cy="166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 title="Frame 20873265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68600" y="1581950"/>
            <a:ext cx="728675" cy="7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/>
          <p:cNvSpPr txBox="1"/>
          <p:nvPr/>
        </p:nvSpPr>
        <p:spPr>
          <a:xfrm>
            <a:off x="433475" y="4914088"/>
            <a:ext cx="5612700" cy="16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A5BB"/>
              </a:buClr>
              <a:buSzPts val="2300"/>
              <a:buFont typeface="Inter Medium"/>
              <a:buChar char="✦"/>
            </a:pPr>
            <a:r>
              <a:rPr b="0" i="0" lang="ru-RU" sz="2300" u="none" cap="none" strike="noStrike">
                <a:solidFill>
                  <a:srgbClr val="282A2E"/>
                </a:solidFill>
                <a:uFill>
                  <a:noFill/>
                </a:uFill>
                <a:latin typeface="Inter Medium"/>
                <a:ea typeface="Inter Medium"/>
                <a:cs typeface="Inter Medium"/>
                <a:sym typeface="Inter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sales@huntflow.ru</a:t>
            </a:r>
            <a:r>
              <a:rPr b="0" i="0" lang="ru-RU" sz="2300" u="none" cap="none" strike="noStrike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endParaRPr b="0" i="0" sz="2300" u="none" cap="none" strike="noStrike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A5BB"/>
              </a:buClr>
              <a:buSzPts val="2300"/>
              <a:buFont typeface="Inter Medium"/>
              <a:buChar char="✦"/>
            </a:pPr>
            <a:r>
              <a:rPr b="0" i="0" lang="ru-RU" sz="2300" u="none" cap="none" strike="noStrike">
                <a:solidFill>
                  <a:srgbClr val="282A2E"/>
                </a:solidFill>
                <a:uFill>
                  <a:noFill/>
                </a:uFill>
                <a:latin typeface="Inter Medium"/>
                <a:ea typeface="Inter Medium"/>
                <a:cs typeface="Inter Medium"/>
                <a:sym typeface="Inter Medium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https://huntflow.ru</a:t>
            </a:r>
            <a:r>
              <a:rPr b="0" i="0" lang="ru-RU" sz="2300" u="none" cap="none" strike="noStrike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 </a:t>
            </a:r>
            <a:endParaRPr b="0" i="0" sz="2300" u="none" cap="none" strike="noStrike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341100" y="1650825"/>
            <a:ext cx="6520500" cy="28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0"/>
              <a:buFont typeface="Arial"/>
              <a:buNone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ЗАКАЖИТЕ ПЕРСОНАЛЬНУЮ ПРЕЗЕНТАЦИЮ ХАНТФЛОУ</a:t>
            </a:r>
            <a:endParaRPr b="0" i="0" sz="4220" u="none" cap="none" strike="noStrike">
              <a:solidFill>
                <a:srgbClr val="282A2E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299" name="Google Shape;299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39838" y="2178526"/>
            <a:ext cx="2798425" cy="279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AF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2ee20e567bf_1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"/>
            <a:ext cx="1222143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2ee20e567bf_1_28"/>
          <p:cNvSpPr txBox="1"/>
          <p:nvPr>
            <p:ph type="title"/>
          </p:nvPr>
        </p:nvSpPr>
        <p:spPr>
          <a:xfrm>
            <a:off x="3596700" y="2681632"/>
            <a:ext cx="4998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6000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Вопросы</a:t>
            </a:r>
            <a:endParaRPr sz="6000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306" name="Google Shape;306;g2ee20e567bf_1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8475" y="699552"/>
            <a:ext cx="660950" cy="88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ee20e567bf_1_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9225" y="3663650"/>
            <a:ext cx="750725" cy="9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ee20e567bf_1_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86275" y="4070375"/>
            <a:ext cx="1484000" cy="14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ee20e567bf_1_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61725" y="483625"/>
            <a:ext cx="1549565" cy="15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title="ХФКОНФ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445263" y="438000"/>
            <a:ext cx="676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2700" lIns="92700" spcFirstLastPara="1" rIns="92700" wrap="square" tIns="92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46"/>
              <a:buFont typeface="Arial"/>
              <a:buNone/>
            </a:pPr>
            <a:r>
              <a:rPr b="0" i="0" lang="ru-RU" sz="3346" u="none" cap="none" strike="noStrike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Более</a:t>
            </a:r>
            <a:r>
              <a:rPr b="0" i="0" lang="ru-RU" sz="3346" u="none" cap="none" strike="noStrike">
                <a:solidFill>
                  <a:srgbClr val="1D1D1F"/>
                </a:solidFill>
                <a:latin typeface="Inter Black"/>
                <a:ea typeface="Inter Black"/>
                <a:cs typeface="Inter Black"/>
                <a:sym typeface="Inter Black"/>
              </a:rPr>
              <a:t> </a:t>
            </a:r>
            <a:r>
              <a:rPr b="0" i="0" lang="ru-RU" sz="3346" u="none" cap="none" strike="noStrike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2 500 клиентов</a:t>
            </a:r>
            <a:endParaRPr b="0" i="0" sz="4129" u="none" cap="none" strike="noStrike">
              <a:solidFill>
                <a:srgbClr val="534BC3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4">
            <a:alphaModFix/>
          </a:blip>
          <a:srcRect b="55852" l="0" r="40656" t="0"/>
          <a:stretch/>
        </p:blipFill>
        <p:spPr>
          <a:xfrm>
            <a:off x="2999580" y="3475611"/>
            <a:ext cx="813901" cy="44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5503" y="2503181"/>
            <a:ext cx="1129253" cy="31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217" y="2281150"/>
            <a:ext cx="1871452" cy="75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123" y="3491587"/>
            <a:ext cx="1309641" cy="41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30964" y="2457689"/>
            <a:ext cx="1414219" cy="40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9">
            <a:alphaModFix/>
          </a:blip>
          <a:srcRect b="36520" l="0" r="0" t="0"/>
          <a:stretch/>
        </p:blipFill>
        <p:spPr>
          <a:xfrm>
            <a:off x="6692450" y="2503174"/>
            <a:ext cx="1147354" cy="31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10">
            <a:alphaModFix/>
          </a:blip>
          <a:srcRect b="-1251465" l="-275911" r="-338885" t="636669"/>
          <a:stretch/>
        </p:blipFill>
        <p:spPr>
          <a:xfrm>
            <a:off x="2188355" y="4061969"/>
            <a:ext cx="8554771" cy="129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63036" y="4414401"/>
            <a:ext cx="1625536" cy="67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563019" y="3455390"/>
            <a:ext cx="1542364" cy="55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13">
            <a:alphaModFix/>
          </a:blip>
          <a:srcRect b="7089" l="0" r="0" t="0"/>
          <a:stretch/>
        </p:blipFill>
        <p:spPr>
          <a:xfrm>
            <a:off x="4736020" y="3363394"/>
            <a:ext cx="1371568" cy="6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36212" y="4530035"/>
            <a:ext cx="1795739" cy="27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844934" y="4467396"/>
            <a:ext cx="1165944" cy="41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313689" y="3299853"/>
            <a:ext cx="2017283" cy="87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691120" y="2437970"/>
            <a:ext cx="1077528" cy="47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930312" y="4513133"/>
            <a:ext cx="982994" cy="30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691103" y="4221438"/>
            <a:ext cx="1165943" cy="1063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title="1730276250_67179b46e71069_27042151_1340478-2.png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473089" y="2362621"/>
            <a:ext cx="1909627" cy="56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title="логотип ТЭМПО.png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320363" y="3849470"/>
            <a:ext cx="1435431" cy="1435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A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3ed95e81db0_0_26"/>
          <p:cNvPicPr preferRelativeResize="0"/>
          <p:nvPr/>
        </p:nvPicPr>
        <p:blipFill rotWithShape="1">
          <a:blip r:embed="rId3">
            <a:alphaModFix/>
          </a:blip>
          <a:srcRect b="2107" l="0" r="0" t="2117"/>
          <a:stretch/>
        </p:blipFill>
        <p:spPr>
          <a:xfrm>
            <a:off x="0" y="0"/>
            <a:ext cx="121602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ed95e81db0_0_26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3" name="Google Shape;133;g3ed95e81db0_0_26"/>
          <p:cNvSpPr txBox="1"/>
          <p:nvPr/>
        </p:nvSpPr>
        <p:spPr>
          <a:xfrm>
            <a:off x="4180350" y="1709750"/>
            <a:ext cx="383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865D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34" name="Google Shape;134;g3ed95e81db0_0_26" title="ХФКОНФ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7338" y="463924"/>
            <a:ext cx="2997325" cy="5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ed95e81db0_0_26"/>
          <p:cNvSpPr txBox="1"/>
          <p:nvPr/>
        </p:nvSpPr>
        <p:spPr>
          <a:xfrm>
            <a:off x="1559550" y="2283750"/>
            <a:ext cx="9072900" cy="2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ru-RU" sz="76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Кому нужна автоматизация</a:t>
            </a:r>
            <a:endParaRPr b="0" i="0" sz="76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36" name="Google Shape;136;g3ed95e81db0_0_26" title="Картинка справа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32812">
            <a:off x="-665600" y="3805502"/>
            <a:ext cx="4185351" cy="305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351195">
            <a:off x="10781944" y="4467590"/>
            <a:ext cx="1556634" cy="196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title="ХФКОНФ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570150" y="695800"/>
            <a:ext cx="10711200" cy="5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A5BB"/>
              </a:buClr>
              <a:buSzPts val="2300"/>
              <a:buFont typeface="Inter"/>
              <a:buAutoNum type="arabicPeriod"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Есть активный подбор (от 2х вакансий в работе)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A5BB"/>
              </a:buClr>
              <a:buSzPts val="2300"/>
              <a:buFont typeface="Inter"/>
              <a:buAutoNum type="arabicPeriod"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Есть отдельный человек/люди, которые за него отвечают 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15A5BB"/>
              </a:buClr>
              <a:buSzPts val="2300"/>
              <a:buFont typeface="Inter"/>
              <a:buAutoNum type="arabicPeriod"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Сложно разобраться в базе резюме (или ее нет совсем)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300"/>
              <a:buFont typeface="Inter"/>
              <a:buAutoNum type="arabicPeriod"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Узкопрофильные вакансии (иногда всех нужно знать в лицо)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300"/>
              <a:buFont typeface="Inter"/>
              <a:buAutoNum type="arabicPeriod"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Сложная коммуникация с заказчиками (во всем виноват подбор)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300"/>
              <a:buFont typeface="Inter"/>
              <a:buAutoNum type="arabicPeriod"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Критична скорость подбора (есть прямые риски, важно закрывать в срок, есть KPI)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3ed95e81db0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351195">
            <a:off x="10781944" y="4467590"/>
            <a:ext cx="1556634" cy="196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ed95e81db0_0_50" title="ХФКОНФ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ed95e81db0_0_50"/>
          <p:cNvSpPr txBox="1"/>
          <p:nvPr/>
        </p:nvSpPr>
        <p:spPr>
          <a:xfrm>
            <a:off x="696975" y="1125000"/>
            <a:ext cx="10581000" cy="49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400"/>
              <a:buFont typeface="Inter"/>
              <a:buAutoNum type="arabicPeriod"/>
            </a:pPr>
            <a:r>
              <a:rPr lang="ru-RU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Много ручной работы</a:t>
            </a:r>
            <a:endParaRPr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400"/>
              <a:buFont typeface="Inter"/>
              <a:buAutoNum type="arabicPeriod"/>
            </a:pPr>
            <a:r>
              <a:rPr lang="ru-RU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Нет аналитики, или она тоже собирается руками</a:t>
            </a:r>
            <a:endParaRPr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400"/>
              <a:buFont typeface="Inter"/>
              <a:buAutoNum type="arabicPeriod"/>
            </a:pPr>
            <a:r>
              <a:rPr lang="ru-RU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Нет показателей эффективности, не понятно где узкие места и где зоны роста</a:t>
            </a:r>
            <a:endParaRPr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400"/>
              <a:buFont typeface="Inter"/>
              <a:buAutoNum type="arabicPeriod"/>
            </a:pPr>
            <a:r>
              <a:rPr lang="ru-RU" sz="2400">
                <a:latin typeface="Inter"/>
                <a:ea typeface="Inter"/>
                <a:cs typeface="Inter"/>
                <a:sym typeface="Inter"/>
              </a:rPr>
              <a:t>Рекрутер и заказчик говорят на разных языках</a:t>
            </a:r>
            <a:endParaRPr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400"/>
              <a:buFont typeface="Inter"/>
              <a:buAutoNum type="arabicPeriod"/>
            </a:pPr>
            <a:r>
              <a:rPr lang="ru-RU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Нет истории работы с кандидатами, каждый рекрутер </a:t>
            </a:r>
            <a:r>
              <a:rPr lang="ru-RU" sz="2400">
                <a:latin typeface="Inter"/>
                <a:ea typeface="Inter"/>
                <a:cs typeface="Inter"/>
                <a:sym typeface="Inter"/>
              </a:rPr>
              <a:t>сам по себе</a:t>
            </a:r>
            <a:endParaRPr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400"/>
              <a:buFont typeface="Inter"/>
              <a:buAutoNum type="arabicPeriod"/>
            </a:pPr>
            <a:r>
              <a:rPr lang="ru-RU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Нет единой базы кадрового резерва</a:t>
            </a:r>
            <a:endParaRPr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ed95e81db0_0_50"/>
          <p:cNvSpPr txBox="1"/>
          <p:nvPr/>
        </p:nvSpPr>
        <p:spPr>
          <a:xfrm>
            <a:off x="333251" y="312850"/>
            <a:ext cx="111669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Как понять, что пора?</a:t>
            </a:r>
            <a:endParaRPr sz="4400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d95e81db0_0_40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С чего начать?</a:t>
            </a:r>
            <a:endParaRPr b="0" i="0" sz="4400" u="none" cap="none" strike="noStrike">
              <a:solidFill>
                <a:srgbClr val="00AAC2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57" name="Google Shape;157;g3ed95e81db0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351195">
            <a:off x="10781944" y="4467590"/>
            <a:ext cx="1556634" cy="196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ed95e81db0_0_40" title="ХФКОНФ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ed95e81db0_0_40"/>
          <p:cNvSpPr txBox="1"/>
          <p:nvPr/>
        </p:nvSpPr>
        <p:spPr>
          <a:xfrm>
            <a:off x="646000" y="1352900"/>
            <a:ext cx="10731000" cy="4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200"/>
              <a:buFont typeface="Inter"/>
              <a:buAutoNum type="arabicPeriod"/>
            </a:pPr>
            <a:r>
              <a:rPr lang="ru-RU" sz="2200">
                <a:latin typeface="Inter"/>
                <a:ea typeface="Inter"/>
                <a:cs typeface="Inter"/>
                <a:sym typeface="Inter"/>
              </a:rPr>
              <a:t>Построить стандартизированный, прозрачный и управляемый процесс (шаг за шагом)</a:t>
            </a:r>
            <a:endParaRPr sz="2200"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200"/>
              <a:buFont typeface="Inter"/>
              <a:buAutoNum type="arabicPeriod"/>
            </a:pPr>
            <a:r>
              <a:rPr lang="ru-RU" sz="2200">
                <a:latin typeface="Inter"/>
                <a:ea typeface="Inter"/>
                <a:cs typeface="Inter"/>
                <a:sym typeface="Inter"/>
              </a:rPr>
              <a:t>Автоматизировать часть задач - избавиться от рутины</a:t>
            </a:r>
            <a:endParaRPr sz="2200"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200"/>
              <a:buFont typeface="Inter"/>
              <a:buAutoNum type="arabicPeriod"/>
            </a:pPr>
            <a:r>
              <a:rPr lang="ru-RU" sz="2200">
                <a:latin typeface="Inter"/>
                <a:ea typeface="Inter"/>
                <a:cs typeface="Inter"/>
                <a:sym typeface="Inter"/>
              </a:rPr>
              <a:t>Работать с аналитикой и критериями эффективности - реагировать на изменения и принимать решения на основе цифр </a:t>
            </a:r>
            <a:endParaRPr sz="2200"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200"/>
              <a:buFont typeface="Inter"/>
              <a:buAutoNum type="arabicPeriod"/>
            </a:pPr>
            <a:r>
              <a:rPr lang="ru-RU" sz="2200">
                <a:latin typeface="Inter"/>
                <a:ea typeface="Inter"/>
                <a:cs typeface="Inter"/>
                <a:sym typeface="Inter"/>
              </a:rPr>
              <a:t>Работать с кадровым резервом</a:t>
            </a:r>
            <a:endParaRPr sz="2200">
              <a:latin typeface="Inter"/>
              <a:ea typeface="Inter"/>
              <a:cs typeface="Inter"/>
              <a:sym typeface="Inter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A5BB"/>
              </a:buClr>
              <a:buSzPts val="2200"/>
              <a:buFont typeface="Inter"/>
              <a:buAutoNum type="arabicPeriod"/>
            </a:pPr>
            <a:r>
              <a:rPr lang="ru-RU" sz="2200">
                <a:latin typeface="Inter"/>
                <a:ea typeface="Inter"/>
                <a:cs typeface="Inter"/>
                <a:sym typeface="Inter"/>
              </a:rPr>
              <a:t>Обеспечить командную работу рекрутера и заказчика</a:t>
            </a:r>
            <a:endParaRPr sz="2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FA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ed95e81db0_0_61"/>
          <p:cNvPicPr preferRelativeResize="0"/>
          <p:nvPr/>
        </p:nvPicPr>
        <p:blipFill rotWithShape="1">
          <a:blip r:embed="rId3">
            <a:alphaModFix/>
          </a:blip>
          <a:srcRect b="2107" l="0" r="0" t="2117"/>
          <a:stretch/>
        </p:blipFill>
        <p:spPr>
          <a:xfrm>
            <a:off x="0" y="0"/>
            <a:ext cx="121602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ed95e81db0_0_61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6" name="Google Shape;166;g3ed95e81db0_0_61"/>
          <p:cNvSpPr txBox="1"/>
          <p:nvPr/>
        </p:nvSpPr>
        <p:spPr>
          <a:xfrm>
            <a:off x="4180350" y="1709750"/>
            <a:ext cx="383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865D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67" name="Google Shape;167;g3ed95e81db0_0_61" title="ХФКОНФ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7338" y="463924"/>
            <a:ext cx="2997325" cy="5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ed95e81db0_0_61"/>
          <p:cNvSpPr txBox="1"/>
          <p:nvPr/>
        </p:nvSpPr>
        <p:spPr>
          <a:xfrm>
            <a:off x="1559550" y="2618450"/>
            <a:ext cx="90729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ru-RU" sz="8400" u="none" cap="none" strike="noStrike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Аналитика</a:t>
            </a:r>
            <a:endParaRPr b="0" i="0" sz="8400" u="none" cap="none" strike="noStrike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69" name="Google Shape;169;g3ed95e81db0_0_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8375" y="42800"/>
            <a:ext cx="4269400" cy="437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ed95e81db0_0_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308225"/>
            <a:ext cx="3310900" cy="354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3ed95e81db0_0_73" title="ХФКОНФ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ed95e81db0_0_73"/>
          <p:cNvSpPr txBox="1"/>
          <p:nvPr/>
        </p:nvSpPr>
        <p:spPr>
          <a:xfrm>
            <a:off x="697000" y="267150"/>
            <a:ext cx="108183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ru-RU" sz="4000">
                <a:solidFill>
                  <a:srgbClr val="00AAC2"/>
                </a:solidFill>
                <a:latin typeface="Inter Black"/>
                <a:ea typeface="Inter Black"/>
                <a:cs typeface="Inter Black"/>
                <a:sym typeface="Inter Black"/>
              </a:rPr>
              <a:t>Время закрытия позиции — главная метрика, на которую нужно влиять</a:t>
            </a:r>
            <a:endParaRPr b="0" i="0" sz="4000" u="none" cap="none" strike="noStrike">
              <a:solidFill>
                <a:srgbClr val="534BC3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77" name="Google Shape;177;g3ed95e81db0_0_73" title="Снимок экрана 2025-04-24 в 09.55.0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025" y="1878837"/>
            <a:ext cx="9698249" cy="358193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ed95e81db0_0_73"/>
          <p:cNvSpPr txBox="1"/>
          <p:nvPr/>
        </p:nvSpPr>
        <p:spPr>
          <a:xfrm>
            <a:off x="7620000" y="5763775"/>
            <a:ext cx="3895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ru-RU" sz="1700" u="none" cap="none" strike="noStrike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«То, что измеряется - управляется»</a:t>
            </a:r>
            <a:endParaRPr b="0" i="0" sz="1700" u="none" cap="none" strike="noStrike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ru-RU" sz="1700" u="none" cap="none" strike="noStrike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Питер Друкер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