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93" r:id="rId6"/>
    <p:sldId id="288" r:id="rId7"/>
    <p:sldId id="294" r:id="rId8"/>
    <p:sldId id="266" r:id="rId9"/>
    <p:sldId id="282" r:id="rId10"/>
    <p:sldId id="295" r:id="rId11"/>
    <p:sldId id="296" r:id="rId12"/>
    <p:sldId id="297" r:id="rId13"/>
    <p:sldId id="283" r:id="rId14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8" userDrawn="1">
          <p15:clr>
            <a:srgbClr val="A4A3A4"/>
          </p15:clr>
        </p15:guide>
        <p15:guide id="2" pos="7080" userDrawn="1">
          <p15:clr>
            <a:srgbClr val="A4A3A4"/>
          </p15:clr>
        </p15:guide>
        <p15:guide id="3" pos="5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522" autoAdjust="0"/>
    <p:restoredTop sz="86497" autoAdjust="0"/>
  </p:normalViewPr>
  <p:slideViewPr>
    <p:cSldViewPr snapToGrid="0">
      <p:cViewPr varScale="1">
        <p:scale>
          <a:sx n="71" d="100"/>
          <a:sy n="71" d="100"/>
        </p:scale>
        <p:origin x="176" y="712"/>
      </p:cViewPr>
      <p:guideLst>
        <p:guide orient="horz" pos="1848"/>
        <p:guide pos="7080"/>
        <p:guide pos="5112"/>
      </p:guideLst>
    </p:cSldViewPr>
  </p:slideViewPr>
  <p:outlineViewPr>
    <p:cViewPr>
      <p:scale>
        <a:sx n="33" d="100"/>
        <a:sy n="33" d="100"/>
      </p:scale>
      <p:origin x="0" y="-481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73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F80AE3C0-C0E9-40F8-963A-C710B0868C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DB19749-4C26-46F6-A13E-4F2E91EC14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16E63F7-7608-4132-B8FA-43221AD28793}" type="datetime1">
              <a:rPr lang="ru-RU" smtClean="0"/>
              <a:t>19.12.2025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9826E5B-3572-4EEA-91A0-FE0838ED61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81D8116-DB0F-4C4A-85AD-5331C0D78B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4DB74FA-BCF5-412C-B474-5CA730E53D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6456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3327EDA-CD4E-4D7A-BE6D-26AD149468CE}" type="datetime1">
              <a:rPr lang="ru-RU" noProof="0" smtClean="0"/>
              <a:t>19.12.2025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5ADF348-2A86-4531-BD4E-BD8C0BBDAD4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788769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5ADF348-2A86-4531-BD4E-BD8C0BBDAD4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159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ru-RU" noProof="0" smtClean="0"/>
              <a:t>3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35819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ru-RU" noProof="0" smtClean="0"/>
              <a:t>4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83868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ru-RU" noProof="0" smtClean="0"/>
              <a:t>5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51820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ru-RU" noProof="0" smtClean="0"/>
              <a:t>6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39461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ru-RU" noProof="0" smtClean="0"/>
              <a:t>7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8659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ru-RU" noProof="0" smtClean="0"/>
              <a:t>8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398902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ru-RU" noProof="0" smtClean="0"/>
              <a:t>9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800507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ru-RU" noProof="0" smtClean="0"/>
              <a:t>10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767909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1947BE1-D586-49AE-B2E6-EE426AA23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532914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4C316E-D918-422D-AC5F-D93C59AB6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8" y="627016"/>
            <a:ext cx="6389027" cy="5601790"/>
          </a:xfrm>
        </p:spPr>
        <p:txBody>
          <a:bodyPr rtlCol="0">
            <a:noAutofit/>
          </a:bodyPr>
          <a:lstStyle>
            <a:lvl1pPr algn="r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defRPr sz="8000" baseline="0"/>
            </a:lvl1pPr>
          </a:lstStyle>
          <a:p>
            <a:pPr rtl="0"/>
            <a:r>
              <a:rPr lang="ru-RU" noProof="0"/>
              <a:t>Щелкните, чтобы изменить стиль образца текста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4B4012DC-9879-489B-B525-C474C5DD29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29797" y="627016"/>
            <a:ext cx="3199034" cy="5590903"/>
          </a:xfrm>
        </p:spPr>
        <p:txBody>
          <a:bodyPr rtlCol="0" anchor="ctr">
            <a:normAutofit/>
          </a:bodyPr>
          <a:lstStyle>
            <a:lvl1pPr>
              <a:defRPr lang="en-US" sz="2600" kern="1200" spc="50" baseline="0" dirty="0" smtClean="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231405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вод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984A150-581C-4608-9034-48767311A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DF7571-A130-4054-9513-4BDAC9AE5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830" y="635000"/>
            <a:ext cx="5171770" cy="2039374"/>
          </a:xfrm>
        </p:spPr>
        <p:txBody>
          <a:bodyPr rtlCol="0" anchor="b">
            <a:noAutofit/>
          </a:bodyPr>
          <a:lstStyle>
            <a:lvl1pPr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defRPr sz="6600" baseline="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DCA27FA5-F6EE-4784-AC43-76381FC2CD9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1998" y="2911475"/>
            <a:ext cx="4500563" cy="3311525"/>
          </a:xfrm>
        </p:spPr>
        <p:txBody>
          <a:bodyPr rtlCol="0">
            <a:normAutofit/>
          </a:bodyPr>
          <a:lstStyle>
            <a:lvl1pPr>
              <a:defRPr lang="en-US" sz="2200" kern="1200" spc="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14" name="Рисунок 13">
            <a:extLst>
              <a:ext uri="{FF2B5EF4-FFF2-40B4-BE49-F238E27FC236}">
                <a16:creationId xmlns:a16="http://schemas.microsoft.com/office/drawing/2014/main" id="{7094F8F4-63E4-4A00-8F98-09219DA987A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42113" y="639763"/>
            <a:ext cx="2198687" cy="254635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B34D9F00-72E9-433A-9427-8DA07653B25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337675" y="638175"/>
            <a:ext cx="2198688" cy="254635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8" name="Рисунок 17">
            <a:extLst>
              <a:ext uri="{FF2B5EF4-FFF2-40B4-BE49-F238E27FC236}">
                <a16:creationId xmlns:a16="http://schemas.microsoft.com/office/drawing/2014/main" id="{1AD0C148-B6DB-4D32-B139-403A6AEC3D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42113" y="3668713"/>
            <a:ext cx="2198687" cy="2554287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D9D424B8-9E08-469D-88C8-019306CA38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337675" y="3668713"/>
            <a:ext cx="2198688" cy="254635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/>
              <a:t>20ГГ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5492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ключ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9D15A25-1111-478B-8F77-D992652C7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90108" y="1225106"/>
            <a:ext cx="8201891" cy="39518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66A3D1-C594-4520-A142-F0D3F59C5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5193" y="3036762"/>
            <a:ext cx="7136064" cy="1700784"/>
          </a:xfrm>
        </p:spPr>
        <p:txBody>
          <a:bodyPr rtlCol="0"/>
          <a:lstStyle>
            <a:lvl1pPr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defRPr baseline="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42FBE291-E88A-44C5-884C-183EE7F67EE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804" y="1225484"/>
            <a:ext cx="4059934" cy="3951807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51FF791A-8D73-49AD-8569-7F4FE14648E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47779" y="5355583"/>
            <a:ext cx="2270162" cy="577153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>
                <a:cs typeface="Calibri"/>
              </a:rPr>
              <a:t>Щелкните, чтобы изменить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C16F6145-A1AE-4CDA-AE26-E8FDEFAAB39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984437" y="5355583"/>
            <a:ext cx="2270162" cy="577153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>
                <a:cs typeface="Calibri"/>
              </a:rPr>
              <a:t>Щелкните, чтобы изменить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3FDD02FA-6843-4E54-ACDC-AFEAFB4EFAA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21095" y="5355583"/>
            <a:ext cx="2270162" cy="577153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>
                <a:cs typeface="Calibri"/>
              </a:rPr>
              <a:t>Щелкните, чтобы изменить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9B99AED-D702-41BF-B21E-9BFB06308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405051" cy="365125"/>
          </a:xfrm>
        </p:spPr>
        <p:txBody>
          <a:bodyPr rtlCol="0"/>
          <a:lstStyle/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674C4BB-67B0-4BF7-A7D4-4222652E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20XX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52C385-1FC3-453C-952E-8DDB1B05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15824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спис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9D15A25-1111-478B-8F77-D992652C7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264985"/>
            <a:ext cx="5297764" cy="39521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3472D-332A-4010-9FEA-8E1E9AE7E1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6213" y="336958"/>
            <a:ext cx="10616187" cy="1700784"/>
          </a:xfrm>
        </p:spPr>
        <p:txBody>
          <a:bodyPr rtlCol="0"/>
          <a:lstStyle>
            <a:lvl1pPr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defRPr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51FF791A-8D73-49AD-8569-7F4FE1464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587752"/>
            <a:ext cx="3694176" cy="3258102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>
                <a:cs typeface="Calibri"/>
              </a:rPr>
              <a:t>Образец текста</a:t>
            </a:r>
          </a:p>
          <a:p>
            <a:pPr rtl="0"/>
            <a:endParaRPr lang="ru-RU" noProof="0">
              <a:cs typeface="Calibri"/>
            </a:endParaRPr>
          </a:p>
        </p:txBody>
      </p:sp>
      <p:sp>
        <p:nvSpPr>
          <p:cNvPr id="14" name="Рисунок 13">
            <a:extLst>
              <a:ext uri="{FF2B5EF4-FFF2-40B4-BE49-F238E27FC236}">
                <a16:creationId xmlns:a16="http://schemas.microsoft.com/office/drawing/2014/main" id="{69D1BED5-2D39-40ED-92F5-CF06BE8A759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97764" y="2265363"/>
            <a:ext cx="3479524" cy="3951287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42FBE291-E88A-44C5-884C-183EE7F67EE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777288" y="2265363"/>
            <a:ext cx="3414712" cy="3951287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9B99AED-D702-41BF-B21E-9BFB06308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1" y="6356350"/>
            <a:ext cx="3353262" cy="365125"/>
          </a:xfrm>
        </p:spPr>
        <p:txBody>
          <a:bodyPr rtlCol="0"/>
          <a:lstStyle/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674C4BB-67B0-4BF7-A7D4-4222652E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20XX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52C385-1FC3-453C-952E-8DDB1B05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735907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вед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984A150-581C-4608-9034-48767311A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EE19D4B2-6593-465B-9A8E-03DFC94344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0438" y="317499"/>
            <a:ext cx="4500737" cy="2095501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ru-RU" sz="5400" noProof="0"/>
              <a:t>Образец текста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E309CC8E-0532-4674-9535-1514DA3C1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438" y="2587625"/>
            <a:ext cx="4500737" cy="3594100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sz="2000" noProof="0">
                <a:solidFill>
                  <a:schemeClr val="bg1"/>
                </a:solidFill>
                <a:cs typeface="Calibri"/>
              </a:rPr>
              <a:t>Образец текста</a:t>
            </a:r>
          </a:p>
        </p:txBody>
      </p:sp>
      <p:sp>
        <p:nvSpPr>
          <p:cNvPr id="15" name="Нижний колонтитул 8">
            <a:extLst>
              <a:ext uri="{FF2B5EF4-FFF2-40B4-BE49-F238E27FC236}">
                <a16:creationId xmlns:a16="http://schemas.microsoft.com/office/drawing/2014/main" id="{A468A676-C4AD-4F50-936D-1C858E8136CE}"/>
              </a:ext>
            </a:extLst>
          </p:cNvPr>
          <p:cNvSpPr txBox="1">
            <a:spLocks/>
          </p:cNvSpPr>
          <p:nvPr userDrawn="1"/>
        </p:nvSpPr>
        <p:spPr>
          <a:xfrm>
            <a:off x="960438" y="6356350"/>
            <a:ext cx="4981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100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noProof="0">
                <a:solidFill>
                  <a:schemeClr val="bg1"/>
                </a:solidFill>
              </a:rPr>
              <a:t>Образец текста нижнего колонтитула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537098-0CB9-40F0-99EE-35DF790670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4474" y="0"/>
            <a:ext cx="3046351" cy="3428363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6B54A389-080E-45CE-8275-215B7C9B58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148763" y="0"/>
            <a:ext cx="3048000" cy="342900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26" name="Рисунок 25">
            <a:extLst>
              <a:ext uri="{FF2B5EF4-FFF2-40B4-BE49-F238E27FC236}">
                <a16:creationId xmlns:a16="http://schemas.microsoft.com/office/drawing/2014/main" id="{F5006F58-5D95-4392-9D32-BE333EA5493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02350" y="3429000"/>
            <a:ext cx="6076950" cy="342900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/>
              <a:t>20ГГ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65173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Разрыв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81E0804-8E9E-4C6E-B18D-44FE715B2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rtlCol="0" anchor="b">
            <a:normAutofit/>
          </a:bodyPr>
          <a:lstStyle>
            <a:lvl1pPr>
              <a:defRPr sz="7200" baseline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60120" y="4544568"/>
            <a:ext cx="10268712" cy="1545336"/>
          </a:xfrm>
        </p:spPr>
        <p:txBody>
          <a:bodyPr rtlCol="0"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237384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236976" cy="365125"/>
          </a:xfrm>
        </p:spPr>
        <p:txBody>
          <a:bodyPr rtlCol="0"/>
          <a:lstStyle/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20XX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7CE633F-9882-4A5C-83A2-1109D0C73261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8828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984A150-581C-4608-9034-48767311A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57345" y="0"/>
            <a:ext cx="753465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EE19D4B2-6593-465B-9A8E-03DFC94344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55771" y="1004205"/>
            <a:ext cx="6096000" cy="3725183"/>
          </a:xfrm>
        </p:spPr>
        <p:txBody>
          <a:bodyPr rtlCol="0">
            <a:noAutofit/>
          </a:bodyPr>
          <a:lstStyle>
            <a:lvl1pPr>
              <a:defRPr sz="6000"/>
            </a:lvl1pPr>
          </a:lstStyle>
          <a:p>
            <a:pPr rtl="0"/>
            <a:r>
              <a:rPr lang="ru-RU" sz="5400" noProof="0"/>
              <a:t>Образец текста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537098-0CB9-40F0-99EE-35DF790670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7345" cy="685800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5" name="Нижний колонтитул 8">
            <a:extLst>
              <a:ext uri="{FF2B5EF4-FFF2-40B4-BE49-F238E27FC236}">
                <a16:creationId xmlns:a16="http://schemas.microsoft.com/office/drawing/2014/main" id="{A468A676-C4AD-4F50-936D-1C858E8136CE}"/>
              </a:ext>
            </a:extLst>
          </p:cNvPr>
          <p:cNvSpPr txBox="1">
            <a:spLocks/>
          </p:cNvSpPr>
          <p:nvPr userDrawn="1"/>
        </p:nvSpPr>
        <p:spPr>
          <a:xfrm>
            <a:off x="960438" y="6356350"/>
            <a:ext cx="4981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100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noProof="0">
                <a:solidFill>
                  <a:schemeClr val="bg1"/>
                </a:solidFill>
              </a:rPr>
              <a:t>Образец текста нижнего колонтитула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E309CC8E-0532-4674-9535-1514DA3C1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5771" y="4865914"/>
            <a:ext cx="6096000" cy="532038"/>
          </a:xfrm>
        </p:spPr>
        <p:txBody>
          <a:bodyPr rtlCol="0"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sz="2000" noProof="0">
                <a:solidFill>
                  <a:schemeClr val="bg1"/>
                </a:solidFill>
                <a:cs typeface="Calibri"/>
              </a:rPr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20ГГ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634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ман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23" name="Рисунок 22">
            <a:extLst>
              <a:ext uri="{FF2B5EF4-FFF2-40B4-BE49-F238E27FC236}">
                <a16:creationId xmlns:a16="http://schemas.microsoft.com/office/drawing/2014/main" id="{91DF4D9E-FD4F-4244-ACD6-44EC4C0494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66800" y="3048000"/>
            <a:ext cx="1790700" cy="179070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24" name="Рисунок 22">
            <a:extLst>
              <a:ext uri="{FF2B5EF4-FFF2-40B4-BE49-F238E27FC236}">
                <a16:creationId xmlns:a16="http://schemas.microsoft.com/office/drawing/2014/main" id="{44F5B526-8975-4F7C-B558-830FCEE068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21762" y="3048000"/>
            <a:ext cx="1790700" cy="179070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25" name="Рисунок 22">
            <a:extLst>
              <a:ext uri="{FF2B5EF4-FFF2-40B4-BE49-F238E27FC236}">
                <a16:creationId xmlns:a16="http://schemas.microsoft.com/office/drawing/2014/main" id="{ED20DBB5-D24E-40D6-AFFB-428692A51AD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76021" y="3048000"/>
            <a:ext cx="1790700" cy="179070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26" name="Рисунок 22">
            <a:extLst>
              <a:ext uri="{FF2B5EF4-FFF2-40B4-BE49-F238E27FC236}">
                <a16:creationId xmlns:a16="http://schemas.microsoft.com/office/drawing/2014/main" id="{F6F7262C-3E29-4219-AF83-B7A71B97A13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334500" y="3048000"/>
            <a:ext cx="1790700" cy="1790700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53861F78-BD42-4F29-8487-1641CFD0391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66800" y="5124103"/>
            <a:ext cx="1790700" cy="350292"/>
          </a:xfrm>
        </p:spPr>
        <p:txBody>
          <a:bodyPr rtlCol="0">
            <a:normAutofit/>
          </a:bodyPr>
          <a:lstStyle>
            <a:lvl1pPr algn="ctr"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FFAB1F8B-1CEE-4068-86DE-561A12A041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66800" y="5458421"/>
            <a:ext cx="1790700" cy="350292"/>
          </a:xfrm>
        </p:spPr>
        <p:txBody>
          <a:bodyPr rtlCol="0">
            <a:noAutofit/>
          </a:bodyPr>
          <a:lstStyle>
            <a:lvl1pPr algn="ctr"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5AE44CD-B78E-4EE2-B0F2-E0D436C2BA1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21762" y="5124103"/>
            <a:ext cx="1790700" cy="350292"/>
          </a:xfrm>
        </p:spPr>
        <p:txBody>
          <a:bodyPr rtlCol="0">
            <a:normAutofit/>
          </a:bodyPr>
          <a:lstStyle>
            <a:lvl1pPr algn="ctr"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1" name="Текст 27">
            <a:extLst>
              <a:ext uri="{FF2B5EF4-FFF2-40B4-BE49-F238E27FC236}">
                <a16:creationId xmlns:a16="http://schemas.microsoft.com/office/drawing/2014/main" id="{3C4FE2DB-091F-4F7A-B6B6-9A6F22AC0B5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21762" y="5458421"/>
            <a:ext cx="1790700" cy="350292"/>
          </a:xfrm>
        </p:spPr>
        <p:txBody>
          <a:bodyPr rtlCol="0">
            <a:noAutofit/>
          </a:bodyPr>
          <a:lstStyle>
            <a:lvl1pPr algn="ctr"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2" name="Текст 27">
            <a:extLst>
              <a:ext uri="{FF2B5EF4-FFF2-40B4-BE49-F238E27FC236}">
                <a16:creationId xmlns:a16="http://schemas.microsoft.com/office/drawing/2014/main" id="{3A3F9D5D-A5CF-482B-A14C-E5BFADB76F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76021" y="5124103"/>
            <a:ext cx="1790700" cy="350292"/>
          </a:xfrm>
        </p:spPr>
        <p:txBody>
          <a:bodyPr rtlCol="0">
            <a:normAutofit/>
          </a:bodyPr>
          <a:lstStyle>
            <a:lvl1pPr algn="ctr"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3" name="Текст 27">
            <a:extLst>
              <a:ext uri="{FF2B5EF4-FFF2-40B4-BE49-F238E27FC236}">
                <a16:creationId xmlns:a16="http://schemas.microsoft.com/office/drawing/2014/main" id="{A4F265B4-1FBB-4396-A938-862D45713AE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76021" y="5458421"/>
            <a:ext cx="1790700" cy="350292"/>
          </a:xfrm>
        </p:spPr>
        <p:txBody>
          <a:bodyPr rtlCol="0">
            <a:noAutofit/>
          </a:bodyPr>
          <a:lstStyle>
            <a:lvl1pPr algn="ctr"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4" name="Текст 27">
            <a:extLst>
              <a:ext uri="{FF2B5EF4-FFF2-40B4-BE49-F238E27FC236}">
                <a16:creationId xmlns:a16="http://schemas.microsoft.com/office/drawing/2014/main" id="{AC1BA7DC-98B0-4261-8F1E-8101FB5D480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34500" y="5124103"/>
            <a:ext cx="1790700" cy="350292"/>
          </a:xfrm>
        </p:spPr>
        <p:txBody>
          <a:bodyPr rtlCol="0">
            <a:normAutofit/>
          </a:bodyPr>
          <a:lstStyle>
            <a:lvl1pPr algn="ctr"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5" name="Текст 27">
            <a:extLst>
              <a:ext uri="{FF2B5EF4-FFF2-40B4-BE49-F238E27FC236}">
                <a16:creationId xmlns:a16="http://schemas.microsoft.com/office/drawing/2014/main" id="{2E4EF69E-34E2-46FF-A0FA-3F136396D3E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34500" y="5458421"/>
            <a:ext cx="1790700" cy="350292"/>
          </a:xfrm>
        </p:spPr>
        <p:txBody>
          <a:bodyPr rtlCol="0">
            <a:noAutofit/>
          </a:bodyPr>
          <a:lstStyle>
            <a:lvl1pPr algn="ctr"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417916" cy="365125"/>
          </a:xfrm>
        </p:spPr>
        <p:txBody>
          <a:bodyPr rtlCol="0"/>
          <a:lstStyle/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20XX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764685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60121" y="2587752"/>
            <a:ext cx="4818888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60120" y="3594538"/>
            <a:ext cx="4818888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409944" y="2587752"/>
            <a:ext cx="4818888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409944" y="3594538"/>
            <a:ext cx="4818888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593407" cy="365125"/>
          </a:xfrm>
        </p:spPr>
        <p:txBody>
          <a:bodyPr rtlCol="0"/>
          <a:lstStyle/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20XX</a:t>
            </a:r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2302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с 3 столбцами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60121" y="2587752"/>
            <a:ext cx="3236976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60120" y="3594538"/>
            <a:ext cx="3236976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17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77512" y="2587752"/>
            <a:ext cx="3236976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477512" y="3594538"/>
            <a:ext cx="3236976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17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4" name="Текст 4">
            <a:extLst>
              <a:ext uri="{FF2B5EF4-FFF2-40B4-BE49-F238E27FC236}">
                <a16:creationId xmlns:a16="http://schemas.microsoft.com/office/drawing/2014/main" id="{9054C03E-8FD4-4345-A971-0A2CCF5C4AA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94903" y="2587752"/>
            <a:ext cx="3236976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образец текста</a:t>
            </a:r>
          </a:p>
        </p:txBody>
      </p:sp>
      <p:sp>
        <p:nvSpPr>
          <p:cNvPr id="15" name="Объект 5">
            <a:extLst>
              <a:ext uri="{FF2B5EF4-FFF2-40B4-BE49-F238E27FC236}">
                <a16:creationId xmlns:a16="http://schemas.microsoft.com/office/drawing/2014/main" id="{56D09A0C-509F-447E-AFB1-5531727D7D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94903" y="3594538"/>
            <a:ext cx="3236976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17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417916" cy="365125"/>
          </a:xfrm>
        </p:spPr>
        <p:txBody>
          <a:bodyPr rtlCol="0"/>
          <a:lstStyle/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ru-RU" noProof="0"/>
              <a:t>20XX</a:t>
            </a:r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94045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текста нижнего колонтитула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294A09A9-5501-47C1-A89A-A340965A2BE2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2917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3" r:id="rId4"/>
    <p:sldLayoutId id="2147483672" r:id="rId5"/>
    <p:sldLayoutId id="2147483686" r:id="rId6"/>
    <p:sldLayoutId id="2147483687" r:id="rId7"/>
    <p:sldLayoutId id="2147483675" r:id="rId8"/>
    <p:sldLayoutId id="2147483688" r:id="rId9"/>
    <p:sldLayoutId id="2147483682" r:id="rId10"/>
    <p:sldLayoutId id="214748368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png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E8C4EFE6-2069-473C-9C7D-664E02AC6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54" y="627016"/>
            <a:ext cx="7138714" cy="5601790"/>
          </a:xfrm>
        </p:spPr>
        <p:txBody>
          <a:bodyPr rtlCol="0"/>
          <a:lstStyle/>
          <a:p>
            <a:pPr rtl="0"/>
            <a:r>
              <a:rPr lang="ru-RU" sz="5600" dirty="0"/>
              <a:t>- ИЗМЕНЕНИЯ В ЗАКОНОДАТЕЛЬСТВЕ</a:t>
            </a:r>
            <a:br>
              <a:rPr lang="ru-RU" sz="5600" dirty="0"/>
            </a:br>
            <a:r>
              <a:rPr lang="ru-RU" sz="5600" dirty="0"/>
              <a:t> </a:t>
            </a:r>
            <a:br>
              <a:rPr lang="ru-RU" sz="5600" dirty="0"/>
            </a:br>
            <a:r>
              <a:rPr lang="ru-RU" sz="5600" dirty="0"/>
              <a:t>- СУДЕБНЫЕ ТРЕНДЫ</a:t>
            </a:r>
            <a:br>
              <a:rPr lang="ru-RU" sz="5600" dirty="0"/>
            </a:br>
            <a:br>
              <a:rPr lang="ru-RU" sz="5600" dirty="0"/>
            </a:br>
            <a:r>
              <a:rPr lang="ru-RU" sz="4500" dirty="0"/>
              <a:t>18.12.2025</a:t>
            </a:r>
            <a:br>
              <a:rPr lang="ru-RU" sz="4400" dirty="0"/>
            </a:br>
            <a:endParaRPr lang="ru-RU" sz="4400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0A309D09-2937-4053-9CD6-3131EABB07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81159" y="102141"/>
            <a:ext cx="3199034" cy="5590903"/>
          </a:xfrm>
        </p:spPr>
        <p:txBody>
          <a:bodyPr rtlCol="0">
            <a:normAutofit/>
          </a:bodyPr>
          <a:lstStyle/>
          <a:p>
            <a:pPr rtl="0"/>
            <a:endParaRPr lang="ru-RU" sz="2000" dirty="0"/>
          </a:p>
          <a:p>
            <a:pPr rtl="0"/>
            <a:r>
              <a:rPr lang="ru-RU" sz="5000" dirty="0"/>
              <a:t>Зидан Ольга</a:t>
            </a:r>
          </a:p>
          <a:p>
            <a:pPr rtl="0"/>
            <a:endParaRPr lang="ru-RU" sz="5000" dirty="0"/>
          </a:p>
          <a:p>
            <a:pPr rtl="0"/>
            <a:endParaRPr lang="ru-RU" sz="5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A87424-D760-4C7D-A104-353B17740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2201" y="4537954"/>
            <a:ext cx="2320046" cy="2320046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F5D71E4E-4564-AF04-10F9-D6CAE8801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768" y="6353570"/>
            <a:ext cx="1968433" cy="2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288631"/>
            <a:ext cx="10268712" cy="1355343"/>
          </a:xfrm>
        </p:spPr>
        <p:txBody>
          <a:bodyPr rtlCol="0">
            <a:normAutofit/>
          </a:bodyPr>
          <a:lstStyle/>
          <a:p>
            <a:pPr algn="ctr" rtl="0"/>
            <a:r>
              <a:rPr lang="ru-RU" sz="5500" dirty="0"/>
              <a:t>спасибо ЗА ВНИМАНИЕ!</a:t>
            </a:r>
          </a:p>
        </p:txBody>
      </p:sp>
      <p:sp>
        <p:nvSpPr>
          <p:cNvPr id="15" name="Номер слайда 9">
            <a:extLst>
              <a:ext uri="{FF2B5EF4-FFF2-40B4-BE49-F238E27FC236}">
                <a16:creationId xmlns:a16="http://schemas.microsoft.com/office/drawing/2014/main" id="{87DE1BC5-FD94-4773-8370-432A38DB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r>
              <a:rPr lang="ru-RU" dirty="0"/>
              <a:t>10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1BB1-CFDC-4E2E-95A0-E72605381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533" y="2488222"/>
            <a:ext cx="3298858" cy="310575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58EDFCD-8C74-41E2-B740-DF5BB061F76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623" t="7138" r="58287" b="51874"/>
          <a:stretch/>
        </p:blipFill>
        <p:spPr>
          <a:xfrm>
            <a:off x="2379272" y="2974418"/>
            <a:ext cx="3378196" cy="1984916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9626D87F-9810-91F4-5925-66F699F651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043" y="6390895"/>
            <a:ext cx="1968433" cy="2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4990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668CB4-C2E7-4E7B-98E3-A1FF8C08C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Обо мне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ABB604-4ECA-4BE0-AD0D-49331E4035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D72E96C2-C2F6-4B98-BE2C-E5C72DC0A12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60120" y="2474372"/>
            <a:ext cx="3123629" cy="3426203"/>
          </a:xfrm>
        </p:spPr>
      </p:pic>
      <p:sp>
        <p:nvSpPr>
          <p:cNvPr id="5" name="Текст 4">
            <a:extLst>
              <a:ext uri="{FF2B5EF4-FFF2-40B4-BE49-F238E27FC236}">
                <a16:creationId xmlns:a16="http://schemas.microsoft.com/office/drawing/2014/main" id="{0A82AEE9-FFE4-4605-9A54-77FBF80EE7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77511" y="2587751"/>
            <a:ext cx="7262205" cy="4133724"/>
          </a:xfrm>
        </p:spPr>
        <p:txBody>
          <a:bodyPr>
            <a:normAutofit/>
          </a:bodyPr>
          <a:lstStyle/>
          <a:p>
            <a:r>
              <a:rPr lang="ru-RU" sz="4000" b="1" dirty="0"/>
              <a:t>Ольга </a:t>
            </a:r>
            <a:r>
              <a:rPr lang="ru-RU" sz="4000" b="1" dirty="0" err="1"/>
              <a:t>зидан</a:t>
            </a:r>
            <a:endParaRPr lang="ru-RU" sz="4000" b="1" dirty="0"/>
          </a:p>
          <a:p>
            <a:r>
              <a:rPr lang="ru-RU" dirty="0" err="1"/>
              <a:t>Ex</a:t>
            </a:r>
            <a:r>
              <a:rPr lang="ru-RU" dirty="0"/>
              <a:t>-начальник надзорного отдела</a:t>
            </a:r>
          </a:p>
          <a:p>
            <a:r>
              <a:rPr lang="ru-RU" dirty="0"/>
              <a:t>инспекции труда СПб, инспектор труда</a:t>
            </a:r>
          </a:p>
          <a:p>
            <a:endParaRPr lang="ru-RU" dirty="0"/>
          </a:p>
          <a:p>
            <a:r>
              <a:rPr lang="ru-RU" dirty="0"/>
              <a:t>Начальник отдела кадров</a:t>
            </a:r>
          </a:p>
          <a:p>
            <a:endParaRPr lang="ru-RU" dirty="0"/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9305D7CA-CA4A-45BB-9ABD-866BE2D04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94A09A9-5501-47C1-A89A-A340965A2BE2}" type="slidenum">
              <a:rPr lang="ru-RU" noProof="0" smtClean="0"/>
              <a:t>2</a:t>
            </a:fld>
            <a:endParaRPr lang="ru-RU" noProof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A5B35E2-4250-0C27-7C74-DAB6AE3F1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043" y="6390895"/>
            <a:ext cx="1968433" cy="2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84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 rtlCol="0">
            <a:noAutofit/>
          </a:bodyPr>
          <a:lstStyle/>
          <a:p>
            <a:pPr rtl="0"/>
            <a:r>
              <a:rPr lang="ru-RU" sz="5500" dirty="0"/>
              <a:t>Деньги: изменение подхода к премированию с 01.09.2025 (</a:t>
            </a:r>
            <a:r>
              <a:rPr lang="ru-RU" sz="4000" dirty="0"/>
              <a:t>ст</a:t>
            </a:r>
            <a:r>
              <a:rPr lang="ru-RU" sz="5500" dirty="0"/>
              <a:t>. 135 ТК РФ)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E9052153-84CE-4C4C-9422-F437CC02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2520" y="2442599"/>
            <a:ext cx="3563244" cy="892048"/>
          </a:xfrm>
        </p:spPr>
        <p:txBody>
          <a:bodyPr rtlCol="0">
            <a:normAutofit/>
          </a:bodyPr>
          <a:lstStyle/>
          <a:p>
            <a:pPr rtl="0"/>
            <a:r>
              <a:rPr lang="ru-RU" sz="3500" dirty="0"/>
              <a:t>Было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A9D6D54-1465-4F38-AF0C-D1D9C4B69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9693" y="2486201"/>
            <a:ext cx="3336451" cy="901970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/>
              <a:t>стало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C2ECAAA-1E9C-4845-8EA9-E11A76F081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2374" y="3245164"/>
            <a:ext cx="6091084" cy="3111186"/>
          </a:xfrm>
        </p:spPr>
        <p:txBody>
          <a:bodyPr rtlCol="0">
            <a:normAutofit fontScale="47500" lnSpcReduction="20000"/>
          </a:bodyPr>
          <a:lstStyle/>
          <a:p>
            <a:pPr marL="0" indent="0" rtl="0">
              <a:buNone/>
            </a:pPr>
            <a:r>
              <a:rPr lang="ru-RU" sz="4600" dirty="0"/>
              <a:t>Система оплаты труда, включая систему премирования, устанавливается, в т.ч., ЛНА.</a:t>
            </a:r>
          </a:p>
          <a:p>
            <a:pPr marL="0" indent="0" rtl="0">
              <a:buNone/>
            </a:pPr>
            <a:r>
              <a:rPr lang="ru-RU" sz="4600" dirty="0"/>
              <a:t>+ При установлении систем премирования определяются:</a:t>
            </a:r>
          </a:p>
          <a:p>
            <a:pPr rtl="0"/>
            <a:r>
              <a:rPr lang="ru-RU" sz="4600" dirty="0"/>
              <a:t>виды премий и их размеры</a:t>
            </a:r>
          </a:p>
          <a:p>
            <a:pPr rtl="0"/>
            <a:r>
              <a:rPr lang="ru-RU" sz="4600" dirty="0"/>
              <a:t>сроки выплаты премий</a:t>
            </a:r>
          </a:p>
          <a:p>
            <a:pPr rtl="0"/>
            <a:r>
              <a:rPr lang="ru-RU" sz="4600" dirty="0"/>
              <a:t>основания и условия выплаты премий</a:t>
            </a:r>
          </a:p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endParaRPr lang="ru-RU" dirty="0"/>
          </a:p>
        </p:txBody>
      </p:sp>
      <p:sp>
        <p:nvSpPr>
          <p:cNvPr id="15" name="Номер слайда 9">
            <a:extLst>
              <a:ext uri="{FF2B5EF4-FFF2-40B4-BE49-F238E27FC236}">
                <a16:creationId xmlns:a16="http://schemas.microsoft.com/office/drawing/2014/main" id="{87DE1BC5-FD94-4773-8370-432A38DB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r>
              <a:rPr lang="ru-RU" dirty="0"/>
              <a:t>3</a:t>
            </a:r>
          </a:p>
        </p:txBody>
      </p:sp>
      <p:sp>
        <p:nvSpPr>
          <p:cNvPr id="16" name="Объект 4">
            <a:extLst>
              <a:ext uri="{FF2B5EF4-FFF2-40B4-BE49-F238E27FC236}">
                <a16:creationId xmlns:a16="http://schemas.microsoft.com/office/drawing/2014/main" id="{87C971D5-0118-4282-891B-C433A20D976E}"/>
              </a:ext>
            </a:extLst>
          </p:cNvPr>
          <p:cNvSpPr txBox="1">
            <a:spLocks/>
          </p:cNvSpPr>
          <p:nvPr/>
        </p:nvSpPr>
        <p:spPr>
          <a:xfrm>
            <a:off x="509080" y="3245164"/>
            <a:ext cx="4461126" cy="1208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Char char="•"/>
              <a:defRPr sz="17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8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0070" indent="-28575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14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80110" indent="-28575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14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dirty="0"/>
              <a:t>Система оплаты труда, включая систему премирования, устанавливается, в т.ч., ЛНА.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189422-2B63-C91B-7582-55A9C509BB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043" y="6390895"/>
            <a:ext cx="1968433" cy="2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99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 rtlCol="0">
            <a:noAutofit/>
          </a:bodyPr>
          <a:lstStyle/>
          <a:p>
            <a:pPr rtl="0"/>
            <a:r>
              <a:rPr lang="ru-RU" sz="5500" dirty="0"/>
              <a:t>Деньги: индексация зарплаты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E9052153-84CE-4C4C-9422-F437CC02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7703" y="2442599"/>
            <a:ext cx="4248061" cy="892048"/>
          </a:xfrm>
        </p:spPr>
        <p:txBody>
          <a:bodyPr rtlCol="0">
            <a:normAutofit/>
          </a:bodyPr>
          <a:lstStyle/>
          <a:p>
            <a:pPr rtl="0"/>
            <a:r>
              <a:rPr lang="ru-RU" sz="3500" b="1" dirty="0"/>
              <a:t>нужно отличать: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C2ECAAA-1E9C-4845-8EA9-E11A76F081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7703" y="3424649"/>
            <a:ext cx="6091084" cy="3111186"/>
          </a:xfrm>
        </p:spPr>
        <p:txBody>
          <a:bodyPr rtlCol="0">
            <a:normAutofit fontScale="70000" lnSpcReduction="20000"/>
          </a:bodyPr>
          <a:lstStyle/>
          <a:p>
            <a:pPr rtl="0"/>
            <a:r>
              <a:rPr lang="ru-RU" sz="4600" dirty="0"/>
              <a:t>индексация окладов</a:t>
            </a:r>
          </a:p>
          <a:p>
            <a:pPr rtl="0"/>
            <a:r>
              <a:rPr lang="ru-RU" sz="4600" dirty="0"/>
              <a:t>индексация заработной платы</a:t>
            </a:r>
          </a:p>
          <a:p>
            <a:pPr rtl="0"/>
            <a:r>
              <a:rPr lang="ru-RU" sz="4600" dirty="0"/>
              <a:t>повышение уровня реального содержания заработной платы</a:t>
            </a:r>
            <a:endParaRPr lang="ru-RU" dirty="0"/>
          </a:p>
          <a:p>
            <a:pPr marL="0" indent="0" rtl="0">
              <a:buNone/>
            </a:pPr>
            <a:endParaRPr lang="ru-RU" dirty="0"/>
          </a:p>
        </p:txBody>
      </p:sp>
      <p:sp>
        <p:nvSpPr>
          <p:cNvPr id="15" name="Номер слайда 9">
            <a:extLst>
              <a:ext uri="{FF2B5EF4-FFF2-40B4-BE49-F238E27FC236}">
                <a16:creationId xmlns:a16="http://schemas.microsoft.com/office/drawing/2014/main" id="{87DE1BC5-FD94-4773-8370-432A38DB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r>
              <a:rPr lang="ru-RU" dirty="0"/>
              <a:t>5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53D8782-1268-4177-86DB-BDC5922FF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645" y="2442599"/>
            <a:ext cx="6661355" cy="4235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25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 rtlCol="0">
            <a:normAutofit/>
          </a:bodyPr>
          <a:lstStyle/>
          <a:p>
            <a:pPr rtl="0"/>
            <a:r>
              <a:rPr lang="ru-RU" sz="5500" dirty="0"/>
              <a:t>Судебные тренды</a:t>
            </a:r>
            <a:r>
              <a:rPr lang="en-US" sz="5500" dirty="0"/>
              <a:t>`2025</a:t>
            </a:r>
            <a:endParaRPr lang="ru-RU" sz="5500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E9052153-84CE-4C4C-9422-F437CC02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268" y="2874487"/>
            <a:ext cx="3223099" cy="1990001"/>
          </a:xfrm>
        </p:spPr>
        <p:txBody>
          <a:bodyPr rtlCol="0">
            <a:noAutofit/>
          </a:bodyPr>
          <a:lstStyle/>
          <a:p>
            <a:pPr rtl="0"/>
            <a:r>
              <a:rPr lang="ru-RU" dirty="0"/>
              <a:t>Снижение стандартов доказывания для работника (истца)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A9D6D54-1465-4F38-AF0C-D1D9C4B69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284132" y="3163704"/>
            <a:ext cx="3522562" cy="1700784"/>
          </a:xfrm>
        </p:spPr>
        <p:txBody>
          <a:bodyPr rtlCol="0">
            <a:noAutofit/>
          </a:bodyPr>
          <a:lstStyle/>
          <a:p>
            <a:pPr rtl="0"/>
            <a:r>
              <a:rPr lang="ru-RU" dirty="0"/>
              <a:t>Повышение требований к доказательствам со стороны работодателя (ответчика)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B2E3A0DE-C4AF-4CF7-8543-12273A6106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67755" y="2560446"/>
            <a:ext cx="3679567" cy="3427399"/>
          </a:xfrm>
        </p:spPr>
        <p:txBody>
          <a:bodyPr rtlCol="0">
            <a:normAutofit/>
          </a:bodyPr>
          <a:lstStyle/>
          <a:p>
            <a:pPr rtl="0"/>
            <a:r>
              <a:rPr lang="ru-RU" dirty="0"/>
              <a:t>установка судов       на Максимальное восстановление при увольнении в отсутствие виновных действий</a:t>
            </a:r>
          </a:p>
          <a:p>
            <a:pPr rtl="0"/>
            <a:endParaRPr lang="ru-RU" dirty="0"/>
          </a:p>
        </p:txBody>
      </p:sp>
      <p:sp>
        <p:nvSpPr>
          <p:cNvPr id="15" name="Номер слайда 9">
            <a:extLst>
              <a:ext uri="{FF2B5EF4-FFF2-40B4-BE49-F238E27FC236}">
                <a16:creationId xmlns:a16="http://schemas.microsoft.com/office/drawing/2014/main" id="{87DE1BC5-FD94-4773-8370-432A38DB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r>
              <a:rPr lang="ru-RU" dirty="0"/>
              <a:t>5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27162B78-B1C4-4CCE-BB9B-D6C7C95778E3}"/>
              </a:ext>
            </a:extLst>
          </p:cNvPr>
          <p:cNvSpPr/>
          <p:nvPr/>
        </p:nvSpPr>
        <p:spPr>
          <a:xfrm>
            <a:off x="182042" y="290560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A878C4DF-5284-44FB-BD7A-4976561EBA29}"/>
              </a:ext>
            </a:extLst>
          </p:cNvPr>
          <p:cNvSpPr/>
          <p:nvPr/>
        </p:nvSpPr>
        <p:spPr>
          <a:xfrm flipV="1">
            <a:off x="3787748" y="2905605"/>
            <a:ext cx="496384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 descr="Контур плачущего лица со сплошной заливкой">
            <a:extLst>
              <a:ext uri="{FF2B5EF4-FFF2-40B4-BE49-F238E27FC236}">
                <a16:creationId xmlns:a16="http://schemas.microsoft.com/office/drawing/2014/main" id="{C1AC8527-484D-450A-A13A-BCB0A78A13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93235" y="2706504"/>
            <a:ext cx="914400" cy="9144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05043F46-A784-69B7-902B-1BFAB4C59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043" y="6390895"/>
            <a:ext cx="1968433" cy="2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508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17814"/>
            <a:ext cx="11459404" cy="1700784"/>
          </a:xfrm>
        </p:spPr>
        <p:txBody>
          <a:bodyPr rtlCol="0">
            <a:normAutofit/>
          </a:bodyPr>
          <a:lstStyle/>
          <a:p>
            <a:pPr rtl="0"/>
            <a:r>
              <a:rPr lang="ru-RU" sz="5500" dirty="0"/>
              <a:t>Персональные данные</a:t>
            </a:r>
            <a:endParaRPr lang="ru-RU" sz="4000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E9052153-84CE-4C4C-9422-F437CC02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83627" y="2363187"/>
            <a:ext cx="4129548" cy="4175725"/>
          </a:xfrm>
        </p:spPr>
        <p:txBody>
          <a:bodyPr rtlCol="0">
            <a:normAutofit/>
          </a:bodyPr>
          <a:lstStyle/>
          <a:p>
            <a:pPr rtl="0"/>
            <a:r>
              <a:rPr lang="ru-RU" sz="2200" dirty="0"/>
              <a:t>Для специальных категорий персональных данных (сведения о здоровье, биометрические данные, религиозные взгляды, судимость и др.) согласие должно быть оформлено в письменной форме 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A9D6D54-1465-4F38-AF0C-D1D9C4B69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11" y="2417596"/>
            <a:ext cx="3266016" cy="3938754"/>
          </a:xfrm>
        </p:spPr>
        <p:txBody>
          <a:bodyPr rtlCol="0">
            <a:normAutofit/>
          </a:bodyPr>
          <a:lstStyle/>
          <a:p>
            <a:pPr rtl="0"/>
            <a:r>
              <a:rPr lang="ru-RU" sz="2200" dirty="0"/>
              <a:t>согласие на обработку персональных данных должно быть оформлено в виде отдельного документа, не объединенного с другими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B2E3A0DE-C4AF-4CF7-8543-12273A6106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19535" y="2610465"/>
            <a:ext cx="2553177" cy="2228938"/>
          </a:xfrm>
        </p:spPr>
        <p:txBody>
          <a:bodyPr rtlCol="0">
            <a:noAutofit/>
          </a:bodyPr>
          <a:lstStyle/>
          <a:p>
            <a:pPr rtl="0"/>
            <a:r>
              <a:rPr lang="ru-RU" sz="2200" dirty="0"/>
              <a:t>Ужесточение требований             к защите персональных данных</a:t>
            </a:r>
          </a:p>
        </p:txBody>
      </p:sp>
      <p:sp>
        <p:nvSpPr>
          <p:cNvPr id="15" name="Номер слайда 9">
            <a:extLst>
              <a:ext uri="{FF2B5EF4-FFF2-40B4-BE49-F238E27FC236}">
                <a16:creationId xmlns:a16="http://schemas.microsoft.com/office/drawing/2014/main" id="{87DE1BC5-FD94-4773-8370-432A38DB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r>
              <a:rPr lang="ru-RU" dirty="0"/>
              <a:t>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7FF0A3-AE29-C416-C3B7-2EBB1B57D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043" y="6390895"/>
            <a:ext cx="1968433" cy="2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703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 rtlCol="0">
            <a:normAutofit/>
          </a:bodyPr>
          <a:lstStyle/>
          <a:p>
            <a:pPr rtl="0"/>
            <a:r>
              <a:rPr lang="ru-RU" sz="5500" dirty="0"/>
              <a:t>самозанятые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E9052153-84CE-4C4C-9422-F437CC02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2413" y="2625213"/>
            <a:ext cx="5368413" cy="4232788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ru-RU" sz="3200" u="sng" dirty="0"/>
              <a:t>В договоре:</a:t>
            </a:r>
          </a:p>
          <a:p>
            <a:pPr marL="342900" indent="-342900" rtl="0">
              <a:buFontTx/>
              <a:buChar char="-"/>
            </a:pPr>
            <a:r>
              <a:rPr lang="ru-RU" sz="2200" dirty="0"/>
              <a:t>Использование терминологии из гражданского права (не трудового)</a:t>
            </a:r>
          </a:p>
          <a:p>
            <a:pPr marL="342900" indent="-342900" rtl="0">
              <a:buFontTx/>
              <a:buChar char="-"/>
            </a:pPr>
            <a:r>
              <a:rPr lang="ru-RU" sz="2200" dirty="0"/>
              <a:t>Предмет договора                           (результат, не процесс)</a:t>
            </a:r>
          </a:p>
          <a:p>
            <a:pPr marL="342900" indent="-342900" rtl="0">
              <a:buFontTx/>
              <a:buChar char="-"/>
            </a:pPr>
            <a:r>
              <a:rPr lang="ru-RU" sz="2200" dirty="0"/>
              <a:t>Обязанность сообщать                                    об изменении статуса</a:t>
            </a:r>
          </a:p>
          <a:p>
            <a:pPr marL="342900" indent="-342900" rtl="0">
              <a:buFontTx/>
              <a:buChar char="-"/>
            </a:pPr>
            <a:r>
              <a:rPr lang="ru-RU" sz="2200" dirty="0"/>
              <a:t>Обязанность направления чека. Санкции</a:t>
            </a:r>
          </a:p>
          <a:p>
            <a:pPr marL="342900" indent="-342900" rtl="0">
              <a:buFontTx/>
              <a:buChar char="-"/>
            </a:pPr>
            <a:r>
              <a:rPr lang="ru-RU" sz="2200" dirty="0"/>
              <a:t>Сроки выплаты вознаграждения. Привязка к акту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A9D6D54-1465-4F38-AF0C-D1D9C4B69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7987" y="2477005"/>
            <a:ext cx="2765953" cy="3540131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ru-RU" sz="2800" u="sng" dirty="0"/>
              <a:t>перед заключением договора:</a:t>
            </a:r>
          </a:p>
          <a:p>
            <a:pPr marL="457200" indent="-457200" rtl="0">
              <a:buFontTx/>
              <a:buChar char="-"/>
            </a:pPr>
            <a:r>
              <a:rPr lang="ru-RU" sz="2200" dirty="0"/>
              <a:t>Проверка статуса</a:t>
            </a:r>
          </a:p>
          <a:p>
            <a:pPr marL="457200" indent="-457200" rtl="0">
              <a:buFontTx/>
              <a:buChar char="-"/>
            </a:pPr>
            <a:r>
              <a:rPr lang="ru-RU" sz="2200" dirty="0"/>
              <a:t>Проверка наличия других заказчиков</a:t>
            </a:r>
          </a:p>
        </p:txBody>
      </p:sp>
      <p:sp>
        <p:nvSpPr>
          <p:cNvPr id="15" name="Номер слайда 9">
            <a:extLst>
              <a:ext uri="{FF2B5EF4-FFF2-40B4-BE49-F238E27FC236}">
                <a16:creationId xmlns:a16="http://schemas.microsoft.com/office/drawing/2014/main" id="{87DE1BC5-FD94-4773-8370-432A38DB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r>
              <a:rPr lang="ru-RU" dirty="0"/>
              <a:t>7</a:t>
            </a:r>
          </a:p>
        </p:txBody>
      </p:sp>
      <p:sp>
        <p:nvSpPr>
          <p:cNvPr id="16" name="Текст 11">
            <a:extLst>
              <a:ext uri="{FF2B5EF4-FFF2-40B4-BE49-F238E27FC236}">
                <a16:creationId xmlns:a16="http://schemas.microsoft.com/office/drawing/2014/main" id="{234C835A-A145-40B4-9A12-171D05519D77}"/>
              </a:ext>
            </a:extLst>
          </p:cNvPr>
          <p:cNvSpPr txBox="1">
            <a:spLocks/>
          </p:cNvSpPr>
          <p:nvPr/>
        </p:nvSpPr>
        <p:spPr>
          <a:xfrm>
            <a:off x="8649299" y="2477005"/>
            <a:ext cx="3293690" cy="3445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None/>
              <a:defRPr sz="2600" b="0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None/>
              <a:defRPr sz="20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None/>
              <a:defRPr sz="16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u="sng" dirty="0"/>
              <a:t>При оплате:</a:t>
            </a:r>
          </a:p>
          <a:p>
            <a:pPr marL="342900" indent="-342900">
              <a:buFontTx/>
              <a:buChar char="-"/>
            </a:pPr>
            <a:r>
              <a:rPr lang="ru-RU" sz="2200" dirty="0"/>
              <a:t>Проверка статуса перед каждым платежом</a:t>
            </a:r>
          </a:p>
          <a:p>
            <a:pPr marL="342900" indent="-342900">
              <a:buFontTx/>
              <a:buChar char="-"/>
            </a:pPr>
            <a:r>
              <a:rPr lang="ru-RU" sz="2200" dirty="0"/>
              <a:t>Привязка оплаты к актам</a:t>
            </a:r>
          </a:p>
          <a:p>
            <a:pPr marL="342900" indent="-342900">
              <a:buFontTx/>
              <a:buChar char="-"/>
            </a:pPr>
            <a:r>
              <a:rPr lang="ru-RU" sz="2200" dirty="0"/>
              <a:t>Чек при каждой выплате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43857F-8557-EC5B-E9DD-72CA43D2F6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043" y="6390895"/>
            <a:ext cx="1968433" cy="2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0322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 rtlCol="0">
            <a:normAutofit/>
          </a:bodyPr>
          <a:lstStyle/>
          <a:p>
            <a:pPr rtl="0"/>
            <a:r>
              <a:rPr lang="ru-RU" sz="5500" dirty="0"/>
              <a:t>сокращения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A9D6D54-1465-4F38-AF0C-D1D9C4B69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5298" y="2816219"/>
            <a:ext cx="4812811" cy="3392852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ru-RU" b="1" u="sng" dirty="0"/>
              <a:t>Соблюдение процедуры:</a:t>
            </a:r>
          </a:p>
          <a:p>
            <a:pPr rtl="0"/>
            <a:r>
              <a:rPr lang="ru-RU" dirty="0"/>
              <a:t>- различаем сокращение штата от сокращения численности</a:t>
            </a:r>
          </a:p>
          <a:p>
            <a:pPr rtl="0"/>
            <a:r>
              <a:rPr lang="ru-RU" dirty="0"/>
              <a:t>- Предлагаем сообщить                 о наличии </a:t>
            </a:r>
            <a:r>
              <a:rPr lang="ru-RU" dirty="0" err="1"/>
              <a:t>спецстатусов</a:t>
            </a:r>
            <a:endParaRPr lang="ru-RU" dirty="0"/>
          </a:p>
          <a:p>
            <a:pPr rtl="0"/>
            <a:r>
              <a:rPr lang="ru-RU" dirty="0"/>
              <a:t>- Предлагаем сообщить              о </a:t>
            </a:r>
            <a:r>
              <a:rPr lang="ru-RU" dirty="0" err="1"/>
              <a:t>доп.образовании</a:t>
            </a:r>
            <a:endParaRPr lang="ru-RU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B2E3A0DE-C4AF-4CF7-8543-12273A6106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44408" y="2205836"/>
            <a:ext cx="4329089" cy="4003235"/>
          </a:xfrm>
        </p:spPr>
        <p:txBody>
          <a:bodyPr rtlCol="0">
            <a:normAutofit fontScale="47500" lnSpcReduction="20000"/>
          </a:bodyPr>
          <a:lstStyle/>
          <a:p>
            <a:pPr rtl="0"/>
            <a:endParaRPr lang="ru-RU" sz="2200" dirty="0"/>
          </a:p>
          <a:p>
            <a:pPr rtl="0"/>
            <a:r>
              <a:rPr lang="ru-RU" sz="4700" b="1" u="sng" dirty="0"/>
              <a:t>При соглашении сторон вместо сокращения:</a:t>
            </a:r>
          </a:p>
          <a:p>
            <a:pPr marL="342900" indent="-342900" rtl="0">
              <a:buFontTx/>
              <a:buChar char="-"/>
            </a:pPr>
            <a:r>
              <a:rPr lang="ru-RU" sz="4700" dirty="0"/>
              <a:t>Включаем оговорку о зачёте сумм выходного пособия в счёт присуждённых при восстановлении на работе</a:t>
            </a:r>
          </a:p>
          <a:p>
            <a:pPr marL="342900" indent="-342900" rtl="0">
              <a:buFontTx/>
              <a:buChar char="-"/>
            </a:pPr>
            <a:r>
              <a:rPr lang="ru-RU" sz="4700" dirty="0" err="1"/>
              <a:t>Ндфл</a:t>
            </a:r>
            <a:r>
              <a:rPr lang="ru-RU" sz="4700" dirty="0"/>
              <a:t> с 3-х заработков (?)</a:t>
            </a:r>
          </a:p>
        </p:txBody>
      </p:sp>
      <p:sp>
        <p:nvSpPr>
          <p:cNvPr id="15" name="Номер слайда 9">
            <a:extLst>
              <a:ext uri="{FF2B5EF4-FFF2-40B4-BE49-F238E27FC236}">
                <a16:creationId xmlns:a16="http://schemas.microsoft.com/office/drawing/2014/main" id="{87DE1BC5-FD94-4773-8370-432A38DB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r>
              <a:rPr lang="ru-RU" dirty="0"/>
              <a:t>8</a:t>
            </a:r>
          </a:p>
        </p:txBody>
      </p:sp>
      <p:sp>
        <p:nvSpPr>
          <p:cNvPr id="16" name="Текст 11">
            <a:extLst>
              <a:ext uri="{FF2B5EF4-FFF2-40B4-BE49-F238E27FC236}">
                <a16:creationId xmlns:a16="http://schemas.microsoft.com/office/drawing/2014/main" id="{234C835A-A145-40B4-9A12-171D05519D77}"/>
              </a:ext>
            </a:extLst>
          </p:cNvPr>
          <p:cNvSpPr txBox="1">
            <a:spLocks/>
          </p:cNvSpPr>
          <p:nvPr/>
        </p:nvSpPr>
        <p:spPr>
          <a:xfrm>
            <a:off x="8972144" y="2363181"/>
            <a:ext cx="3219856" cy="25243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None/>
              <a:defRPr sz="2600" b="0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None/>
              <a:defRPr sz="20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None/>
              <a:defRPr sz="16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200" b="1" u="sng" dirty="0"/>
              <a:t>Изменен порядок расчёта среднего заработка                         с 01.09.2025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28B194-897E-EB1E-CD15-671CFDF9F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043" y="6390895"/>
            <a:ext cx="1968433" cy="2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858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191A4-7839-4F63-B17C-7C366C59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 rtlCol="0">
            <a:normAutofit/>
          </a:bodyPr>
          <a:lstStyle/>
          <a:p>
            <a:pPr rtl="0"/>
            <a:r>
              <a:rPr lang="ru-RU" sz="5500" dirty="0"/>
              <a:t>Наставничество (с 01.03.2025)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E9052153-84CE-4C4C-9422-F437CC02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44295" y="4457931"/>
            <a:ext cx="7084535" cy="1128214"/>
          </a:xfrm>
        </p:spPr>
        <p:txBody>
          <a:bodyPr rtlCol="0">
            <a:normAutofit/>
          </a:bodyPr>
          <a:lstStyle/>
          <a:p>
            <a:pPr rtl="0"/>
            <a:r>
              <a:rPr lang="ru-RU" dirty="0"/>
              <a:t>- Оформлять </a:t>
            </a:r>
            <a:r>
              <a:rPr lang="ru-RU" dirty="0" err="1"/>
              <a:t>допсоглашения</a:t>
            </a:r>
            <a:r>
              <a:rPr lang="ru-RU" dirty="0"/>
              <a:t> 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A9D6D54-1465-4F38-AF0C-D1D9C4B69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44295" y="3474555"/>
            <a:ext cx="7683909" cy="949416"/>
          </a:xfrm>
        </p:spPr>
        <p:txBody>
          <a:bodyPr rtlCol="0">
            <a:normAutofit/>
          </a:bodyPr>
          <a:lstStyle/>
          <a:p>
            <a:pPr rtl="0"/>
            <a:r>
              <a:rPr lang="ru-RU" dirty="0"/>
              <a:t>- Дополнить </a:t>
            </a:r>
            <a:r>
              <a:rPr lang="ru-RU" dirty="0" err="1"/>
              <a:t>лна</a:t>
            </a:r>
            <a:r>
              <a:rPr lang="ru-RU" dirty="0"/>
              <a:t> порядком осуществления наставничества и условиями его оплаты</a:t>
            </a:r>
          </a:p>
        </p:txBody>
      </p:sp>
      <p:sp>
        <p:nvSpPr>
          <p:cNvPr id="15" name="Номер слайда 9">
            <a:extLst>
              <a:ext uri="{FF2B5EF4-FFF2-40B4-BE49-F238E27FC236}">
                <a16:creationId xmlns:a16="http://schemas.microsoft.com/office/drawing/2014/main" id="{87DE1BC5-FD94-4773-8370-432A38DB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r>
              <a:rPr lang="ru-RU" dirty="0"/>
              <a:t>9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70D2740-1E6A-4DD5-82F1-9F9A96B3F3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186" y="2518821"/>
            <a:ext cx="2764401" cy="4018733"/>
          </a:xfrm>
          <a:prstGeom prst="rect">
            <a:avLst/>
          </a:prstGeom>
        </p:spPr>
      </p:pic>
      <p:sp>
        <p:nvSpPr>
          <p:cNvPr id="21" name="Текст 8">
            <a:extLst>
              <a:ext uri="{FF2B5EF4-FFF2-40B4-BE49-F238E27FC236}">
                <a16:creationId xmlns:a16="http://schemas.microsoft.com/office/drawing/2014/main" id="{F81F48FE-BC7F-4C56-9F50-3F6B000DA8A3}"/>
              </a:ext>
            </a:extLst>
          </p:cNvPr>
          <p:cNvSpPr txBox="1">
            <a:spLocks/>
          </p:cNvSpPr>
          <p:nvPr/>
        </p:nvSpPr>
        <p:spPr>
          <a:xfrm>
            <a:off x="4144295" y="5160215"/>
            <a:ext cx="7084535" cy="1128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None/>
              <a:defRPr sz="2600" b="0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None/>
              <a:defRPr sz="20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None/>
              <a:defRPr sz="16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- Три копейки, но платить</a:t>
            </a:r>
          </a:p>
        </p:txBody>
      </p:sp>
      <p:sp>
        <p:nvSpPr>
          <p:cNvPr id="22" name="Текст 10">
            <a:extLst>
              <a:ext uri="{FF2B5EF4-FFF2-40B4-BE49-F238E27FC236}">
                <a16:creationId xmlns:a16="http://schemas.microsoft.com/office/drawing/2014/main" id="{5C2955D7-7758-4D59-BFB7-DB2F08B67AED}"/>
              </a:ext>
            </a:extLst>
          </p:cNvPr>
          <p:cNvSpPr txBox="1">
            <a:spLocks/>
          </p:cNvSpPr>
          <p:nvPr/>
        </p:nvSpPr>
        <p:spPr>
          <a:xfrm>
            <a:off x="4144294" y="2441009"/>
            <a:ext cx="7683909" cy="949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None/>
              <a:defRPr sz="2600" b="0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None/>
              <a:defRPr sz="20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None/>
              <a:defRPr sz="16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u="sng" dirty="0"/>
              <a:t>Что нужно было сделать: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D22C18C-2FF8-F93E-B8EE-E676D2886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043" y="6390895"/>
            <a:ext cx="1968433" cy="2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206899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6DA60BD-0042-4722-B671-D551884D1E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85BFFF-2B6E-4D20-8938-61E36B8CFE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069F72-2015-4FB6-9588-A49CB14BDC12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_JuxtaposeVTI</Template>
  <TotalTime>0</TotalTime>
  <Words>377</Words>
  <Application>Microsoft Macintosh PowerPoint</Application>
  <PresentationFormat>Широкоэкранный</PresentationFormat>
  <Paragraphs>79</Paragraphs>
  <Slides>10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Demi Cond</vt:lpstr>
      <vt:lpstr>Franklin Gothic Medium</vt:lpstr>
      <vt:lpstr>Wingdings</vt:lpstr>
      <vt:lpstr>JuxtaposeVTI</vt:lpstr>
      <vt:lpstr>- ИЗМЕНЕНИЯ В ЗАКОНОДАТЕЛЬСТВЕ   - СУДЕБНЫЕ ТРЕНДЫ  18.12.2025 </vt:lpstr>
      <vt:lpstr>Обо мне</vt:lpstr>
      <vt:lpstr>Деньги: изменение подхода к премированию с 01.09.2025 (ст. 135 ТК РФ)</vt:lpstr>
      <vt:lpstr>Деньги: индексация зарплаты</vt:lpstr>
      <vt:lpstr>Судебные тренды`2025</vt:lpstr>
      <vt:lpstr>Персональные данные</vt:lpstr>
      <vt:lpstr>самозанятые</vt:lpstr>
      <vt:lpstr>сокращения</vt:lpstr>
      <vt:lpstr>Наставничество (с 01.03.2025)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2021-04-27T10:31:44Z</dcterms:created>
  <dcterms:modified xsi:type="dcterms:W3CDTF">2025-12-19T07:58:36Z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