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embeddedFontLst>
    <p:embeddedFont>
      <p:font typeface="Roboto Medium"/>
      <p:regular r:id="rId21"/>
      <p:bold r:id="rId22"/>
      <p:italic r:id="rId23"/>
      <p:boldItalic r:id="rId24"/>
    </p:embeddedFont>
    <p:embeddedFont>
      <p:font typeface="Inter SemiBold"/>
      <p:regular r:id="rId25"/>
      <p:bold r:id="rId26"/>
      <p:italic r:id="rId27"/>
      <p:boldItalic r:id="rId28"/>
    </p:embeddedFont>
    <p:embeddedFont>
      <p:font typeface="Inter"/>
      <p:regular r:id="rId29"/>
      <p:bold r:id="rId30"/>
      <p:italic r:id="rId31"/>
      <p:boldItalic r:id="rId32"/>
    </p:embeddedFont>
    <p:embeddedFont>
      <p:font typeface="Inter ExtraBold"/>
      <p:bold r:id="rId33"/>
      <p:boldItalic r:id="rId34"/>
    </p:embeddedFont>
    <p:embeddedFont>
      <p:font typeface="Inter Medium"/>
      <p:regular r:id="rId35"/>
      <p:bold r:id="rId36"/>
      <p:italic r:id="rId37"/>
      <p:boldItalic r:id="rId38"/>
    </p:embeddedFont>
    <p:embeddedFont>
      <p:font typeface="Inter Black"/>
      <p:bold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624">
          <p15:clr>
            <a:srgbClr val="747775"/>
          </p15:clr>
        </p15:guide>
        <p15:guide id="2" pos="566">
          <p15:clr>
            <a:srgbClr val="747775"/>
          </p15:clr>
        </p15:guide>
        <p15:guide id="3" orient="horz" pos="1531">
          <p15:clr>
            <a:srgbClr val="747775"/>
          </p15:clr>
        </p15:guide>
        <p15:guide id="4" orient="horz" pos="1077">
          <p15:clr>
            <a:srgbClr val="747775"/>
          </p15:clr>
        </p15:guide>
      </p15:sldGuideLst>
    </p:ext>
    <p:ext uri="GoogleSlidesCustomDataVersion2">
      <go:slidesCustomData xmlns:go="http://customooxmlschemas.google.com/" r:id="rId41" roundtripDataSignature="AMtx7mjnV7yuyubc/8tGp/Q7iSlylOLy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624" orient="horz"/>
        <p:guide pos="566"/>
        <p:guide pos="1531" orient="horz"/>
        <p:guide pos="107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Black-boldItalic.fntdata"/><Relationship Id="rId20" Type="http://schemas.openxmlformats.org/officeDocument/2006/relationships/slide" Target="slides/slide15.xml"/><Relationship Id="rId41" Type="http://customschemas.google.com/relationships/presentationmetadata" Target="metadata"/><Relationship Id="rId22" Type="http://schemas.openxmlformats.org/officeDocument/2006/relationships/font" Target="fonts/RobotoMedium-bold.fntdata"/><Relationship Id="rId21" Type="http://schemas.openxmlformats.org/officeDocument/2006/relationships/font" Target="fonts/RobotoMedium-regular.fntdata"/><Relationship Id="rId24" Type="http://schemas.openxmlformats.org/officeDocument/2006/relationships/font" Target="fonts/RobotoMedium-boldItalic.fntdata"/><Relationship Id="rId23" Type="http://schemas.openxmlformats.org/officeDocument/2006/relationships/font" Target="fonts/RobotoMedium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terSemiBold-bold.fntdata"/><Relationship Id="rId25" Type="http://schemas.openxmlformats.org/officeDocument/2006/relationships/font" Target="fonts/InterSemiBold-regular.fntdata"/><Relationship Id="rId28" Type="http://schemas.openxmlformats.org/officeDocument/2006/relationships/font" Target="fonts/InterSemiBold-boldItalic.fntdata"/><Relationship Id="rId27" Type="http://schemas.openxmlformats.org/officeDocument/2006/relationships/font" Target="fonts/InterSemiBold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Inter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Inter-italic.fntdata"/><Relationship Id="rId30" Type="http://schemas.openxmlformats.org/officeDocument/2006/relationships/font" Target="fonts/Inter-bold.fntdata"/><Relationship Id="rId11" Type="http://schemas.openxmlformats.org/officeDocument/2006/relationships/slide" Target="slides/slide6.xml"/><Relationship Id="rId33" Type="http://schemas.openxmlformats.org/officeDocument/2006/relationships/font" Target="fonts/InterExtraBold-bold.fntdata"/><Relationship Id="rId10" Type="http://schemas.openxmlformats.org/officeDocument/2006/relationships/slide" Target="slides/slide5.xml"/><Relationship Id="rId32" Type="http://schemas.openxmlformats.org/officeDocument/2006/relationships/font" Target="fonts/Inter-boldItalic.fntdata"/><Relationship Id="rId13" Type="http://schemas.openxmlformats.org/officeDocument/2006/relationships/slide" Target="slides/slide8.xml"/><Relationship Id="rId35" Type="http://schemas.openxmlformats.org/officeDocument/2006/relationships/font" Target="fonts/InterMedium-regular.fntdata"/><Relationship Id="rId12" Type="http://schemas.openxmlformats.org/officeDocument/2006/relationships/slide" Target="slides/slide7.xml"/><Relationship Id="rId34" Type="http://schemas.openxmlformats.org/officeDocument/2006/relationships/font" Target="fonts/InterExtraBold-boldItalic.fntdata"/><Relationship Id="rId15" Type="http://schemas.openxmlformats.org/officeDocument/2006/relationships/slide" Target="slides/slide10.xml"/><Relationship Id="rId37" Type="http://schemas.openxmlformats.org/officeDocument/2006/relationships/font" Target="fonts/InterMedium-italic.fntdata"/><Relationship Id="rId14" Type="http://schemas.openxmlformats.org/officeDocument/2006/relationships/slide" Target="slides/slide9.xml"/><Relationship Id="rId36" Type="http://schemas.openxmlformats.org/officeDocument/2006/relationships/font" Target="fonts/InterMedium-bold.fntdata"/><Relationship Id="rId17" Type="http://schemas.openxmlformats.org/officeDocument/2006/relationships/slide" Target="slides/slide12.xml"/><Relationship Id="rId39" Type="http://schemas.openxmlformats.org/officeDocument/2006/relationships/font" Target="fonts/InterBlack-bold.fntdata"/><Relationship Id="rId16" Type="http://schemas.openxmlformats.org/officeDocument/2006/relationships/slide" Target="slides/slide11.xml"/><Relationship Id="rId38" Type="http://schemas.openxmlformats.org/officeDocument/2006/relationships/font" Target="fonts/InterMedium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ee20e567b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" name="Google Shape;79;g2ee20e567bf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920285d346c921a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7" name="Google Shape;157;g7920285d346c921a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" name="Google Shape;163;p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920285d346c921a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4" name="Google Shape;174;g7920285d346c921a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0" name="Google Shape;180;p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920285d346c921a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7" name="Google Shape;97;g7920285d346c921a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920285d346c921a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g7920285d346c921a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920285d346c921a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2" name="Google Shape;112;g7920285d346c921a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920285d346c921a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g7920285d346c921a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920285d346c921a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5" name="Google Shape;135;g7920285d346c921a_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920285d346c921a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g7920285d346c921a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9" name="Google Shape;14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5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аш макет 1">
  <p:cSld name="CUSTOM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2"/>
          <p:cNvSpPr/>
          <p:nvPr>
            <p:ph idx="2" type="pic"/>
          </p:nvPr>
        </p:nvSpPr>
        <p:spPr>
          <a:xfrm>
            <a:off x="766650" y="1578800"/>
            <a:ext cx="3429000" cy="4540200"/>
          </a:xfrm>
          <a:prstGeom prst="roundRect">
            <a:avLst>
              <a:gd fmla="val 10569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4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4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4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4" name="Google Shape;54;p4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5" name="Google Shape;55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huntflow.ru/10let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huntflow.ru/10let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huntflow.ru/10let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.png"/><Relationship Id="rId6" Type="http://schemas.openxmlformats.org/officeDocument/2006/relationships/image" Target="../media/image9.png"/><Relationship Id="rId7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huntflow.ru/10let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huntflow.ru/10let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huntflow.ru/10let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ee20e567bf_0_9"/>
          <p:cNvSpPr txBox="1"/>
          <p:nvPr/>
        </p:nvSpPr>
        <p:spPr>
          <a:xfrm>
            <a:off x="2873100" y="6122907"/>
            <a:ext cx="644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82A2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82" name="Google Shape;82;g2ee20e567bf_0_9" title="презентация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g2ee20e567bf_0_9"/>
          <p:cNvSpPr txBox="1"/>
          <p:nvPr/>
        </p:nvSpPr>
        <p:spPr>
          <a:xfrm>
            <a:off x="2142150" y="4573125"/>
            <a:ext cx="7907700" cy="12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45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Корпоративная культура.</a:t>
            </a:r>
            <a:endParaRPr sz="45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45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Внутриком</a:t>
            </a:r>
            <a:endParaRPr sz="45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4" name="Google Shape;84;g2ee20e567bf_0_9"/>
          <p:cNvSpPr txBox="1"/>
          <p:nvPr/>
        </p:nvSpPr>
        <p:spPr>
          <a:xfrm>
            <a:off x="4180350" y="1709750"/>
            <a:ext cx="3831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6865D4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7920285d346c921a_7" title="фон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7920285d346c921a_7"/>
          <p:cNvSpPr txBox="1"/>
          <p:nvPr/>
        </p:nvSpPr>
        <p:spPr>
          <a:xfrm>
            <a:off x="1559550" y="2430475"/>
            <a:ext cx="90729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</a:pPr>
            <a:r>
              <a:rPr lang="ru-RU" sz="75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rPr>
              <a:t>Не лайками едиными</a:t>
            </a:r>
            <a:endParaRPr b="0" i="0" sz="7500" u="none" cap="none" strike="noStrike">
              <a:solidFill>
                <a:schemeClr val="lt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 txBox="1"/>
          <p:nvPr/>
        </p:nvSpPr>
        <p:spPr>
          <a:xfrm>
            <a:off x="645989" y="494414"/>
            <a:ext cx="104742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>
                <a:solidFill>
                  <a:srgbClr val="6865D4"/>
                </a:solidFill>
                <a:latin typeface="Inter Black"/>
                <a:ea typeface="Inter Black"/>
                <a:cs typeface="Inter Black"/>
                <a:sym typeface="Inter Black"/>
              </a:rPr>
              <a:t>Что помимо классического eNPS?</a:t>
            </a:r>
            <a:endParaRPr b="0" i="0" sz="4400" u="none" cap="none" strike="noStrike">
              <a:solidFill>
                <a:srgbClr val="6865D4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166" name="Google Shape;166;p18" title="Frame 2087325746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899" y="5956450"/>
            <a:ext cx="3106949" cy="46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8"/>
          <p:cNvSpPr/>
          <p:nvPr/>
        </p:nvSpPr>
        <p:spPr>
          <a:xfrm>
            <a:off x="2936150" y="1987138"/>
            <a:ext cx="4245600" cy="1518000"/>
          </a:xfrm>
          <a:prstGeom prst="roundRect">
            <a:avLst>
              <a:gd fmla="val 8601" name="adj"/>
            </a:avLst>
          </a:prstGeom>
          <a:solidFill>
            <a:srgbClr val="FFFFFF"/>
          </a:solidFill>
          <a:ln>
            <a:noFill/>
          </a:ln>
          <a:effectLst>
            <a:outerShdw blurRad="214313" rotWithShape="0" algn="bl" dir="2340000" dist="66675">
              <a:srgbClr val="323126">
                <a:alpha val="6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Охват и вовлечённость по каналам</a:t>
            </a:r>
            <a:endParaRPr sz="2600"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68" name="Google Shape;168;p18"/>
          <p:cNvSpPr/>
          <p:nvPr/>
        </p:nvSpPr>
        <p:spPr>
          <a:xfrm>
            <a:off x="2936150" y="3757928"/>
            <a:ext cx="4245600" cy="1922100"/>
          </a:xfrm>
          <a:prstGeom prst="roundRect">
            <a:avLst>
              <a:gd fmla="val 8601" name="adj"/>
            </a:avLst>
          </a:prstGeom>
          <a:solidFill>
            <a:srgbClr val="FFFFFF"/>
          </a:solidFill>
          <a:ln>
            <a:noFill/>
          </a:ln>
          <a:effectLst>
            <a:outerShdw blurRad="214313" rotWithShape="0" algn="bl" dir="2340000" dist="66675">
              <a:srgbClr val="323126">
                <a:alpha val="6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Активность</a:t>
            </a:r>
            <a:r>
              <a:rPr lang="ru-RU" sz="2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: с</a:t>
            </a:r>
            <a:r>
              <a:rPr lang="ru-RU" sz="2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корость, качество реакции, CTR, дочитываемость</a:t>
            </a:r>
            <a:endParaRPr sz="26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69" name="Google Shape;169;p18"/>
          <p:cNvSpPr/>
          <p:nvPr/>
        </p:nvSpPr>
        <p:spPr>
          <a:xfrm>
            <a:off x="7389225" y="1987138"/>
            <a:ext cx="4245600" cy="1518000"/>
          </a:xfrm>
          <a:prstGeom prst="roundRect">
            <a:avLst>
              <a:gd fmla="val 8601" name="adj"/>
            </a:avLst>
          </a:prstGeom>
          <a:solidFill>
            <a:srgbClr val="FFFFFF"/>
          </a:solidFill>
          <a:ln>
            <a:noFill/>
          </a:ln>
          <a:effectLst>
            <a:outerShdw blurRad="214313" rotWithShape="0" algn="bl" dir="2340000" dist="66675">
              <a:srgbClr val="323126">
                <a:alpha val="6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Уровень понимания ключевых сообщений</a:t>
            </a:r>
            <a:endParaRPr sz="26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70" name="Google Shape;170;p18"/>
          <p:cNvSpPr/>
          <p:nvPr/>
        </p:nvSpPr>
        <p:spPr>
          <a:xfrm>
            <a:off x="7389225" y="3757928"/>
            <a:ext cx="4245600" cy="1922100"/>
          </a:xfrm>
          <a:prstGeom prst="roundRect">
            <a:avLst>
              <a:gd fmla="val 8601" name="adj"/>
            </a:avLst>
          </a:prstGeom>
          <a:solidFill>
            <a:srgbClr val="FFFFFF"/>
          </a:solidFill>
          <a:ln>
            <a:noFill/>
          </a:ln>
          <a:effectLst>
            <a:outerShdw blurRad="214313" rotWithShape="0" algn="bl" dir="2340000" dist="66675">
              <a:srgbClr val="323126">
                <a:alpha val="6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Корреляция с HR и бизнес‑показателями</a:t>
            </a:r>
            <a:endParaRPr sz="2600"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id="171" name="Google Shape;17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900" y="3298777"/>
            <a:ext cx="238125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g7920285d346c921a_21" title="фон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7920285d346c921a_21"/>
          <p:cNvSpPr txBox="1"/>
          <p:nvPr/>
        </p:nvSpPr>
        <p:spPr>
          <a:xfrm>
            <a:off x="1559550" y="2430475"/>
            <a:ext cx="90729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</a:pPr>
            <a:r>
              <a:rPr lang="ru-RU" sz="75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rPr>
              <a:t>IC + бизнес = ?</a:t>
            </a:r>
            <a:endParaRPr b="0" i="0" sz="7500" u="none" cap="none" strike="noStrike">
              <a:solidFill>
                <a:schemeClr val="lt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 txBox="1"/>
          <p:nvPr/>
        </p:nvSpPr>
        <p:spPr>
          <a:xfrm>
            <a:off x="569789" y="494414"/>
            <a:ext cx="104742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>
                <a:solidFill>
                  <a:srgbClr val="6865D4"/>
                </a:solidFill>
                <a:latin typeface="Inter Black"/>
                <a:ea typeface="Inter Black"/>
                <a:cs typeface="Inter Black"/>
                <a:sym typeface="Inter Black"/>
              </a:rPr>
              <a:t>IC + бизнес = эффективное комбо</a:t>
            </a:r>
            <a:endParaRPr b="0" i="0" sz="4400" u="none" cap="none" strike="noStrike">
              <a:solidFill>
                <a:srgbClr val="6865D4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183" name="Google Shape;183;p19" title="Frame 2087325746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899" y="5956450"/>
            <a:ext cx="3106949" cy="46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9"/>
          <p:cNvSpPr txBox="1"/>
          <p:nvPr/>
        </p:nvSpPr>
        <p:spPr>
          <a:xfrm>
            <a:off x="730625" y="1930300"/>
            <a:ext cx="6651300" cy="3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4150" lvl="0" marL="360000" rtl="0" algn="l">
              <a:spcBef>
                <a:spcPts val="1000"/>
              </a:spcBef>
              <a:spcAft>
                <a:spcPts val="0"/>
              </a:spcAft>
              <a:buClr>
                <a:srgbClr val="6865D4"/>
              </a:buClr>
              <a:buSzPts val="2900"/>
              <a:buFont typeface="Inter SemiBold"/>
              <a:buAutoNum type="arabicPeriod"/>
            </a:pPr>
            <a:r>
              <a:rPr lang="ru-RU" sz="29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Стратегия простым языком</a:t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4150" lvl="0" marL="360000" rtl="0" algn="l">
              <a:spcBef>
                <a:spcPts val="1000"/>
              </a:spcBef>
              <a:spcAft>
                <a:spcPts val="0"/>
              </a:spcAft>
              <a:buClr>
                <a:srgbClr val="6865D4"/>
              </a:buClr>
              <a:buSzPts val="2900"/>
              <a:buFont typeface="Inter SemiBold"/>
              <a:buAutoNum type="arabicPeriod"/>
            </a:pPr>
            <a:r>
              <a:rPr lang="ru-RU" sz="29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Связь задач сотрудников с целями компании</a:t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4150" lvl="0" marL="360000" rtl="0" algn="l">
              <a:spcBef>
                <a:spcPts val="1000"/>
              </a:spcBef>
              <a:spcAft>
                <a:spcPts val="0"/>
              </a:spcAft>
              <a:buClr>
                <a:srgbClr val="6865D4"/>
              </a:buClr>
              <a:buSzPts val="2900"/>
              <a:buFont typeface="Inter SemiBold"/>
              <a:buAutoNum type="arabicPeriod"/>
            </a:pPr>
            <a:r>
              <a:rPr lang="ru-RU" sz="29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Осознанность: что, зачем и куда движется бизнес</a:t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4150" lvl="0" marL="360000" rtl="0" algn="l">
              <a:spcBef>
                <a:spcPts val="1000"/>
              </a:spcBef>
              <a:spcAft>
                <a:spcPts val="0"/>
              </a:spcAft>
              <a:buClr>
                <a:srgbClr val="6865D4"/>
              </a:buClr>
              <a:buSzPts val="2900"/>
              <a:buFont typeface="Inter SemiBold"/>
              <a:buAutoNum type="arabicPeriod"/>
            </a:pPr>
            <a:r>
              <a:rPr lang="ru-RU" sz="29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К, команды: объяснение новых функций, смысла и пользы</a:t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85" name="Google Shape;185;p19"/>
          <p:cNvPicPr preferRelativeResize="0"/>
          <p:nvPr/>
        </p:nvPicPr>
        <p:blipFill rotWithShape="1">
          <a:blip r:embed="rId5">
            <a:alphaModFix/>
          </a:blip>
          <a:srcRect b="3938" l="0" r="0" t="0"/>
          <a:stretch/>
        </p:blipFill>
        <p:spPr>
          <a:xfrm>
            <a:off x="7366514" y="1709750"/>
            <a:ext cx="4597875" cy="459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9"/>
          <p:cNvSpPr txBox="1"/>
          <p:nvPr/>
        </p:nvSpPr>
        <p:spPr>
          <a:xfrm>
            <a:off x="8553217" y="4997744"/>
            <a:ext cx="9246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бизнес</a:t>
            </a:r>
            <a:endParaRPr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87" name="Google Shape;187;p19"/>
          <p:cNvSpPr txBox="1"/>
          <p:nvPr/>
        </p:nvSpPr>
        <p:spPr>
          <a:xfrm>
            <a:off x="10169679" y="5004477"/>
            <a:ext cx="12345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сотрудники</a:t>
            </a:r>
            <a:endParaRPr sz="13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88" name="Google Shape;188;p19"/>
          <p:cNvSpPr txBox="1"/>
          <p:nvPr/>
        </p:nvSpPr>
        <p:spPr>
          <a:xfrm>
            <a:off x="8739575" y="1930300"/>
            <a:ext cx="14301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внутриком</a:t>
            </a:r>
            <a:endParaRPr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5" title="фон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3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5"/>
          <p:cNvSpPr txBox="1"/>
          <p:nvPr>
            <p:ph type="title"/>
          </p:nvPr>
        </p:nvSpPr>
        <p:spPr>
          <a:xfrm>
            <a:off x="3596700" y="2681632"/>
            <a:ext cx="4998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-RU" sz="88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rPr>
              <a:t>Вопросы</a:t>
            </a:r>
            <a:endParaRPr sz="8800">
              <a:solidFill>
                <a:schemeClr val="lt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6" title="фон последний слайд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"/>
            <a:ext cx="12192000" cy="685795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/>
          <p:nvPr/>
        </p:nvSpPr>
        <p:spPr>
          <a:xfrm>
            <a:off x="7462338" y="1843900"/>
            <a:ext cx="3353400" cy="3467700"/>
          </a:xfrm>
          <a:prstGeom prst="roundRect">
            <a:avLst>
              <a:gd fmla="val 8601" name="adj"/>
            </a:avLst>
          </a:prstGeom>
          <a:solidFill>
            <a:srgbClr val="FFFFFF"/>
          </a:solidFill>
          <a:ln>
            <a:noFill/>
          </a:ln>
          <a:effectLst>
            <a:outerShdw blurRad="371475" rotWithShape="0" algn="bl" dir="5400000" dist="66675">
              <a:srgbClr val="323126">
                <a:alpha val="352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6"/>
          <p:cNvSpPr txBox="1"/>
          <p:nvPr/>
        </p:nvSpPr>
        <p:spPr>
          <a:xfrm>
            <a:off x="617650" y="2920613"/>
            <a:ext cx="5612700" cy="17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300"/>
              <a:buFont typeface="Inter Medium"/>
              <a:buChar char="✦"/>
            </a:pPr>
            <a:r>
              <a:rPr b="0" i="0" lang="ru-RU" sz="2300" u="none" cap="none" strike="noStrike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+7 </a:t>
            </a:r>
            <a:r>
              <a:rPr lang="ru-RU"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905 795 88 75</a:t>
            </a:r>
            <a:r>
              <a:rPr b="0" i="0" lang="ru-RU" sz="2300" u="none" cap="none" strike="noStrike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endParaRPr b="0" i="0" sz="2300" u="none" cap="none" strike="noStrike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74650" lvl="0" marL="4572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FFE599"/>
              </a:buClr>
              <a:buSzPts val="2300"/>
              <a:buFont typeface="Inter Medium"/>
              <a:buChar char="✦"/>
            </a:pPr>
            <a:r>
              <a:rPr b="0" i="0" lang="ru-RU" sz="2300" u="none" cap="none" strike="noStrike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tg@</a:t>
            </a:r>
            <a:r>
              <a:rPr lang="ru-RU"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natka8875</a:t>
            </a:r>
            <a:endParaRPr b="0" i="0" sz="2300" u="none" cap="none" strike="noStrike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74650" lvl="0" marL="457200" marR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Clr>
                <a:srgbClr val="FFE599"/>
              </a:buClr>
              <a:buSzPts val="2300"/>
              <a:buFont typeface="Inter Medium"/>
              <a:buChar char="✦"/>
            </a:pPr>
            <a:r>
              <a:rPr lang="ru-RU"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tg@mezhdystrochie</a:t>
            </a:r>
            <a:endParaRPr b="0" i="0" sz="2300" u="none" cap="none" strike="noStrike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02" name="Google Shape;202;p26"/>
          <p:cNvSpPr txBox="1"/>
          <p:nvPr/>
        </p:nvSpPr>
        <p:spPr>
          <a:xfrm>
            <a:off x="617650" y="2018000"/>
            <a:ext cx="4992300" cy="10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4220"/>
              <a:buFont typeface="Arial"/>
              <a:buNone/>
            </a:pPr>
            <a:r>
              <a:rPr lang="ru-RU" sz="422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Наталья Кураева</a:t>
            </a:r>
            <a:endParaRPr b="0" i="0" sz="4220" u="none" cap="none" strike="noStrike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203" name="Google Shape;20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9350" y="2168050"/>
            <a:ext cx="281940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 title="фон последний слайд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 title="Снимок экрана 2025-12-15 в 20.25.31.png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8221" r="8229" t="0"/>
          <a:stretch/>
        </p:blipFill>
        <p:spPr>
          <a:xfrm>
            <a:off x="766650" y="1578800"/>
            <a:ext cx="3429000" cy="4540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645989" y="494414"/>
            <a:ext cx="104742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rPr>
              <a:t>Привет, я Наташа :)</a:t>
            </a:r>
            <a:endParaRPr b="0" i="0" sz="4400" u="none" cap="none" strike="noStrike">
              <a:solidFill>
                <a:schemeClr val="lt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4848519" y="2781301"/>
            <a:ext cx="63483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23850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E599"/>
              </a:buClr>
              <a:buSzPts val="2500"/>
              <a:buFont typeface="Inter Medium"/>
              <a:buChar char="✦"/>
            </a:pPr>
            <a:r>
              <a:rPr lang="ru-RU"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ex-руководитель внутренних коммуникаций в Lamoda</a:t>
            </a:r>
            <a:endParaRPr b="0" i="0" sz="2300" u="none" cap="none" strike="noStrike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23850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E599"/>
              </a:buClr>
              <a:buSzPts val="2500"/>
              <a:buFont typeface="Inter Medium"/>
              <a:buChar char="✦"/>
            </a:pPr>
            <a:r>
              <a:rPr lang="ru-RU"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Yandex, Avito, Ozon</a:t>
            </a:r>
            <a:endParaRPr b="0" i="0" sz="2300" u="none" cap="none" strike="noStrike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4848531" y="1892611"/>
            <a:ext cx="63483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ru-RU" sz="2300" u="none" cap="none" strike="noStrike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Опыт работы в </a:t>
            </a:r>
            <a:r>
              <a:rPr lang="ru-RU"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коммуникациях</a:t>
            </a:r>
            <a:r>
              <a:rPr b="0" i="0" lang="ru-RU" sz="2300" u="none" cap="none" strike="noStrike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 — </a:t>
            </a:r>
            <a:r>
              <a:rPr b="0" i="0" lang="ru-RU" sz="2300" u="none" cap="none" strike="noStrike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1</a:t>
            </a:r>
            <a:r>
              <a:rPr lang="ru-RU" sz="23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3+</a:t>
            </a:r>
            <a:r>
              <a:rPr b="0" i="0" lang="ru-RU" sz="2300" u="none" cap="none" strike="noStrike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 лет:</a:t>
            </a:r>
            <a:endParaRPr b="0" i="0" sz="2300" u="none" cap="none" strike="noStrike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4865234" y="4651561"/>
            <a:ext cx="59835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ru-RU" sz="23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Любимые задачи:</a:t>
            </a:r>
            <a:r>
              <a:rPr b="0" i="0" lang="ru-RU" sz="23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2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любые со звёздочкой — от построения внутрикома “с нуля” до антикризиса</a:t>
            </a:r>
            <a:endParaRPr b="0" i="0" sz="23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7920285d346c921a_47" title="фон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7920285d346c921a_47"/>
          <p:cNvSpPr txBox="1"/>
          <p:nvPr/>
        </p:nvSpPr>
        <p:spPr>
          <a:xfrm>
            <a:off x="1559550" y="2430475"/>
            <a:ext cx="90729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</a:pPr>
            <a:r>
              <a:rPr lang="ru-RU" sz="75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rPr>
              <a:t>Что же такое внутриком?</a:t>
            </a:r>
            <a:endParaRPr b="0" i="0" sz="7500" u="none" cap="none" strike="noStrike">
              <a:solidFill>
                <a:schemeClr val="lt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920285d346c921a_37"/>
          <p:cNvSpPr txBox="1"/>
          <p:nvPr/>
        </p:nvSpPr>
        <p:spPr>
          <a:xfrm>
            <a:off x="645989" y="494414"/>
            <a:ext cx="104742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>
                <a:solidFill>
                  <a:srgbClr val="6865D4"/>
                </a:solidFill>
                <a:latin typeface="Inter Black"/>
                <a:ea typeface="Inter Black"/>
                <a:cs typeface="Inter Black"/>
                <a:sym typeface="Inter Black"/>
              </a:rPr>
              <a:t>Зачем внутриком бизнесу и HR?</a:t>
            </a:r>
            <a:endParaRPr b="0" i="0" sz="4400" u="none" cap="none" strike="noStrike">
              <a:solidFill>
                <a:srgbClr val="6865D4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106" name="Google Shape;106;g7920285d346c921a_37" title="Frame 2087325746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899" y="5956450"/>
            <a:ext cx="3106949" cy="4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7920285d346c921a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7825" y="1372085"/>
            <a:ext cx="4450550" cy="44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7920285d346c921a_37"/>
          <p:cNvPicPr preferRelativeResize="0"/>
          <p:nvPr/>
        </p:nvPicPr>
        <p:blipFill rotWithShape="1">
          <a:blip r:embed="rId6">
            <a:alphaModFix/>
          </a:blip>
          <a:srcRect b="29790" l="0" r="0" t="0"/>
          <a:stretch/>
        </p:blipFill>
        <p:spPr>
          <a:xfrm>
            <a:off x="3657825" y="1372085"/>
            <a:ext cx="4450550" cy="491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7920285d346c921a_37"/>
          <p:cNvPicPr preferRelativeResize="0"/>
          <p:nvPr/>
        </p:nvPicPr>
        <p:blipFill rotWithShape="1">
          <a:blip r:embed="rId7">
            <a:alphaModFix/>
          </a:blip>
          <a:srcRect b="3846" l="0" r="0" t="0"/>
          <a:stretch/>
        </p:blipFill>
        <p:spPr>
          <a:xfrm>
            <a:off x="2340726" y="1372085"/>
            <a:ext cx="7510536" cy="417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920285d346c921a_53"/>
          <p:cNvSpPr txBox="1"/>
          <p:nvPr/>
        </p:nvSpPr>
        <p:spPr>
          <a:xfrm>
            <a:off x="645989" y="494414"/>
            <a:ext cx="104742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>
                <a:solidFill>
                  <a:srgbClr val="6865D4"/>
                </a:solidFill>
                <a:latin typeface="Inter Black"/>
                <a:ea typeface="Inter Black"/>
                <a:cs typeface="Inter Black"/>
                <a:sym typeface="Inter Black"/>
              </a:rPr>
              <a:t>Так всё-таки зачем?</a:t>
            </a:r>
            <a:endParaRPr b="0" i="0" sz="4400" u="none" cap="none" strike="noStrike">
              <a:solidFill>
                <a:srgbClr val="6865D4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115" name="Google Shape;115;g7920285d346c921a_53"/>
          <p:cNvSpPr/>
          <p:nvPr/>
        </p:nvSpPr>
        <p:spPr>
          <a:xfrm>
            <a:off x="794450" y="1587025"/>
            <a:ext cx="4726500" cy="798600"/>
          </a:xfrm>
          <a:prstGeom prst="roundRect">
            <a:avLst>
              <a:gd fmla="val 8601" name="adj"/>
            </a:avLst>
          </a:prstGeom>
          <a:solidFill>
            <a:srgbClr val="FFFFFF"/>
          </a:solidFill>
          <a:ln>
            <a:noFill/>
          </a:ln>
          <a:effectLst>
            <a:outerShdw blurRad="168646" rotWithShape="0" algn="bl" dir="2340000" dist="52467">
              <a:srgbClr val="323126">
                <a:alpha val="68000"/>
              </a:srgbClr>
            </a:outerShdw>
          </a:effectLst>
        </p:spPr>
        <p:txBody>
          <a:bodyPr anchorCtr="0" anchor="ctr" bIns="71950" lIns="71950" spcFirstLastPara="1" rIns="71950" wrap="square" tIns="719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44"/>
              </a:spcBef>
              <a:spcAft>
                <a:spcPts val="944"/>
              </a:spcAft>
              <a:buNone/>
            </a:pPr>
            <a:r>
              <a:rPr lang="ru-RU" sz="1731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Связывает стратегию, решения и ежедневную работу</a:t>
            </a:r>
            <a:endParaRPr sz="1731"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16" name="Google Shape;116;g7920285d346c921a_53"/>
          <p:cNvSpPr/>
          <p:nvPr/>
        </p:nvSpPr>
        <p:spPr>
          <a:xfrm>
            <a:off x="794450" y="3478775"/>
            <a:ext cx="4726500" cy="798600"/>
          </a:xfrm>
          <a:prstGeom prst="roundRect">
            <a:avLst>
              <a:gd fmla="val 8601" name="adj"/>
            </a:avLst>
          </a:prstGeom>
          <a:solidFill>
            <a:srgbClr val="FFFFFF"/>
          </a:solidFill>
          <a:ln>
            <a:noFill/>
          </a:ln>
          <a:effectLst>
            <a:outerShdw blurRad="168646" rotWithShape="0" algn="bl" dir="2340000" dist="52467">
              <a:srgbClr val="323126">
                <a:alpha val="68000"/>
              </a:srgbClr>
            </a:outerShdw>
          </a:effectLst>
        </p:spPr>
        <p:txBody>
          <a:bodyPr anchorCtr="0" anchor="ctr" bIns="71950" lIns="71950" spcFirstLastPara="1" rIns="71950" wrap="square" tIns="719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44"/>
              </a:spcBef>
              <a:spcAft>
                <a:spcPts val="944"/>
              </a:spcAft>
              <a:buNone/>
            </a:pPr>
            <a:r>
              <a:rPr lang="ru-RU" sz="1731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Объясняет «почему», а не только «что»</a:t>
            </a:r>
            <a:endParaRPr sz="1731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17" name="Google Shape;117;g7920285d346c921a_53"/>
          <p:cNvSpPr/>
          <p:nvPr/>
        </p:nvSpPr>
        <p:spPr>
          <a:xfrm>
            <a:off x="794450" y="5370513"/>
            <a:ext cx="4726500" cy="798600"/>
          </a:xfrm>
          <a:prstGeom prst="roundRect">
            <a:avLst>
              <a:gd fmla="val 8601" name="adj"/>
            </a:avLst>
          </a:prstGeom>
          <a:solidFill>
            <a:srgbClr val="FFFFFF"/>
          </a:solidFill>
          <a:ln>
            <a:noFill/>
          </a:ln>
          <a:effectLst>
            <a:outerShdw blurRad="168646" rotWithShape="0" algn="bl" dir="2340000" dist="52467">
              <a:srgbClr val="323126">
                <a:alpha val="68000"/>
              </a:srgbClr>
            </a:outerShdw>
          </a:effectLst>
        </p:spPr>
        <p:txBody>
          <a:bodyPr anchorCtr="0" anchor="ctr" bIns="71950" lIns="71950" spcFirstLastPara="1" rIns="71950" wrap="square" tIns="719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44"/>
              </a:spcBef>
              <a:spcAft>
                <a:spcPts val="944"/>
              </a:spcAft>
              <a:buNone/>
            </a:pPr>
            <a:r>
              <a:rPr lang="ru-RU" sz="1731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Снижает тревожность и домыслы</a:t>
            </a:r>
            <a:endParaRPr sz="1731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18" name="Google Shape;118;g7920285d346c921a_53"/>
          <p:cNvSpPr/>
          <p:nvPr/>
        </p:nvSpPr>
        <p:spPr>
          <a:xfrm>
            <a:off x="794450" y="4424650"/>
            <a:ext cx="4726500" cy="798600"/>
          </a:xfrm>
          <a:prstGeom prst="roundRect">
            <a:avLst>
              <a:gd fmla="val 8601" name="adj"/>
            </a:avLst>
          </a:prstGeom>
          <a:solidFill>
            <a:srgbClr val="FFFFFF"/>
          </a:solidFill>
          <a:ln>
            <a:noFill/>
          </a:ln>
          <a:effectLst>
            <a:outerShdw blurRad="168646" rotWithShape="0" algn="bl" dir="2340000" dist="52467">
              <a:srgbClr val="323126">
                <a:alpha val="68000"/>
              </a:srgbClr>
            </a:outerShdw>
          </a:effectLst>
        </p:spPr>
        <p:txBody>
          <a:bodyPr anchorCtr="0" anchor="ctr" bIns="71950" lIns="71950" spcFirstLastPara="1" rIns="71950" wrap="square" tIns="719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44"/>
              </a:spcBef>
              <a:spcAft>
                <a:spcPts val="944"/>
              </a:spcAft>
              <a:buNone/>
            </a:pPr>
            <a:r>
              <a:rPr lang="ru-RU" sz="1731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Экономит время руководителей и команд</a:t>
            </a:r>
            <a:endParaRPr sz="1731"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19" name="Google Shape;119;g7920285d346c921a_53"/>
          <p:cNvSpPr/>
          <p:nvPr/>
        </p:nvSpPr>
        <p:spPr>
          <a:xfrm>
            <a:off x="794450" y="2532888"/>
            <a:ext cx="4726500" cy="798600"/>
          </a:xfrm>
          <a:prstGeom prst="roundRect">
            <a:avLst>
              <a:gd fmla="val 8601" name="adj"/>
            </a:avLst>
          </a:prstGeom>
          <a:solidFill>
            <a:srgbClr val="FFFFFF"/>
          </a:solidFill>
          <a:ln>
            <a:noFill/>
          </a:ln>
          <a:effectLst>
            <a:outerShdw blurRad="168646" rotWithShape="0" algn="bl" dir="2340000" dist="52467">
              <a:srgbClr val="323126">
                <a:alpha val="68000"/>
              </a:srgbClr>
            </a:outerShdw>
          </a:effectLst>
        </p:spPr>
        <p:txBody>
          <a:bodyPr anchorCtr="0" anchor="ctr" bIns="71950" lIns="71950" spcFirstLastPara="1" rIns="71950" wrap="square" tIns="719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44"/>
              </a:spcBef>
              <a:spcAft>
                <a:spcPts val="944"/>
              </a:spcAft>
              <a:buNone/>
            </a:pPr>
            <a:r>
              <a:rPr lang="ru-RU" sz="1731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Является партнёром бизнеса, поддерживает изменения</a:t>
            </a:r>
            <a:endParaRPr sz="1731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20" name="Google Shape;120;g7920285d346c921a_53"/>
          <p:cNvSpPr/>
          <p:nvPr/>
        </p:nvSpPr>
        <p:spPr>
          <a:xfrm>
            <a:off x="5724225" y="1587025"/>
            <a:ext cx="4203600" cy="798600"/>
          </a:xfrm>
          <a:prstGeom prst="roundRect">
            <a:avLst>
              <a:gd fmla="val 8601" name="adj"/>
            </a:avLst>
          </a:prstGeom>
          <a:solidFill>
            <a:srgbClr val="FFFFFF"/>
          </a:solidFill>
          <a:ln>
            <a:noFill/>
          </a:ln>
          <a:effectLst>
            <a:outerShdw blurRad="168646" rotWithShape="0" algn="bl" dir="2340000" dist="52467">
              <a:srgbClr val="323126">
                <a:alpha val="68000"/>
              </a:srgbClr>
            </a:outerShdw>
          </a:effectLst>
        </p:spPr>
        <p:txBody>
          <a:bodyPr anchorCtr="0" anchor="ctr" bIns="71950" lIns="71950" spcFirstLastPara="1" rIns="71950" wrap="square" tIns="719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44"/>
              </a:spcBef>
              <a:spcAft>
                <a:spcPts val="944"/>
              </a:spcAft>
              <a:buNone/>
            </a:pPr>
            <a:r>
              <a:rPr lang="ru-RU" sz="1731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Усиливает культуру, а не «придумывает её»</a:t>
            </a:r>
            <a:endParaRPr sz="1731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21" name="Google Shape;121;g7920285d346c921a_53"/>
          <p:cNvSpPr/>
          <p:nvPr/>
        </p:nvSpPr>
        <p:spPr>
          <a:xfrm>
            <a:off x="5724225" y="2532900"/>
            <a:ext cx="4203600" cy="798600"/>
          </a:xfrm>
          <a:prstGeom prst="roundRect">
            <a:avLst>
              <a:gd fmla="val 8601" name="adj"/>
            </a:avLst>
          </a:prstGeom>
          <a:solidFill>
            <a:srgbClr val="FFFFFF"/>
          </a:solidFill>
          <a:ln>
            <a:noFill/>
          </a:ln>
          <a:effectLst>
            <a:outerShdw blurRad="168646" rotWithShape="0" algn="bl" dir="2340000" dist="52467">
              <a:srgbClr val="323126">
                <a:alpha val="68000"/>
              </a:srgbClr>
            </a:outerShdw>
          </a:effectLst>
        </p:spPr>
        <p:txBody>
          <a:bodyPr anchorCtr="0" anchor="ctr" bIns="71950" lIns="71950" spcFirstLastPara="1" rIns="71950" wrap="square" tIns="719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44"/>
              </a:spcBef>
              <a:spcAft>
                <a:spcPts val="944"/>
              </a:spcAft>
              <a:buNone/>
            </a:pPr>
            <a:r>
              <a:rPr lang="ru-RU" sz="1731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Создаёт пространство для вопросов и диалога</a:t>
            </a:r>
            <a:endParaRPr sz="1731"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id="122" name="Google Shape;122;g7920285d346c921a_53"/>
          <p:cNvPicPr preferRelativeResize="0"/>
          <p:nvPr/>
        </p:nvPicPr>
        <p:blipFill rotWithShape="1">
          <a:blip r:embed="rId3">
            <a:alphaModFix/>
          </a:blip>
          <a:srcRect b="0" l="0" r="0" t="5123"/>
          <a:stretch/>
        </p:blipFill>
        <p:spPr>
          <a:xfrm>
            <a:off x="5724225" y="3462461"/>
            <a:ext cx="4203500" cy="398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920285d346c921a_75"/>
          <p:cNvSpPr txBox="1"/>
          <p:nvPr>
            <p:ph idx="4294967295" type="body"/>
          </p:nvPr>
        </p:nvSpPr>
        <p:spPr>
          <a:xfrm>
            <a:off x="746050" y="1709750"/>
            <a:ext cx="6204600" cy="4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1C232"/>
              </a:buClr>
              <a:buSzPts val="2700"/>
              <a:buFont typeface="Inter"/>
              <a:buChar char="✦"/>
            </a:pPr>
            <a:r>
              <a:rPr b="1" lang="ru-RU" sz="24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Единая логика:</a:t>
            </a:r>
            <a:r>
              <a:rPr lang="ru-RU" sz="24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 кто, что и зачем мы рассказываем</a:t>
            </a:r>
            <a:endParaRPr sz="24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1C232"/>
              </a:buClr>
              <a:buSzPts val="2700"/>
              <a:buFont typeface="Inter"/>
              <a:buChar char="✦"/>
            </a:pPr>
            <a:r>
              <a:rPr b="1" lang="ru-RU" sz="24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Контекст: </a:t>
            </a:r>
            <a:r>
              <a:rPr lang="ru-RU" sz="24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объясняем не только что, но и почему</a:t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1C232"/>
              </a:buClr>
              <a:buSzPts val="2700"/>
              <a:buFont typeface="Inter"/>
              <a:buChar char="✦"/>
            </a:pPr>
            <a:r>
              <a:rPr b="1" lang="ru-RU" sz="24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Регулярность: </a:t>
            </a:r>
            <a:r>
              <a:rPr lang="ru-RU" sz="24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лучше стабильно и просто, чем идеально и редко</a:t>
            </a:r>
            <a:endParaRPr sz="24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1C232"/>
              </a:buClr>
              <a:buSzPts val="2700"/>
              <a:buFont typeface="Inter"/>
              <a:buChar char="✦"/>
            </a:pPr>
            <a:r>
              <a:rPr b="1" lang="ru-RU" sz="24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Форматы 360°: </a:t>
            </a:r>
            <a:r>
              <a:rPr lang="ru-RU" sz="24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от простых текстов до ивентов</a:t>
            </a:r>
            <a:endParaRPr sz="24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1C232"/>
              </a:buClr>
              <a:buSzPts val="2700"/>
              <a:buFont typeface="Inter"/>
              <a:buChar char="✦"/>
            </a:pPr>
            <a:r>
              <a:rPr b="1" lang="ru-RU" sz="24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Роль руководителей: </a:t>
            </a:r>
            <a:br>
              <a:rPr b="1" lang="ru-RU" sz="24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ru-RU" sz="2400">
                <a:solidFill>
                  <a:srgbClr val="282A2E"/>
                </a:solidFill>
                <a:latin typeface="Inter"/>
                <a:ea typeface="Inter"/>
                <a:cs typeface="Inter"/>
                <a:sym typeface="Inter"/>
              </a:rPr>
              <a:t>внутриком ≠ только HR</a:t>
            </a:r>
            <a:endParaRPr sz="24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28" name="Google Shape;128;g7920285d346c921a_75" title="Frame 2087325746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899" y="5956450"/>
            <a:ext cx="3106949" cy="46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7920285d346c921a_75"/>
          <p:cNvSpPr txBox="1"/>
          <p:nvPr/>
        </p:nvSpPr>
        <p:spPr>
          <a:xfrm>
            <a:off x="645989" y="494414"/>
            <a:ext cx="104742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>
                <a:solidFill>
                  <a:srgbClr val="6865D4"/>
                </a:solidFill>
                <a:latin typeface="Inter Black"/>
                <a:ea typeface="Inter Black"/>
                <a:cs typeface="Inter Black"/>
                <a:sym typeface="Inter Black"/>
              </a:rPr>
              <a:t>С чего начать и что мерить?</a:t>
            </a:r>
            <a:endParaRPr b="0" i="0" sz="4400" u="none" cap="none" strike="noStrike">
              <a:solidFill>
                <a:srgbClr val="6865D4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130" name="Google Shape;130;g7920285d346c921a_75"/>
          <p:cNvSpPr/>
          <p:nvPr/>
        </p:nvSpPr>
        <p:spPr>
          <a:xfrm>
            <a:off x="7092275" y="2766175"/>
            <a:ext cx="4865400" cy="2991300"/>
          </a:xfrm>
          <a:prstGeom prst="roundRect">
            <a:avLst>
              <a:gd fmla="val 8601" name="adj"/>
            </a:avLst>
          </a:prstGeom>
          <a:solidFill>
            <a:srgbClr val="FFFFFF"/>
          </a:solidFill>
          <a:ln>
            <a:noFill/>
          </a:ln>
          <a:effectLst>
            <a:outerShdw blurRad="168646" rotWithShape="0" algn="bl" dir="2340000" dist="52467">
              <a:srgbClr val="323126">
                <a:alpha val="68000"/>
              </a:srgbClr>
            </a:outerShdw>
          </a:effectLst>
        </p:spPr>
        <p:txBody>
          <a:bodyPr anchorCtr="0" anchor="ctr" bIns="71950" lIns="71950" spcFirstLastPara="1" rIns="71950" wrap="square" tIns="7195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Внутриком — это не:</a:t>
            </a:r>
            <a:endParaRPr b="1" sz="2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* просто новости</a:t>
            </a:r>
            <a:endParaRPr sz="2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* копипаст из презентаций</a:t>
            </a:r>
            <a:endParaRPr sz="2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* «написали — значит донесли»</a:t>
            </a:r>
            <a:endParaRPr sz="2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1" name="Google Shape;131;g7920285d346c921a_75"/>
          <p:cNvSpPr/>
          <p:nvPr/>
        </p:nvSpPr>
        <p:spPr>
          <a:xfrm>
            <a:off x="10226425" y="1978963"/>
            <a:ext cx="2166600" cy="1944300"/>
          </a:xfrm>
          <a:prstGeom prst="mathMultiply">
            <a:avLst>
              <a:gd fmla="val 23520" name="adj1"/>
            </a:avLst>
          </a:prstGeom>
          <a:solidFill>
            <a:srgbClr val="6865D4"/>
          </a:solidFill>
          <a:ln>
            <a:noFill/>
          </a:ln>
          <a:effectLst>
            <a:outerShdw blurRad="168646" rotWithShape="0" algn="bl" dir="2340000" dist="52467">
              <a:srgbClr val="323126">
                <a:alpha val="6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g7920285d346c921a_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2783" y="1669656"/>
            <a:ext cx="1096525" cy="109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7920285d346c921a_87" title="Frame 2087325746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899" y="5956450"/>
            <a:ext cx="3106949" cy="46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7920285d346c921a_87"/>
          <p:cNvSpPr txBox="1"/>
          <p:nvPr/>
        </p:nvSpPr>
        <p:spPr>
          <a:xfrm>
            <a:off x="645989" y="494414"/>
            <a:ext cx="104742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>
                <a:solidFill>
                  <a:srgbClr val="6865D4"/>
                </a:solidFill>
                <a:latin typeface="Inter Black"/>
                <a:ea typeface="Inter Black"/>
                <a:cs typeface="Inter Black"/>
                <a:sym typeface="Inter Black"/>
              </a:rPr>
              <a:t>С чего начать и что мерить?</a:t>
            </a:r>
            <a:endParaRPr b="0" i="0" sz="4400" u="none" cap="none" strike="noStrike">
              <a:solidFill>
                <a:srgbClr val="6865D4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139" name="Google Shape;139;g7920285d346c921a_87"/>
          <p:cNvSpPr/>
          <p:nvPr/>
        </p:nvSpPr>
        <p:spPr>
          <a:xfrm>
            <a:off x="5664800" y="1700400"/>
            <a:ext cx="6081900" cy="3718200"/>
          </a:xfrm>
          <a:prstGeom prst="roundRect">
            <a:avLst>
              <a:gd fmla="val 8601" name="adj"/>
            </a:avLst>
          </a:prstGeom>
          <a:solidFill>
            <a:srgbClr val="FFFFFF"/>
          </a:solidFill>
          <a:ln>
            <a:noFill/>
          </a:ln>
          <a:effectLst>
            <a:outerShdw blurRad="168646" rotWithShape="0" algn="bl" dir="2340000" dist="52467">
              <a:srgbClr val="323126">
                <a:alpha val="68000"/>
              </a:srgbClr>
            </a:outerShdw>
          </a:effectLst>
        </p:spPr>
        <p:txBody>
          <a:bodyPr anchorCtr="0" anchor="ctr" bIns="71950" lIns="71950" spcFirstLastPara="1" rIns="71950" wrap="square" tIns="71950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rgbClr val="6865D4"/>
              </a:buClr>
              <a:buSzPts val="2200"/>
              <a:buFont typeface="Inter SemiBold"/>
              <a:buAutoNum type="arabicPeriod"/>
            </a:pPr>
            <a:r>
              <a:rPr b="1" lang="ru-RU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Охват и прочтение</a:t>
            </a:r>
            <a:r>
              <a:rPr lang="ru-RU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(базовая гигиена)</a:t>
            </a:r>
            <a:endParaRPr sz="22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rgbClr val="6865D4"/>
              </a:buClr>
              <a:buSzPts val="2200"/>
              <a:buFont typeface="Inter SemiBold"/>
              <a:buAutoNum type="arabicPeriod"/>
            </a:pPr>
            <a:r>
              <a:rPr b="1" lang="ru-RU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Понимание:</a:t>
            </a:r>
            <a:r>
              <a:rPr lang="ru-RU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«понятно ли, зачем это?»</a:t>
            </a:r>
            <a:endParaRPr sz="22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rgbClr val="6865D4"/>
              </a:buClr>
              <a:buSzPts val="2200"/>
              <a:buFont typeface="Inter SemiBold"/>
              <a:buAutoNum type="arabicPeriod"/>
            </a:pPr>
            <a:r>
              <a:rPr b="1" lang="ru-RU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Обратную связь: </a:t>
            </a:r>
            <a:r>
              <a:rPr lang="ru-RU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вопросы, комментарии, реакции</a:t>
            </a:r>
            <a:endParaRPr sz="22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rgbClr val="6865D4"/>
              </a:buClr>
              <a:buSzPts val="2200"/>
              <a:buFont typeface="Inter SemiBold"/>
              <a:buAutoNum type="arabicPeriod"/>
            </a:pPr>
            <a:r>
              <a:rPr b="1" lang="ru-RU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Доверие к источнику </a:t>
            </a:r>
            <a:r>
              <a:rPr lang="ru-RU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(HR / руководство / компания)</a:t>
            </a:r>
            <a:endParaRPr sz="22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id="140" name="Google Shape;140;g7920285d346c921a_87"/>
          <p:cNvPicPr preferRelativeResize="0"/>
          <p:nvPr/>
        </p:nvPicPr>
        <p:blipFill rotWithShape="1">
          <a:blip r:embed="rId5">
            <a:alphaModFix/>
          </a:blip>
          <a:srcRect b="18569" l="9504" r="9464" t="18291"/>
          <a:stretch/>
        </p:blipFill>
        <p:spPr>
          <a:xfrm>
            <a:off x="764575" y="1790250"/>
            <a:ext cx="4541125" cy="353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g7920285d346c921a_0" title="фон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7920285d346c921a_0"/>
          <p:cNvSpPr txBox="1"/>
          <p:nvPr/>
        </p:nvSpPr>
        <p:spPr>
          <a:xfrm>
            <a:off x="1559550" y="2430475"/>
            <a:ext cx="90729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</a:pPr>
            <a:r>
              <a:rPr lang="ru-RU" sz="75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rPr>
              <a:t>Главный герой года — AI</a:t>
            </a:r>
            <a:endParaRPr b="0" i="0" sz="7500" u="none" cap="none" strike="noStrike">
              <a:solidFill>
                <a:schemeClr val="lt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 txBox="1"/>
          <p:nvPr>
            <p:ph idx="4294967295" type="body"/>
          </p:nvPr>
        </p:nvSpPr>
        <p:spPr>
          <a:xfrm>
            <a:off x="746025" y="1981275"/>
            <a:ext cx="6662700" cy="3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1C232"/>
              </a:buClr>
              <a:buSzPts val="2700"/>
              <a:buFont typeface="Inter"/>
              <a:buChar char="✦"/>
            </a:pPr>
            <a:r>
              <a:rPr lang="ru-RU" sz="2400">
                <a:solidFill>
                  <a:srgbClr val="282A2E"/>
                </a:solidFill>
                <a:latin typeface="Inter Medium"/>
                <a:ea typeface="Inter Medium"/>
                <a:cs typeface="Inter Medium"/>
                <a:sym typeface="Inter Medium"/>
              </a:rPr>
              <a:t>Автоматизация любых рутинных задач (тесты, контент-план, резюмирование встреч и т.д.)</a:t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1C232"/>
              </a:buClr>
              <a:buSzPts val="2700"/>
              <a:buFont typeface="Inter"/>
              <a:buChar char="✦"/>
            </a:pPr>
            <a:r>
              <a:rPr lang="ru-RU" sz="2400">
                <a:solidFill>
                  <a:srgbClr val="282A2E"/>
                </a:solidFill>
                <a:latin typeface="Inter Medium"/>
                <a:ea typeface="Inter Medium"/>
                <a:cs typeface="Inter Medium"/>
                <a:sym typeface="Inter Medium"/>
              </a:rPr>
              <a:t>Креатив и брейнштормы</a:t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1C232"/>
              </a:buClr>
              <a:buSzPts val="2700"/>
              <a:buFont typeface="Inter"/>
              <a:buChar char="✦"/>
            </a:pPr>
            <a:r>
              <a:rPr lang="ru-RU" sz="2400">
                <a:solidFill>
                  <a:srgbClr val="282A2E"/>
                </a:solidFill>
                <a:latin typeface="Inter Medium"/>
                <a:ea typeface="Inter Medium"/>
                <a:cs typeface="Inter Medium"/>
                <a:sym typeface="Inter Medium"/>
              </a:rPr>
              <a:t>AI‑ассистенты для сотрудников </a:t>
            </a:r>
            <a:endParaRPr sz="2400">
              <a:solidFill>
                <a:srgbClr val="282A2E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1C232"/>
              </a:buClr>
              <a:buSzPts val="2700"/>
              <a:buFont typeface="Inter"/>
              <a:buChar char="✦"/>
            </a:pPr>
            <a:r>
              <a:rPr lang="ru-RU" sz="2400">
                <a:solidFill>
                  <a:srgbClr val="282A2E"/>
                </a:solidFill>
                <a:latin typeface="Inter Medium"/>
                <a:ea typeface="Inter Medium"/>
                <a:cs typeface="Inter Medium"/>
                <a:sym typeface="Inter Medium"/>
              </a:rPr>
              <a:t>Кастомизация текстов для разных ЦА</a:t>
            </a:r>
            <a:endParaRPr sz="2900">
              <a:solidFill>
                <a:srgbClr val="282A2E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1C232"/>
              </a:buClr>
              <a:buSzPts val="2700"/>
              <a:buFont typeface="Inter"/>
              <a:buChar char="✦"/>
            </a:pPr>
            <a:r>
              <a:rPr lang="ru-RU" sz="2400">
                <a:solidFill>
                  <a:srgbClr val="282A2E"/>
                </a:solidFill>
                <a:latin typeface="Inter Medium"/>
                <a:ea typeface="Inter Medium"/>
                <a:cs typeface="Inter Medium"/>
                <a:sym typeface="Inter Medium"/>
              </a:rPr>
              <a:t>Анализ тональности и обратной связи</a:t>
            </a:r>
            <a:endParaRPr sz="2400">
              <a:solidFill>
                <a:srgbClr val="282A2E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52" name="Google Shape;152;p17"/>
          <p:cNvSpPr txBox="1"/>
          <p:nvPr/>
        </p:nvSpPr>
        <p:spPr>
          <a:xfrm>
            <a:off x="645989" y="494414"/>
            <a:ext cx="104742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>
                <a:solidFill>
                  <a:srgbClr val="6865D4"/>
                </a:solidFill>
                <a:latin typeface="Inter Black"/>
                <a:ea typeface="Inter Black"/>
                <a:cs typeface="Inter Black"/>
                <a:sym typeface="Inter Black"/>
              </a:rPr>
              <a:t>AI-инструменты как ресурс внутрикома</a:t>
            </a:r>
            <a:endParaRPr b="0" i="0" sz="4400" u="none" cap="none" strike="noStrike">
              <a:solidFill>
                <a:srgbClr val="6865D4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153" name="Google Shape;153;p17" title="Frame 2087325746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899" y="5956450"/>
            <a:ext cx="3106949" cy="4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2546" y="1981275"/>
            <a:ext cx="4441350" cy="333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