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Roboto Black"/>
      <p:bold r:id="rId16"/>
      <p:boldItalic r:id="rId17"/>
    </p:embeddedFont>
    <p:embeddedFont>
      <p:font typeface="Roboto Medium"/>
      <p:regular r:id="rId18"/>
      <p:bold r:id="rId19"/>
      <p:italic r:id="rId20"/>
      <p:boldItalic r:id="rId21"/>
    </p:embeddedFont>
    <p:embeddedFont>
      <p:font typeface="Inter SemiBold"/>
      <p:regular r:id="rId22"/>
      <p:bold r:id="rId23"/>
      <p:italic r:id="rId24"/>
      <p:boldItalic r:id="rId25"/>
    </p:embeddedFont>
    <p:embeddedFont>
      <p:font typeface="Inter"/>
      <p:regular r:id="rId26"/>
      <p:bold r:id="rId27"/>
      <p:italic r:id="rId28"/>
      <p:boldItalic r:id="rId29"/>
    </p:embeddedFont>
    <p:embeddedFont>
      <p:font typeface="Inter ExtraBold"/>
      <p:bold r:id="rId30"/>
      <p:boldItalic r:id="rId31"/>
    </p:embeddedFont>
    <p:embeddedFont>
      <p:font typeface="Inter Medium"/>
      <p:regular r:id="rId32"/>
      <p:bold r:id="rId33"/>
      <p:italic r:id="rId34"/>
      <p:boldItalic r:id="rId35"/>
    </p:embeddedFont>
    <p:embeddedFont>
      <p:font typeface="Inter Black"/>
      <p:bold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24">
          <p15:clr>
            <a:srgbClr val="747775"/>
          </p15:clr>
        </p15:guide>
        <p15:guide id="2" pos="566">
          <p15:clr>
            <a:srgbClr val="747775"/>
          </p15:clr>
        </p15:guide>
        <p15:guide id="3" orient="horz" pos="1531">
          <p15:clr>
            <a:srgbClr val="747775"/>
          </p15:clr>
        </p15:guide>
        <p15:guide id="4" orient="horz" pos="1077">
          <p15:clr>
            <a:srgbClr val="747775"/>
          </p15:clr>
        </p15:guide>
      </p15:sldGuideLst>
    </p:ext>
    <p:ext uri="GoogleSlidesCustomDataVersion2">
      <go:slidesCustomData xmlns:go="http://customooxmlschemas.google.com/" r:id="rId38" roundtripDataSignature="AMtx7mhvQ2nvEtRm6Sgr5ToIsGYCMZg7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24" orient="horz"/>
        <p:guide pos="566"/>
        <p:guide pos="1531" orient="horz"/>
        <p:guide pos="107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edium-italic.fntdata"/><Relationship Id="rId22" Type="http://schemas.openxmlformats.org/officeDocument/2006/relationships/font" Target="fonts/InterSemiBold-regular.fntdata"/><Relationship Id="rId21" Type="http://schemas.openxmlformats.org/officeDocument/2006/relationships/font" Target="fonts/RobotoMedium-boldItalic.fntdata"/><Relationship Id="rId24" Type="http://schemas.openxmlformats.org/officeDocument/2006/relationships/font" Target="fonts/InterSemiBold-italic.fntdata"/><Relationship Id="rId23" Type="http://schemas.openxmlformats.org/officeDocument/2006/relationships/font" Target="fonts/InterSemiBol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Inter-regular.fntdata"/><Relationship Id="rId25" Type="http://schemas.openxmlformats.org/officeDocument/2006/relationships/font" Target="fonts/InterSemiBold-boldItalic.fntdata"/><Relationship Id="rId28" Type="http://schemas.openxmlformats.org/officeDocument/2006/relationships/font" Target="fonts/Inter-italic.fntdata"/><Relationship Id="rId27" Type="http://schemas.openxmlformats.org/officeDocument/2006/relationships/font" Target="fonts/Inter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Inter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InterExtraBold-boldItalic.fntdata"/><Relationship Id="rId30" Type="http://schemas.openxmlformats.org/officeDocument/2006/relationships/font" Target="fonts/InterExtraBold-bold.fntdata"/><Relationship Id="rId11" Type="http://schemas.openxmlformats.org/officeDocument/2006/relationships/slide" Target="slides/slide6.xml"/><Relationship Id="rId33" Type="http://schemas.openxmlformats.org/officeDocument/2006/relationships/font" Target="fonts/InterMedium-bold.fntdata"/><Relationship Id="rId10" Type="http://schemas.openxmlformats.org/officeDocument/2006/relationships/slide" Target="slides/slide5.xml"/><Relationship Id="rId32" Type="http://schemas.openxmlformats.org/officeDocument/2006/relationships/font" Target="fonts/InterMedium-regular.fntdata"/><Relationship Id="rId13" Type="http://schemas.openxmlformats.org/officeDocument/2006/relationships/slide" Target="slides/slide8.xml"/><Relationship Id="rId35" Type="http://schemas.openxmlformats.org/officeDocument/2006/relationships/font" Target="fonts/InterMedium-boldItalic.fntdata"/><Relationship Id="rId12" Type="http://schemas.openxmlformats.org/officeDocument/2006/relationships/slide" Target="slides/slide7.xml"/><Relationship Id="rId34" Type="http://schemas.openxmlformats.org/officeDocument/2006/relationships/font" Target="fonts/InterMedium-italic.fntdata"/><Relationship Id="rId15" Type="http://schemas.openxmlformats.org/officeDocument/2006/relationships/slide" Target="slides/slide10.xml"/><Relationship Id="rId37" Type="http://schemas.openxmlformats.org/officeDocument/2006/relationships/font" Target="fonts/InterBlack-boldItalic.fntdata"/><Relationship Id="rId14" Type="http://schemas.openxmlformats.org/officeDocument/2006/relationships/slide" Target="slides/slide9.xml"/><Relationship Id="rId36" Type="http://schemas.openxmlformats.org/officeDocument/2006/relationships/font" Target="fonts/InterBlack-bold.fntdata"/><Relationship Id="rId17" Type="http://schemas.openxmlformats.org/officeDocument/2006/relationships/font" Target="fonts/RobotoBlack-boldItalic.fntdata"/><Relationship Id="rId16" Type="http://schemas.openxmlformats.org/officeDocument/2006/relationships/font" Target="fonts/RobotoBlack-bold.fntdata"/><Relationship Id="rId38" Type="http://customschemas.google.com/relationships/presentationmetadata" Target="metadata"/><Relationship Id="rId19" Type="http://schemas.openxmlformats.org/officeDocument/2006/relationships/font" Target="fonts/RobotoMedium-bold.fntdata"/><Relationship Id="rId18" Type="http://schemas.openxmlformats.org/officeDocument/2006/relationships/font" Target="fonts/Roboto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ee20e567b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/>
              <a:t>Сегодня про блок “оценка–обучение–развитие”. Мой тезис: это больше не HR-ритуалы. Это “система управления производительностью и удержанием” — особенно в гибриде и при ограниченных бюджетах</a:t>
            </a:r>
            <a:endParaRPr/>
          </a:p>
        </p:txBody>
      </p:sp>
      <p:sp>
        <p:nvSpPr>
          <p:cNvPr id="79" name="Google Shape;79;g2ee20e567bf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2025 закрепил гибрид/удалёнку как фактор выбора работодателя: для 83% это важная опция (Antal 2025-2026)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А ещё люди ждут, что ИИ заметно поменяет их работу в горизонте 3–5 лет — это автоматически ускоряет “старение навыков”.Antal 2025-2026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/>
              <a:t>Поэтому обучение и оценка должны быть про скорость адаптации, а не “процедуру раз в год”</a:t>
            </a:r>
            <a:br>
              <a:rPr lang="ru-RU"/>
            </a:br>
            <a:br>
              <a:rPr lang="ru-RU"/>
            </a:br>
            <a:r>
              <a:rPr lang="ru-RU">
                <a:solidFill>
                  <a:schemeClr val="dk1"/>
                </a:solidFill>
              </a:rPr>
              <a:t>В отчёте СКОЛКОВО это объясняется так: </a:t>
            </a:r>
            <a:r>
              <a:rPr b="1" lang="ru-RU">
                <a:solidFill>
                  <a:schemeClr val="dk1"/>
                </a:solidFill>
              </a:rPr>
              <a:t>в условиях неопределённости и роста сложности задач, когда результат всё чаще делает не “герой”, а команда, компании в 2026 усиливают фокус на soft/self skills (управление командой, коммуникация, устойчивость, эмоциональный интеллект) — поэтому обучение становится непрерывным и встроенным в работу.</a:t>
            </a:r>
            <a:endParaRPr/>
          </a:p>
        </p:txBody>
      </p:sp>
      <p:sp>
        <p:nvSpPr>
          <p:cNvPr id="96" name="Google Shape;9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Если смотреть на ожидания молодых, там очень прагматично: 82,8% называют зарплату ключевым фактором, 60,4% — карьерный рост. (Зумеры_на_рынке_труда_КД_и_НИУ)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При этом 81% теряют мотивацию, если задачи “размыты и без цели”.Зумеры_на_рынке_труда_КД_и_НИУ_…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/>
              <a:t>То есть удержание без бюджета — это: ясность целей, рост через задачи, и менеджер, который делает регулярную обратную связь нормой</a:t>
            </a:r>
            <a:endParaRPr/>
          </a:p>
        </p:txBody>
      </p:sp>
      <p:sp>
        <p:nvSpPr>
          <p:cNvPr id="103" name="Google Shape;103;p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Если после оценки не меняется поведение и решения — это просто шум. И в обучении та же история: рынок честно показывает, что 51% компаний вообще не измеряют эффективность обучения. Стандарт_HR-метр_2025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ru-RU"/>
              <a:t> Пока не меряем — не управляем. Поэтому “разовый тренинг” без практики, наставника и метрик почти всегда умирает».</a:t>
            </a:r>
            <a:endParaRPr/>
          </a:p>
        </p:txBody>
      </p:sp>
      <p:sp>
        <p:nvSpPr>
          <p:cNvPr id="110" name="Google Shape;110;p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b1081ada9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7" name="Google Shape;117;g3b1081ada9b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b1081ada9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>
                <a:solidFill>
                  <a:schemeClr val="dk1"/>
                </a:solidFill>
              </a:rPr>
              <a:t>оценку и развитие персонала в неотъемлемую часть бизнес-стратегии.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4" name="Google Shape;124;g3b1081ada9b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/>
              <a:t>бюджеты режут - обучаем сами - и тому что принесет деньги</a:t>
            </a:r>
            <a:br>
              <a:rPr lang="ru-RU"/>
            </a:br>
            <a:br>
              <a:rPr lang="ru-RU"/>
            </a:br>
            <a:r>
              <a:rPr lang="ru-RU"/>
              <a:t>лучше сокращать провайдеров чем штат HR </a:t>
            </a:r>
            <a:br>
              <a:rPr lang="ru-RU"/>
            </a:br>
            <a:br>
              <a:rPr lang="ru-RU"/>
            </a:br>
            <a:r>
              <a:rPr lang="ru-RU"/>
              <a:t>я- лидерство а сейчас мы- лидерство и никто не знает как правильно !!! - через это HR может стать стратегическим </a:t>
            </a:r>
            <a:br>
              <a:rPr lang="ru-RU"/>
            </a:br>
            <a:r>
              <a:rPr lang="ru-RU"/>
              <a:t>у нас есть возможность качнуться в этом направлении </a:t>
            </a:r>
            <a:endParaRPr/>
          </a:p>
        </p:txBody>
      </p:sp>
      <p:sp>
        <p:nvSpPr>
          <p:cNvPr id="131" name="Google Shape;131;p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5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аш макет 1">
  <p:cSld name="CUSTOM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2"/>
          <p:cNvSpPr/>
          <p:nvPr>
            <p:ph idx="2" type="pic"/>
          </p:nvPr>
        </p:nvSpPr>
        <p:spPr>
          <a:xfrm>
            <a:off x="766650" y="1578800"/>
            <a:ext cx="3429000" cy="4540200"/>
          </a:xfrm>
          <a:prstGeom prst="roundRect">
            <a:avLst>
              <a:gd fmla="val 10569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4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4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4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4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4" name="Google Shape;54;p4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5" name="Google Shape;55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huntflow.ru/10let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huntflow.ru/10let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huntflow.ru/10let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huntflow.ru/10let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huntflow.ru/10let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huntflow.ru/10let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ee20e567bf_0_9"/>
          <p:cNvSpPr txBox="1"/>
          <p:nvPr/>
        </p:nvSpPr>
        <p:spPr>
          <a:xfrm>
            <a:off x="2873100" y="6122907"/>
            <a:ext cx="6445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82A2E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82" name="Google Shape;82;g2ee20e567bf_0_9" title="презентация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" y="0"/>
            <a:ext cx="1219198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g2ee20e567bf_0_9"/>
          <p:cNvSpPr txBox="1"/>
          <p:nvPr/>
        </p:nvSpPr>
        <p:spPr>
          <a:xfrm>
            <a:off x="679350" y="4795450"/>
            <a:ext cx="10833300" cy="9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32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Оценка, обучение и развитие: </a:t>
            </a:r>
            <a:br>
              <a:rPr lang="ru-RU" sz="32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rPr>
            </a:br>
            <a:r>
              <a:rPr lang="ru-RU" sz="32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что сгорело в 2025 и как собрать систему на 2026</a:t>
            </a:r>
            <a:endParaRPr b="0" i="0" sz="3200" u="none" cap="none" strike="noStrike">
              <a:solidFill>
                <a:schemeClr val="lt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84" name="Google Shape;84;g2ee20e567bf_0_9"/>
          <p:cNvSpPr txBox="1"/>
          <p:nvPr/>
        </p:nvSpPr>
        <p:spPr>
          <a:xfrm>
            <a:off x="4180350" y="1709750"/>
            <a:ext cx="3831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6865D4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6" title="фон последний слайд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"/>
            <a:ext cx="12192000" cy="685795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6"/>
          <p:cNvSpPr/>
          <p:nvPr/>
        </p:nvSpPr>
        <p:spPr>
          <a:xfrm>
            <a:off x="7462338" y="1843900"/>
            <a:ext cx="3353400" cy="3467700"/>
          </a:xfrm>
          <a:prstGeom prst="roundRect">
            <a:avLst>
              <a:gd fmla="val 8601" name="adj"/>
            </a:avLst>
          </a:prstGeom>
          <a:solidFill>
            <a:srgbClr val="FFFFFF"/>
          </a:solidFill>
          <a:ln>
            <a:noFill/>
          </a:ln>
          <a:effectLst>
            <a:outerShdw blurRad="371475" rotWithShape="0" algn="bl" dir="5400000" dist="66675">
              <a:srgbClr val="323126">
                <a:alpha val="352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6"/>
          <p:cNvSpPr txBox="1"/>
          <p:nvPr/>
        </p:nvSpPr>
        <p:spPr>
          <a:xfrm>
            <a:off x="617650" y="3519288"/>
            <a:ext cx="5612700" cy="11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E599"/>
              </a:buClr>
              <a:buSzPts val="2300"/>
              <a:buFont typeface="Inter Medium"/>
              <a:buChar char="✦"/>
            </a:pPr>
            <a:r>
              <a:rPr b="0" i="0" lang="ru-RU" sz="2300" u="none" cap="none" strike="noStrike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tg</a:t>
            </a:r>
            <a:r>
              <a:rPr lang="ru-RU" sz="23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 </a:t>
            </a:r>
            <a:r>
              <a:rPr b="0" i="0" lang="ru-RU" sz="2300" u="none" cap="none" strike="noStrike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@</a:t>
            </a:r>
            <a:r>
              <a:rPr lang="ru-RU" sz="23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pr_kate1</a:t>
            </a:r>
            <a:endParaRPr b="0" i="0" sz="2300" u="none" cap="none" strike="noStrike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E599"/>
              </a:buClr>
              <a:buSzPts val="2300"/>
              <a:buFont typeface="Inter Medium"/>
              <a:buChar char="✦"/>
            </a:pPr>
            <a:r>
              <a:rPr lang="ru-RU" sz="23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tg </a:t>
            </a:r>
            <a:r>
              <a:rPr lang="ru-RU" sz="23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@coffee_cases_team</a:t>
            </a:r>
            <a:endParaRPr b="0" i="0" sz="2300" u="none" cap="none" strike="noStrike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49" name="Google Shape;149;p26"/>
          <p:cNvSpPr txBox="1"/>
          <p:nvPr/>
        </p:nvSpPr>
        <p:spPr>
          <a:xfrm>
            <a:off x="617650" y="1843888"/>
            <a:ext cx="4518300" cy="10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4220"/>
              <a:buFont typeface="Arial"/>
              <a:buNone/>
            </a:pPr>
            <a:r>
              <a:rPr lang="ru-RU" sz="4220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Катерина Прокушева</a:t>
            </a:r>
            <a:endParaRPr b="0" i="0" sz="4220" u="none" cap="none" strike="noStrike">
              <a:solidFill>
                <a:schemeClr val="lt1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  <p:pic>
        <p:nvPicPr>
          <p:cNvPr id="150" name="Google Shape;150;p26" title="Снимок экрана 2025-12-17 в 11.53.5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1986" y="2381712"/>
            <a:ext cx="2414124" cy="2392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6" title="фон последний слайд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 title="WER-235 (1).JPG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18174" l="19915" r="14008" t="23516"/>
          <a:stretch/>
        </p:blipFill>
        <p:spPr>
          <a:xfrm>
            <a:off x="766650" y="1578800"/>
            <a:ext cx="3429000" cy="4540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>
            <a:off x="646000" y="494425"/>
            <a:ext cx="111015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 sz="4400">
                <a:solidFill>
                  <a:schemeClr val="lt1"/>
                </a:solidFill>
                <a:latin typeface="Inter Black"/>
                <a:ea typeface="Inter Black"/>
                <a:cs typeface="Inter Black"/>
                <a:sym typeface="Inter Black"/>
              </a:rPr>
              <a:t>Катерина Прокушева </a:t>
            </a:r>
            <a:r>
              <a:rPr lang="ru-RU" sz="44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HRD МТС Линк</a:t>
            </a:r>
            <a:endParaRPr i="0" sz="4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4848519" y="3140601"/>
            <a:ext cx="6348300" cy="29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87350" lvl="0" marL="457200" rtl="0" algn="l">
              <a:spcBef>
                <a:spcPts val="800"/>
              </a:spcBef>
              <a:spcAft>
                <a:spcPts val="0"/>
              </a:spcAft>
              <a:buClr>
                <a:srgbClr val="FFE599"/>
              </a:buClr>
              <a:buSzPts val="2500"/>
              <a:buFont typeface="Inter Medium"/>
              <a:buChar char="✦"/>
            </a:pPr>
            <a:r>
              <a:rPr lang="ru-RU" sz="23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Входит в ТОП-100 HR директоров России по версии ИД Комерсантъ</a:t>
            </a:r>
            <a:endParaRPr sz="2300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87350" lvl="0" marL="457200" rtl="0" algn="l">
              <a:spcBef>
                <a:spcPts val="800"/>
              </a:spcBef>
              <a:spcAft>
                <a:spcPts val="0"/>
              </a:spcAft>
              <a:buClr>
                <a:srgbClr val="FFE599"/>
              </a:buClr>
              <a:buSzPts val="2500"/>
              <a:buFont typeface="Inter Medium"/>
              <a:buChar char="✦"/>
            </a:pPr>
            <a:r>
              <a:rPr lang="ru-RU" sz="23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Победитель Всероссийского конкурса «Фасилитатор года»</a:t>
            </a:r>
            <a:endParaRPr sz="2300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87350" lvl="0" marL="457200" rtl="0" algn="l">
              <a:spcBef>
                <a:spcPts val="800"/>
              </a:spcBef>
              <a:spcAft>
                <a:spcPts val="0"/>
              </a:spcAft>
              <a:buClr>
                <a:srgbClr val="FFE599"/>
              </a:buClr>
              <a:buSzPts val="2500"/>
              <a:buFont typeface="Inter Medium"/>
              <a:buChar char="✦"/>
            </a:pPr>
            <a:r>
              <a:rPr lang="ru-RU" sz="23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Член Российской Ассоциации фасилитаторов</a:t>
            </a:r>
            <a:endParaRPr sz="2300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87350" lvl="0" marL="457200" rtl="0" algn="l">
              <a:spcBef>
                <a:spcPts val="800"/>
              </a:spcBef>
              <a:spcAft>
                <a:spcPts val="0"/>
              </a:spcAft>
              <a:buClr>
                <a:srgbClr val="FFE599"/>
              </a:buClr>
              <a:buSzPts val="2500"/>
              <a:buFont typeface="Inter Medium"/>
              <a:buChar char="✦"/>
            </a:pPr>
            <a:r>
              <a:rPr lang="ru-RU" sz="23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Ментор Women in Tech (WiT)</a:t>
            </a:r>
            <a:endParaRPr sz="2300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4848525" y="1638038"/>
            <a:ext cx="6825300" cy="13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lang="ru-RU" sz="2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20 лет</a:t>
            </a:r>
            <a:r>
              <a:rPr lang="ru-RU" sz="23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 в сфере управления персоналом</a:t>
            </a:r>
            <a:br>
              <a:rPr lang="ru-RU" sz="23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</a:br>
            <a:r>
              <a:rPr b="1" lang="ru-RU" sz="2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15 лет</a:t>
            </a:r>
            <a:r>
              <a:rPr lang="ru-RU" sz="23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 HRD в IT, EdTech, </a:t>
            </a:r>
            <a:r>
              <a:rPr lang="ru-RU" sz="23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E-commerce, Digital</a:t>
            </a:r>
            <a:endParaRPr sz="2300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lang="ru-RU" sz="2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8 лет</a:t>
            </a:r>
            <a:r>
              <a:rPr lang="ru-RU" sz="23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 практики орг.консультирования</a:t>
            </a:r>
            <a:endParaRPr sz="2300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idx="4294967295" type="body"/>
          </p:nvPr>
        </p:nvSpPr>
        <p:spPr>
          <a:xfrm>
            <a:off x="776500" y="1709750"/>
            <a:ext cx="10474200" cy="4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865D4"/>
              </a:buClr>
              <a:buSzPts val="2400"/>
              <a:buFont typeface="Inter SemiBold"/>
              <a:buAutoNum type="arabicPeriod"/>
            </a:pPr>
            <a:r>
              <a:rPr lang="ru-RU" sz="24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Текучесть и кадровая конкуренция → удержание и развитие талантов</a:t>
            </a:r>
            <a:r>
              <a:rPr b="1" lang="ru-RU" sz="24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 как часть стратегии</a:t>
            </a:r>
            <a:endParaRPr b="1" sz="24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865D4"/>
              </a:buClr>
              <a:buSzPts val="2400"/>
              <a:buFont typeface="Inter SemiBold"/>
              <a:buAutoNum type="arabicPeriod"/>
            </a:pPr>
            <a:r>
              <a:rPr lang="ru-RU" sz="24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Оптимизация и запрос на операционную эффективность → </a:t>
            </a:r>
            <a:r>
              <a:rPr b="1" lang="ru-RU" sz="24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HR-аналитика</a:t>
            </a:r>
            <a:r>
              <a:rPr lang="ru-RU" sz="24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 стала обязательной для </a:t>
            </a:r>
            <a:r>
              <a:rPr b="1" lang="ru-RU" sz="24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оценки эффективности + </a:t>
            </a:r>
            <a:r>
              <a:rPr lang="ru-RU" sz="24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фокус на</a:t>
            </a:r>
            <a:r>
              <a:rPr b="1" lang="ru-RU" sz="24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 внутреннюю экспертизу</a:t>
            </a:r>
            <a:endParaRPr sz="24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865D4"/>
              </a:buClr>
              <a:buSzPts val="2400"/>
              <a:buFont typeface="Inter SemiBold"/>
              <a:buAutoNum type="arabicPeriod"/>
            </a:pPr>
            <a:r>
              <a:rPr lang="ru-RU" sz="24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Гибридные и удаленные форматы стали нормой → </a:t>
            </a:r>
            <a:r>
              <a:rPr b="1" lang="ru-RU" sz="24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новые подходы </a:t>
            </a:r>
            <a:r>
              <a:rPr lang="ru-RU" sz="24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к обучению и оценке</a:t>
            </a:r>
            <a:endParaRPr b="1" sz="24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6865D4"/>
              </a:buClr>
              <a:buSzPts val="2400"/>
              <a:buFont typeface="Inter SemiBold"/>
              <a:buAutoNum type="arabicPeriod"/>
            </a:pPr>
            <a:r>
              <a:rPr lang="ru-RU" sz="24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Неопределенность, ускорение изменений → </a:t>
            </a:r>
            <a:r>
              <a:rPr b="1" lang="ru-RU" sz="24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я-лидерство </a:t>
            </a:r>
            <a:r>
              <a:rPr lang="ru-RU" sz="24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сменилось </a:t>
            </a:r>
            <a:r>
              <a:rPr b="1" lang="ru-RU" sz="24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мы-лидерством</a:t>
            </a:r>
            <a:r>
              <a:rPr lang="ru-RU" sz="24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; обучение стало непрерывным процессом с </a:t>
            </a:r>
            <a:r>
              <a:rPr b="1" lang="ru-RU" sz="24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акцентом на soft и self skills</a:t>
            </a:r>
            <a:endParaRPr sz="24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645989" y="494414"/>
            <a:ext cx="104742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 sz="4400">
                <a:solidFill>
                  <a:srgbClr val="6865D4"/>
                </a:solidFill>
                <a:latin typeface="Inter Black"/>
                <a:ea typeface="Inter Black"/>
                <a:cs typeface="Inter Black"/>
                <a:sym typeface="Inter Black"/>
              </a:rPr>
              <a:t>Что изменилось в 2025 году</a:t>
            </a:r>
            <a:endParaRPr b="0" i="0" sz="4400" u="none" cap="none" strike="noStrike">
              <a:solidFill>
                <a:srgbClr val="6865D4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100" name="Google Shape;100;p17" title="Frame 2087325746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2899" y="5956450"/>
            <a:ext cx="3106949" cy="46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idx="4294967295" type="body"/>
          </p:nvPr>
        </p:nvSpPr>
        <p:spPr>
          <a:xfrm>
            <a:off x="645997" y="2036850"/>
            <a:ext cx="10573200" cy="27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865D4"/>
              </a:buClr>
              <a:buSzPts val="2400"/>
              <a:buFont typeface="Inter"/>
              <a:buChar char="•"/>
            </a:pPr>
            <a:r>
              <a:rPr lang="ru-RU" sz="24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Зарплата важна, но не единственный рычаг</a:t>
            </a:r>
            <a:br>
              <a:rPr lang="ru-RU" sz="24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endParaRPr sz="24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65D4"/>
              </a:buClr>
              <a:buSzPts val="2400"/>
              <a:buFont typeface="Inter"/>
              <a:buChar char="•"/>
            </a:pPr>
            <a:r>
              <a:rPr lang="ru-RU" sz="24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Карьерные перспективы и понятные задачи — второй слой удержания</a:t>
            </a:r>
            <a:br>
              <a:rPr lang="ru-RU" sz="24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endParaRPr sz="24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65D4"/>
              </a:buClr>
              <a:buSzPts val="2400"/>
              <a:buFont typeface="Inter"/>
              <a:buChar char="•"/>
            </a:pPr>
            <a:r>
              <a:rPr lang="ru-RU" sz="24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Менеджер = ключевой «канал развития»</a:t>
            </a:r>
            <a:endParaRPr sz="24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646001" y="494425"/>
            <a:ext cx="109836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 sz="4400">
                <a:solidFill>
                  <a:srgbClr val="6865D4"/>
                </a:solidFill>
                <a:latin typeface="Inter Black"/>
                <a:ea typeface="Inter Black"/>
                <a:cs typeface="Inter Black"/>
                <a:sym typeface="Inter Black"/>
              </a:rPr>
              <a:t>Главная боль: удержание без бюджета</a:t>
            </a:r>
            <a:endParaRPr b="0" i="0" sz="4400" u="none" cap="none" strike="noStrike">
              <a:solidFill>
                <a:srgbClr val="6865D4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107" name="Google Shape;107;p18" title="Frame 2087325746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2899" y="5956450"/>
            <a:ext cx="3106949" cy="46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idx="4294967295" type="body"/>
          </p:nvPr>
        </p:nvSpPr>
        <p:spPr>
          <a:xfrm>
            <a:off x="569797" y="1935550"/>
            <a:ext cx="10808400" cy="27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865D4"/>
              </a:buClr>
              <a:buSzPts val="2400"/>
              <a:buFont typeface="Inter"/>
              <a:buChar char="•"/>
            </a:pPr>
            <a:r>
              <a:rPr b="1" lang="ru-RU" sz="24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Субъективная оценка</a:t>
            </a:r>
            <a:r>
              <a:rPr lang="ru-RU" sz="24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 без аналитики и привязки к бизнесу</a:t>
            </a:r>
            <a:endParaRPr sz="24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865D4"/>
              </a:buClr>
              <a:buSzPts val="2400"/>
              <a:buFont typeface="Inter"/>
              <a:buChar char="•"/>
            </a:pPr>
            <a:r>
              <a:rPr b="1" lang="ru-RU" sz="24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Точечные/ разовые инициативы:</a:t>
            </a:r>
            <a:r>
              <a:rPr lang="ru-RU" sz="24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 один большой тренинг без внедрения в работу; замер perf rev без системы поддержки</a:t>
            </a:r>
            <a:endParaRPr sz="24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6865D4"/>
              </a:buClr>
              <a:buSzPts val="2400"/>
              <a:buFont typeface="Inter"/>
              <a:buChar char="•"/>
            </a:pPr>
            <a:r>
              <a:rPr b="1" lang="ru-RU" sz="24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Активность без изменения поведения </a:t>
            </a:r>
            <a:r>
              <a:rPr lang="ru-RU" sz="24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и оценки эффективности (360° как «мероприятие»; не «провели обучение», а «что поменялось после этого?» )</a:t>
            </a:r>
            <a:endParaRPr sz="24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569789" y="494414"/>
            <a:ext cx="104742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 sz="4400">
                <a:solidFill>
                  <a:srgbClr val="6865D4"/>
                </a:solidFill>
                <a:latin typeface="Inter Black"/>
                <a:ea typeface="Inter Black"/>
                <a:cs typeface="Inter Black"/>
                <a:sym typeface="Inter Black"/>
              </a:rPr>
              <a:t>Что не работает </a:t>
            </a:r>
            <a:endParaRPr sz="4400">
              <a:solidFill>
                <a:srgbClr val="6865D4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114" name="Google Shape;114;p19" title="Frame 2087325746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2899" y="5956450"/>
            <a:ext cx="3106949" cy="46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b1081ada9b_0_11"/>
          <p:cNvSpPr txBox="1"/>
          <p:nvPr>
            <p:ph idx="4294967295" type="body"/>
          </p:nvPr>
        </p:nvSpPr>
        <p:spPr>
          <a:xfrm>
            <a:off x="569800" y="1529400"/>
            <a:ext cx="10808400" cy="37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385127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82A2E"/>
              </a:buClr>
              <a:buSzPct val="100000"/>
              <a:buFont typeface="Inter"/>
              <a:buChar char="•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Комплексная цифровая экосистема с LMS, системами оценки компетенций, обратной связи и аналитики.</a:t>
            </a:r>
            <a:endParaRPr sz="29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85127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82A2E"/>
              </a:buClr>
              <a:buSzPct val="100000"/>
              <a:buFont typeface="Inter"/>
              <a:buChar char="•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Индивидуальные программы развития и мотивации в сочетании с гибкими инструментами оценки 360°.</a:t>
            </a:r>
            <a:endParaRPr sz="29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85127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82A2E"/>
              </a:buClr>
              <a:buSzPct val="100000"/>
              <a:buFont typeface="Inter"/>
              <a:buChar char="•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Непрерывное обучение новым навыкам с использованием ИИ и геймификации.</a:t>
            </a:r>
            <a:endParaRPr sz="29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85127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82A2E"/>
              </a:buClr>
              <a:buSzPct val="100000"/>
              <a:buFont typeface="Inter"/>
              <a:buChar char="•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Открытый диалог, поддержка ментального здоровья и своевременная обратная связь как часть развития сотрудников.</a:t>
            </a:r>
            <a:endParaRPr sz="29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0" name="Google Shape;120;g3b1081ada9b_0_11"/>
          <p:cNvSpPr txBox="1"/>
          <p:nvPr/>
        </p:nvSpPr>
        <p:spPr>
          <a:xfrm>
            <a:off x="569789" y="494414"/>
            <a:ext cx="104742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 sz="4400">
                <a:solidFill>
                  <a:srgbClr val="6865D4"/>
                </a:solidFill>
                <a:latin typeface="Inter Black"/>
                <a:ea typeface="Inter Black"/>
                <a:cs typeface="Inter Black"/>
                <a:sym typeface="Inter Black"/>
              </a:rPr>
              <a:t>Что работает </a:t>
            </a:r>
            <a:endParaRPr sz="4400">
              <a:solidFill>
                <a:srgbClr val="6865D4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121" name="Google Shape;121;g3b1081ada9b_0_11" title="Frame 2087325746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2899" y="5956450"/>
            <a:ext cx="3106949" cy="46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b1081ada9b_0_20"/>
          <p:cNvSpPr txBox="1"/>
          <p:nvPr>
            <p:ph idx="4294967295" type="body"/>
          </p:nvPr>
        </p:nvSpPr>
        <p:spPr>
          <a:xfrm>
            <a:off x="569800" y="1529400"/>
            <a:ext cx="10808400" cy="42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A2E"/>
              </a:buClr>
              <a:buSzPts val="2300"/>
              <a:buFont typeface="Inter"/>
              <a:buChar char="•"/>
            </a:pPr>
            <a:r>
              <a:rPr lang="ru-RU" sz="23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вынесение удержания и развития </a:t>
            </a:r>
            <a:r>
              <a:rPr b="1" lang="ru-RU" sz="23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в стратегический фокус </a:t>
            </a:r>
            <a:r>
              <a:rPr lang="ru-RU" sz="23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компании</a:t>
            </a:r>
            <a:endParaRPr sz="23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A2E"/>
              </a:buClr>
              <a:buSzPts val="2300"/>
              <a:buFont typeface="Inter"/>
              <a:buChar char="•"/>
            </a:pPr>
            <a:r>
              <a:rPr b="1" lang="ru-RU" sz="23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ревизия оценочных практик</a:t>
            </a:r>
            <a:r>
              <a:rPr lang="ru-RU" sz="23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 (что мешает, что даёт сигнал) и подбор инструмента</a:t>
            </a:r>
            <a:endParaRPr sz="23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A2E"/>
              </a:buClr>
              <a:buSzPts val="2300"/>
              <a:buFont typeface="Inter"/>
              <a:buChar char="•"/>
            </a:pPr>
            <a:r>
              <a:rPr b="1" lang="ru-RU" sz="23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запуск цикла: </a:t>
            </a:r>
            <a:r>
              <a:rPr lang="ru-RU" sz="23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оценка</a:t>
            </a:r>
            <a:r>
              <a:rPr b="1" lang="ru-RU" sz="23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23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performance и soft skills + карьерные треки + ИПР + обучение + анализ метрик </a:t>
            </a:r>
            <a:endParaRPr sz="23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A2E"/>
              </a:buClr>
              <a:buSzPts val="2300"/>
              <a:buFont typeface="Inter"/>
              <a:buChar char="•"/>
            </a:pPr>
            <a:r>
              <a:rPr b="1" lang="ru-RU" sz="23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обучение на 3 уровнях:</a:t>
            </a:r>
            <a:r>
              <a:rPr lang="ru-RU" sz="23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 менеджеры, эксперты и общий профиль</a:t>
            </a:r>
            <a:endParaRPr sz="23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A2E"/>
              </a:buClr>
              <a:buSzPts val="2300"/>
              <a:buFont typeface="Inter"/>
              <a:buChar char="•"/>
            </a:pPr>
            <a:r>
              <a:rPr lang="ru-RU" sz="23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выбор </a:t>
            </a:r>
            <a:r>
              <a:rPr b="1" lang="ru-RU" sz="23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3 критичных skill</a:t>
            </a:r>
            <a:r>
              <a:rPr lang="ru-RU" sz="23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-направлений в компании (под стратегию/ клиента/ эффективность)</a:t>
            </a:r>
            <a:endParaRPr sz="23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A2E"/>
              </a:buClr>
              <a:buSzPts val="2300"/>
              <a:buFont typeface="Inter"/>
              <a:buChar char="•"/>
            </a:pPr>
            <a:r>
              <a:rPr lang="ru-RU" sz="23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скамейка запасных и менторские программы</a:t>
            </a:r>
            <a:endParaRPr sz="23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A2E"/>
              </a:buClr>
              <a:buSzPts val="2300"/>
              <a:buFont typeface="Inter"/>
              <a:buChar char="•"/>
            </a:pPr>
            <a:r>
              <a:rPr lang="ru-RU" sz="23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развитие и обучение </a:t>
            </a:r>
            <a:r>
              <a:rPr b="1" lang="ru-RU" sz="23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HR-команды</a:t>
            </a:r>
            <a:endParaRPr b="1" sz="23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7" name="Google Shape;127;g3b1081ada9b_0_20"/>
          <p:cNvSpPr txBox="1"/>
          <p:nvPr/>
        </p:nvSpPr>
        <p:spPr>
          <a:xfrm>
            <a:off x="569789" y="494414"/>
            <a:ext cx="104742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 sz="4400">
                <a:solidFill>
                  <a:srgbClr val="6865D4"/>
                </a:solidFill>
                <a:latin typeface="Inter Black"/>
                <a:ea typeface="Inter Black"/>
                <a:cs typeface="Inter Black"/>
                <a:sym typeface="Inter Black"/>
              </a:rPr>
              <a:t>Ч</a:t>
            </a:r>
            <a:r>
              <a:rPr lang="ru-RU" sz="4400">
                <a:solidFill>
                  <a:srgbClr val="6865D4"/>
                </a:solidFill>
                <a:latin typeface="Inter Black"/>
                <a:ea typeface="Inter Black"/>
                <a:cs typeface="Inter Black"/>
                <a:sym typeface="Inter Black"/>
              </a:rPr>
              <a:t>то делать в 2026</a:t>
            </a:r>
            <a:endParaRPr sz="4400">
              <a:solidFill>
                <a:srgbClr val="6865D4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128" name="Google Shape;128;g3b1081ada9b_0_20" title="Frame 2087325746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2899" y="5956450"/>
            <a:ext cx="3106949" cy="46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idx="4294967295" type="body"/>
          </p:nvPr>
        </p:nvSpPr>
        <p:spPr>
          <a:xfrm>
            <a:off x="634875" y="1397200"/>
            <a:ext cx="10909200" cy="38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1C232"/>
              </a:buClr>
              <a:buSzPts val="2700"/>
              <a:buFont typeface="Inter"/>
              <a:buChar char="✦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Оценка без решений — это бюрократия. Решения без оценки — это лотерея.</a:t>
            </a:r>
            <a:endParaRPr sz="29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4000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1C232"/>
              </a:buClr>
              <a:buSzPts val="2700"/>
              <a:buFont typeface="Inter"/>
              <a:buChar char="✦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Обучение без внедрения в работу — это развлечение.</a:t>
            </a:r>
            <a:endParaRPr sz="29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4000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1C232"/>
              </a:buClr>
              <a:buSzPts val="2700"/>
              <a:buFont typeface="Inter"/>
              <a:buChar char="✦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В 2026 побеждают те, кто умеет быстро превращать обучение в изменение поведения.</a:t>
            </a:r>
            <a:endParaRPr sz="29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645989" y="494414"/>
            <a:ext cx="104742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 sz="4400">
                <a:solidFill>
                  <a:srgbClr val="6865D4"/>
                </a:solidFill>
                <a:latin typeface="Inter Black"/>
                <a:ea typeface="Inter Black"/>
                <a:cs typeface="Inter Black"/>
                <a:sym typeface="Inter Black"/>
              </a:rPr>
              <a:t>Вместо заключения</a:t>
            </a:r>
            <a:endParaRPr b="0" i="0" sz="4400" u="none" cap="none" strike="noStrike">
              <a:solidFill>
                <a:srgbClr val="6865D4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35" name="Google Shape;135;p20" title="Frame 2087325746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2899" y="5956450"/>
            <a:ext cx="3106949" cy="46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5" title="фон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3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5"/>
          <p:cNvSpPr txBox="1"/>
          <p:nvPr>
            <p:ph type="title"/>
          </p:nvPr>
        </p:nvSpPr>
        <p:spPr>
          <a:xfrm>
            <a:off x="3596700" y="2681632"/>
            <a:ext cx="4998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ru-RU" sz="8800">
                <a:solidFill>
                  <a:schemeClr val="lt1"/>
                </a:solidFill>
                <a:latin typeface="Inter Black"/>
                <a:ea typeface="Inter Black"/>
                <a:cs typeface="Inter Black"/>
                <a:sym typeface="Inter Black"/>
              </a:rPr>
              <a:t>Вопросы</a:t>
            </a:r>
            <a:endParaRPr sz="8800">
              <a:solidFill>
                <a:schemeClr val="lt1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