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Roboto Black"/>
      <p:bold r:id="rId35"/>
      <p:boldItalic r:id="rId36"/>
    </p:embeddedFont>
    <p:embeddedFont>
      <p:font typeface="Roboto Medium"/>
      <p:regular r:id="rId37"/>
      <p:bold r:id="rId38"/>
      <p:italic r:id="rId39"/>
      <p:boldItalic r:id="rId40"/>
    </p:embeddedFont>
    <p:embeddedFont>
      <p:font typeface="Inter"/>
      <p:regular r:id="rId41"/>
      <p:bold r:id="rId42"/>
    </p:embeddedFont>
    <p:embeddedFont>
      <p:font typeface="Inter Medium"/>
      <p:regular r:id="rId43"/>
      <p:bold r:id="rId44"/>
    </p:embeddedFont>
    <p:embeddedFont>
      <p:font typeface="Inter Black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g58i2dDwK+2qtGRsBD2paAzZWE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20" Type="http://schemas.openxmlformats.org/officeDocument/2006/relationships/slide" Target="slides/slide15.xml"/><Relationship Id="rId42" Type="http://schemas.openxmlformats.org/officeDocument/2006/relationships/font" Target="fonts/Inter-bold.fntdata"/><Relationship Id="rId41" Type="http://schemas.openxmlformats.org/officeDocument/2006/relationships/font" Target="fonts/Inter-regular.fntdata"/><Relationship Id="rId22" Type="http://schemas.openxmlformats.org/officeDocument/2006/relationships/slide" Target="slides/slide17.xml"/><Relationship Id="rId44" Type="http://schemas.openxmlformats.org/officeDocument/2006/relationships/font" Target="fonts/InterMedium-bold.fntdata"/><Relationship Id="rId21" Type="http://schemas.openxmlformats.org/officeDocument/2006/relationships/slide" Target="slides/slide16.xml"/><Relationship Id="rId43" Type="http://schemas.openxmlformats.org/officeDocument/2006/relationships/font" Target="fonts/InterMedium-regular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Inter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Black-bold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Medium-regular.fntdata"/><Relationship Id="rId14" Type="http://schemas.openxmlformats.org/officeDocument/2006/relationships/slide" Target="slides/slide9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Medium-italic.fntdata"/><Relationship Id="rId16" Type="http://schemas.openxmlformats.org/officeDocument/2006/relationships/slide" Target="slides/slide11.xml"/><Relationship Id="rId38" Type="http://schemas.openxmlformats.org/officeDocument/2006/relationships/font" Target="fonts/Roboto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86100" y="2458929"/>
            <a:ext cx="6619800" cy="1622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3900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Работник переехал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3900" u="none" cap="none" strike="noStrike">
                <a:solidFill>
                  <a:srgbClr val="282A2E"/>
                </a:solidFill>
                <a:latin typeface="Inter Black"/>
                <a:ea typeface="Inter Black"/>
                <a:cs typeface="Inter Black"/>
                <a:sym typeface="Inter Black"/>
              </a:rPr>
              <a:t>за границу: правила работы с персоналом</a:t>
            </a:r>
            <a:endParaRPr b="0" i="0" sz="3900" u="none" cap="none" strike="noStrike">
              <a:solidFill>
                <a:srgbClr val="282A2E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207450" y="1873923"/>
            <a:ext cx="572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600" u="none" cap="none" strike="noStrike">
                <a:solidFill>
                  <a:srgbClr val="25B0C5"/>
                </a:solidFill>
                <a:latin typeface="Inter Medium"/>
                <a:ea typeface="Inter Medium"/>
                <a:cs typeface="Inter Medium"/>
                <a:sym typeface="Inter Medium"/>
              </a:rPr>
              <a:t>Культура работы на удаленке. Как работать с сотрудниками из других стран</a:t>
            </a:r>
            <a:endParaRPr b="0" i="0" sz="1600" u="none" cap="none" strike="noStrike">
              <a:solidFill>
                <a:srgbClr val="25B0C5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3650" y="340075"/>
            <a:ext cx="2164695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68000"/>
            <a:ext cx="4531050" cy="30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5900" y="340075"/>
            <a:ext cx="2786100" cy="397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4575" y="4892110"/>
            <a:ext cx="4029301" cy="160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5550" y="1855625"/>
            <a:ext cx="666335" cy="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798389" y="2172516"/>
            <a:ext cx="8031900" cy="3517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Действия: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пишет заявление о переводе его на «удаленку»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Оформляется и подписывается дополнительное соглашение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 трудовому договору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15199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подписывается текущей датой, но в соглашении можно указать, что оно распространяется на отношения с даты,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которой работник фактически начал работать дистанционно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Отчетность ЕФС-1 с подразделом 1.1 сдавать не требуется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9931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7983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Перевод работника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на дистанционную работу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798389" y="2172517"/>
            <a:ext cx="7911502" cy="299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1.1. Место работы Работника — ООО «Горизонт», г. Пермь.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1.2. Работник осуществляет трудовую функцию вне места нахождения работодателя или объекта, прямо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или косвенно находящегося под его контролем.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7983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Пример формулировок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 трудовом договоре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798389" y="1995054"/>
            <a:ext cx="7911502" cy="3491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Характеристики и особенности дистанционного труда: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каналы и способы связи с работодателем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методы контроля за деятельностью работника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рабочее время в соответствии с часовым поясом,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котором находится работник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можно прописать условие, что работнику возмещаются расходы, которые он несет в связи с дистанционной работой только на территории РФ</a:t>
            </a:r>
            <a:endParaRPr/>
          </a:p>
        </p:txBody>
      </p:sp>
      <p:sp>
        <p:nvSpPr>
          <p:cNvPr id="177" name="Google Shape;177;p12"/>
          <p:cNvSpPr txBox="1"/>
          <p:nvPr/>
        </p:nvSpPr>
        <p:spPr>
          <a:xfrm>
            <a:off x="7983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 трудовом договоре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следует отразить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798389" y="1403927"/>
            <a:ext cx="7911502" cy="445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722"/>
              <a:buChar char="•"/>
            </a:pPr>
            <a:r>
              <a:rPr lang="ru-RU" sz="3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через почту или курьерскую службу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722"/>
              <a:buChar char="•"/>
            </a:pPr>
            <a:r>
              <a:rPr lang="ru-RU" sz="3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через систему ЭКДО (у работодателя должна быть УКЭП, </a:t>
            </a:r>
            <a:br>
              <a:rPr lang="ru-RU" sz="3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3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 работника – УКЭП или УНЭП)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1455"/>
              <a:buNone/>
            </a:pPr>
            <a:r>
              <a:rPr b="1" lang="ru-RU" sz="3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Необходимые действия: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присылает работодателю необходимые документы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Работодатель отправляет работнику трудовой договор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подписывает трудовой договор и отправляет его обратно работодателю 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Работодатель может потребовать прислать нотариально заверенные копии документов работника, а работник – оформленный на бумаге трудовой договор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Работодатель вносит запись в трудовую книжку, если дистанционный работник принесет ее или пришлет по почте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7983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Прием на работу дистанционно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idx="1" type="body"/>
          </p:nvPr>
        </p:nvSpPr>
        <p:spPr>
          <a:xfrm>
            <a:off x="798389" y="1403927"/>
            <a:ext cx="7911502" cy="445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Особенности возмещения расходов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интернет, связь, электроэнергию, амортизацию техники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67101"/>
              <a:buNone/>
            </a:pPr>
            <a:r>
              <a:rPr b="1"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Необходимо учитывать: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6710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Порядок выплаты компенсации должен быть предусмотрен в ЛНА или трудовом договоре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6710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Размер компенсации должен быть целесообразным и установлен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конкретном размере 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7983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Возмещение расходов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798389" y="1403927"/>
            <a:ext cx="7911502" cy="445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310"/>
              <a:buNone/>
            </a:pPr>
            <a:r>
              <a:rPr b="1"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Необходимо учитывать: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Font typeface="Arial"/>
              <a:buAutoNum type="arabicPeriod" startAt="3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Дистанционный работник вправе с согласия или ведома работодателя и в его интересах использовать для выполнения трудовой функции принадлежащие работнику или арендованные им оборудование, программно-технические средства, средства защиты информации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иные средства (ч.2 ст.312.6 ТК РФ)</a:t>
            </a:r>
            <a:endParaRPr/>
          </a:p>
          <a:p>
            <a:pPr indent="-4000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Font typeface="Arial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Во взыскании компенсации работнику могут отказать, если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он использовал личное имущество по собственной инициативе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решение Бутырского районного суда г. Москвы от 02.12.2021 по делу № 2-4746/202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7983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Возмещение расходов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idx="1" type="body"/>
          </p:nvPr>
        </p:nvSpPr>
        <p:spPr>
          <a:xfrm>
            <a:off x="798389" y="1403927"/>
            <a:ext cx="7191066" cy="4433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Работница обратилась в суд с иском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 взыскании задолженностей по оплате труда, компенсации морального вреда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Работница считает, что ей выплачивалась компенсация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несоизмеримом размере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6710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Суд оставил иск без удовлетворения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88452"/>
              <a:buNone/>
            </a:pPr>
            <a:r>
              <a:rPr lang="ru-RU" sz="2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Решение Ленинского районного суда </a:t>
            </a:r>
            <a:br>
              <a:rPr lang="ru-RU" sz="2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г. Владивостока Приморского края </a:t>
            </a:r>
            <a:br>
              <a:rPr lang="ru-RU" sz="2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2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16.11.2021 по делу № 2-4580/2021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7983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Судебная практика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idx="1" type="body"/>
          </p:nvPr>
        </p:nvSpPr>
        <p:spPr>
          <a:xfrm>
            <a:off x="798389" y="1939636"/>
            <a:ext cx="6960156" cy="3703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722"/>
              <a:buNone/>
            </a:pPr>
            <a:r>
              <a:rPr b="1" lang="ru-RU" sz="38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Основания увольнения, предусмотренные ТК РФ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 инициативе работодателя в случае, если в период выполнения трудовой функции дистанционно работник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без уважительной причины не взаимодействует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работодателем по вопросам, связанным с выполнением трудовой функции, более 2-х рабочих дней подряд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со дня поступления соответствующего запроса работодателя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51578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исключение - случай, когда более длительный срок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для взаимодействия с работодателем не установлен порядком взаимодействия работодателя и работника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случае изменения работником местности выполнения трудовой функции, если это влечет невозможность исполнения работником обязанностей по трудовому договору на прежних условиях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3067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Статья 312.8 ТК РФ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798389" y="557157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Работодатель не согласен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на переезд работника 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798389" y="1616364"/>
            <a:ext cx="6960156" cy="402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Если работник не выходит на связь более 2-х дней нужно проверить: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имеются ли у работника уважительные причины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можно ли подтвердить документально неуважительные причины невыхода работника на связь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соблюдена ли процедура привлечения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 дисциплинарной ответственности, запрашивались ли у работника объяснения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Часть 1 статья 312.8 ТК РФ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798389" y="55715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Работник не выходит на связь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798389" y="1993602"/>
            <a:ext cx="6960156" cy="402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Невозможность исполнения работником обязанностей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 трудовому договору на прежних условиях (случаи):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часовой пояс, в котором находится работник, не позволяет взаимодействовать с работодателем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может выполнять свои трудовые функции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только в соответствующем регионе РФ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Часть 2 статьи 312.8 ТК РФ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b="1"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Необходимо проверить: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Указана ли в трудовом договоре местность выполнения работы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Дистанционная работа выполняется на постоянной основе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798389" y="557157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Невозможность выполнения трудовой функции за границей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98424" y="1981274"/>
            <a:ext cx="7386593" cy="403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600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Дистанционной (удаленной) работой (далее – дистанционная работа, выполнение трудовой функции дистанционно) является выполнение определенной трудовым договором трудовой функции </a:t>
            </a:r>
            <a:r>
              <a:rPr b="1" lang="ru-RU" sz="29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вне места нахождения работодателя</a:t>
            </a: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его филиала, представительства, иного обособленного структурного подразделения (включая расположенные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другой местности), </a:t>
            </a:r>
            <a:r>
              <a:rPr b="1" lang="ru-RU" sz="29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вне стационарного рабочего места</a:t>
            </a: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, территории или объекта, прямо или косвенно находящихся под контролем работодателя, </a:t>
            </a:r>
            <a:r>
              <a:rPr b="1" lang="ru-RU" sz="29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при условии использования </a:t>
            </a: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для выполнения данной трудовой функции и для осуществления взаимодействия между работодателем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работником по вопросам, связанным с ее выполнением, </a:t>
            </a:r>
            <a:r>
              <a:rPr b="1" lang="ru-RU" sz="29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информационно-телекоммуникационных сетей, в том числе сети «Интернет», и сетей связи общего пользования</a:t>
            </a:r>
            <a:endParaRPr/>
          </a:p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600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Часть 1 статьи 312.1 ТК РФ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776159" y="494403"/>
            <a:ext cx="97857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Характеристика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дистанционной работы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798389" y="1993602"/>
            <a:ext cx="6960156" cy="402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переехал на Бали, не предупредив об этом работодателя, вследствие чего был уволен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Суд восстановил работника ввиду отсутствия доказательств со стороны работодателя о том, что изменение работником местности выполнения трудовой функции повлекло за собой невозможность исполнения работником обязанностей по трудовому договору на прежних условиях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88669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Решение Ступинского городского суда МО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01.12.2022 по делу № 2-2051/2022 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798389" y="55715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Судебная практика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idx="1" type="body"/>
          </p:nvPr>
        </p:nvSpPr>
        <p:spPr>
          <a:xfrm>
            <a:off x="798389" y="1533236"/>
            <a:ext cx="6960156" cy="44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Дистанционный работник уехал работать во Вьетнам, в связи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чем работодатель уволил его за прогул, мотивируя тем,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что работник за рубежом не может выполнять свои трудовые обязанности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Суд первой инстанции не согласился с запретом на нахождение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 пределами РФ во время работы, поскольку одна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из особенностей дистанционного труда — исключение территориальной подчиненности работника работодателю 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Суды признали увольнение незаконным по причине того,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что работник работу выполнял и имел право работать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из-за рубежа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Решение Жигулевского городского суда Самарской области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18.03.2021 по делу № 2-104/2021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Апелляционное определение Самарского областного суда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20.07.2021 по делу № 33-8275/2021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12852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798389" y="55715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Судебная практика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idx="1" type="body"/>
          </p:nvPr>
        </p:nvSpPr>
        <p:spPr>
          <a:xfrm>
            <a:off x="798389" y="1533236"/>
            <a:ext cx="6784666" cy="368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Выполнение работником трудовой функции дистанционно не может являться основанием для снижения ему заработной платы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Статья 312.5 ТК РФ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798389" y="557157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Выплата зарплаты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idx="1" type="body"/>
          </p:nvPr>
        </p:nvSpPr>
        <p:spPr>
          <a:xfrm>
            <a:off x="776159" y="1304299"/>
            <a:ext cx="80319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Налоговый резидент – это любой человек, который находится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территории РФ 183 календарных дня и более в течение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12 следующих подряд месяцев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п. 2 ст. 207 НК РФ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Ставка НДФЛ с резидента РФ – 13% или 15%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1285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Ставка НДФЛ с нерезидента РФ – 30%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7983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Налоговое резидентство РФ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66" name="Google Shape;2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idx="1" type="body"/>
          </p:nvPr>
        </p:nvSpPr>
        <p:spPr>
          <a:xfrm>
            <a:off x="776159" y="1304298"/>
            <a:ext cx="7758241" cy="3646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88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Важно не то, что указано в трудовом договоре, а где дистанционный работник фактически находится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0088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80088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Если в трудовом договоре указано, что рабочее место находится за рубежом, то это доход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источника за пределами РФ 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1" marL="800100" rtl="0" algn="l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SzPct val="92903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Письмо Минфина России от 20.01.2021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№ 03-04-06/2495</a:t>
            </a:r>
            <a:endParaRPr sz="25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7983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Налоговое резидентство РФ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idx="1" type="body"/>
          </p:nvPr>
        </p:nvSpPr>
        <p:spPr>
          <a:xfrm>
            <a:off x="798389" y="1699491"/>
            <a:ext cx="7647405" cy="3269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10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Налоговые резиденты получают доход от источника за пределами РФ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77837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они самостоятельно платят НДФЛ путем подачи декларации</a:t>
            </a:r>
            <a:endParaRPr sz="25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6710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Налоговые нерезиденты получают  доход от источника за пределами РФ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SzPct val="77837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они не платят НДФЛ в РФ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7983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Налоговое резидентство РФ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idx="1" type="body"/>
          </p:nvPr>
        </p:nvSpPr>
        <p:spPr>
          <a:xfrm>
            <a:off x="776159" y="1717963"/>
            <a:ext cx="8031900" cy="3389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 резидента НДФЛ облагаются выплаты, полученные как в РФ, так и за ее пределами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У нерезидента облагаются только доходы, полученные от источника в РФ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7983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Статус налогоплательщика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idx="1" type="body"/>
          </p:nvPr>
        </p:nvSpPr>
        <p:spPr>
          <a:xfrm>
            <a:off x="776159" y="1717963"/>
            <a:ext cx="8031900" cy="3389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Следует отсчитать назад 12 месяцев от даты получения дохода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Следует подсчитать количество дней, в течение которых работник находился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территории РФ в течение 12 месяцев 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51578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данные дни не обязательно должны следовать друг за другом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расчет количества дней включаются: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3067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дни приезда работника в РФ и отъезда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130671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время, когда работник находился за границей с целью краткосрочного лечения или обучения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7983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Определение статуса налогоплательщика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>
            <p:ph idx="1" type="body"/>
          </p:nvPr>
        </p:nvSpPr>
        <p:spPr>
          <a:xfrm>
            <a:off x="776159" y="1717963"/>
            <a:ext cx="7256796" cy="4285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января по май работает на территории РФ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 июня —  за границей и пока имеет статус резидента РФ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Работник сам должен подать декларацию и уплатить НДФЛ по ставке 13 или 15% по окончании года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декабре работник теряет статус резидента РФ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Работодатель,  как налоговый агент, в декабре должен пересчитать доходы работника, </a:t>
            </a: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вы</a:t>
            </a: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плаченные с января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 май, по ставке 30%, так как доходы от источников в РФ получил работник, не являющийся в налоговом периоде резидентом РФ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9931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ct val="9931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7983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Пример определения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статуса налогоплательщика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8525" y="4655425"/>
            <a:ext cx="4804925" cy="1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2625" y="-874112"/>
            <a:ext cx="13017226" cy="88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/>
          <p:nvPr>
            <p:ph type="title"/>
          </p:nvPr>
        </p:nvSpPr>
        <p:spPr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8800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rgbClr val="2ACAE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98424" y="1981274"/>
            <a:ext cx="7303467" cy="3893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Дистанционная работа может выполняться: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постоянной основе – возможен переезд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457200" lvl="1" marL="9588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36470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течении срока действия трудового договора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временно</a:t>
            </a:r>
            <a:endParaRPr/>
          </a:p>
          <a:p>
            <a:pPr indent="-457200" lvl="1" marL="9588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36470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непрерывно в течение определенного трудовым договором срока,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 превышающего 6 месяцев </a:t>
            </a:r>
            <a:endParaRPr/>
          </a:p>
          <a:p>
            <a:pPr indent="-457200" lvl="1" marL="9588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36470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периодически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76159" y="494403"/>
            <a:ext cx="97857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Характеристика </a:t>
            </a:r>
            <a:b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дистанционной работы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898425" y="1981274"/>
            <a:ext cx="7174800" cy="350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12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Font typeface="Roboto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Трудовой кодекс РФ не содержит прямого запрета</a:t>
            </a:r>
            <a:endParaRPr/>
          </a:p>
          <a:p>
            <a:pPr indent="-412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Font typeface="Roboto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Трудовой кодекс РФ не содержит правил указания места работы дистанционного работника</a:t>
            </a:r>
            <a:endParaRPr/>
          </a:p>
          <a:p>
            <a:pPr indent="-412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Font typeface="Roboto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Позиция Минтруда: работник не может работать за границей</a:t>
            </a:r>
            <a:endParaRPr/>
          </a:p>
          <a:p>
            <a:pPr indent="-412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17647"/>
              <a:buFont typeface="Roboto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Позиция судов: дистанционные работники могут работать за границей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76159" y="494403"/>
            <a:ext cx="9785700" cy="124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Возможность заключения трудового договора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95927" y="1468582"/>
            <a:ext cx="7177298" cy="4017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600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ТК РФ не предусматривает возможность заключения трудового договора о дистанционной работе с лицом, осуществляющим трудовую деятельность за пределами территории РФ, так как федеральные законы и иные нормативные правовые акты РФ, содержащие нормы трудового права, действуют только на территории РФ, обеспечение работодателем безопасных условий труда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для дистанционных работников, работающих за пределами Российской Федерации, не представляется возможным</a:t>
            </a:r>
            <a:endParaRPr/>
          </a:p>
          <a:p>
            <a:pPr indent="-342900" lvl="1" marL="8445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85600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Письмо Минтруда России от 16.01.2017 № 14-2/ООГ-245</a:t>
            </a:r>
            <a:endParaRPr/>
          </a:p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60000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Регулирование трудовых отношений, возникающих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территории иностранных государств, не регулируется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ТК РФ</a:t>
            </a:r>
            <a:endParaRPr/>
          </a:p>
          <a:p>
            <a:pPr indent="-342900" lvl="1" marL="8445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85600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Письмо Минтруда России от 15.02.2022 № 14-4/10/В-1848</a:t>
            </a:r>
            <a:endParaRPr/>
          </a:p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60000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776159" y="494403"/>
            <a:ext cx="97857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Позиция Минтруда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95927" y="1468583"/>
            <a:ext cx="7813964" cy="2974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08108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Заключение трудового договора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 дистанционной работе с гражданином для осуществления трудовой деятельности за пределами Российской Федерации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 допускается</a:t>
            </a:r>
            <a:endParaRPr/>
          </a:p>
          <a:p>
            <a:pPr indent="-342900" lvl="1" marL="8445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25405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Письмо Минтруда России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09.09.2022 № 14-2/ООГ-5755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776159" y="494403"/>
            <a:ext cx="97857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Позиция Минтруда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895927" y="1468582"/>
            <a:ext cx="7167418" cy="437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«ТК РФ не предусматривает запрет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заключение трудового договора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 дистанционной работе … за пределами РФ»</a:t>
            </a:r>
            <a:endParaRPr/>
          </a:p>
          <a:p>
            <a:pPr indent="-342900" lvl="1" marL="8445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49677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постановление АС Северо-Кавказского округа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от 24.12.2020 № Ф08-10403/2020 по делу </a:t>
            </a:r>
            <a:b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№ А20-4914/2019</a:t>
            </a:r>
            <a:endParaRPr/>
          </a:p>
          <a:p>
            <a:pPr indent="0" lvl="0" marL="44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None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«Дистанционной признают работу, которую работник может выполнять вне стационарного рабочего места (например, дома, в транспорте, в кафе, в другом городе, за границей и т.д.), получая от работодателя задания с помощью сети Интернет и других информационных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телекоммуникационных технологий»</a:t>
            </a:r>
            <a:endParaRPr/>
          </a:p>
          <a:p>
            <a:pPr indent="-342900" lvl="1" marL="8445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B0C5"/>
              </a:buClr>
              <a:buSzPct val="149677"/>
              <a:buChar char="•"/>
            </a:pPr>
            <a:r>
              <a:rPr lang="ru-RU" sz="25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решение Гагаринского районного суда города Севастополь от 06.11.2019 № 2-2027/2019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776159" y="494403"/>
            <a:ext cx="97857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Позиция судов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776159" y="1403929"/>
            <a:ext cx="7157877" cy="398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501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ts val="290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Административная ответственность за нарушение трудового законодательства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и правил охраны труда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ts val="290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Нарушение миграционного законодательства</a:t>
            </a:r>
            <a:endParaRPr/>
          </a:p>
          <a:p>
            <a:pPr indent="-457200" lvl="0" marL="5016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ts val="2900"/>
              <a:buChar char="•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Нарушение налогового законодательства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776159" y="494403"/>
            <a:ext cx="97857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Риски работодателей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776159" y="1403929"/>
            <a:ext cx="7157877" cy="398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14350" lvl="0" marL="55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ТК РФ не содержит прямого запрета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 заключение трудового договора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 дистанционной работе с гражданином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для осуществления трудовой деятельности за пределами РФ</a:t>
            </a:r>
            <a:endParaRPr/>
          </a:p>
          <a:p>
            <a:pPr indent="-514350" lvl="0" marL="55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Налоги исчисляются и уплачиваются </a:t>
            </a:r>
            <a:b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соответствии с НК РФ</a:t>
            </a:r>
            <a:endParaRPr/>
          </a:p>
          <a:p>
            <a:pPr indent="-514350" lvl="0" marL="55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Организация не подменяет трудовые отношения гражданско-правовыми </a:t>
            </a:r>
            <a:endParaRPr/>
          </a:p>
          <a:p>
            <a:pPr indent="-514350" lvl="0" marL="55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B0C5"/>
              </a:buClr>
              <a:buSzPct val="129032"/>
              <a:buFont typeface="Arial"/>
              <a:buAutoNum type="arabicPeriod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Организация не уходит от обязанности исчислять и уплачивать налоги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76159" y="494403"/>
            <a:ext cx="9785700" cy="66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2ACAE3"/>
                </a:solidFill>
                <a:latin typeface="Inter Black"/>
                <a:ea typeface="Inter Black"/>
                <a:cs typeface="Inter Black"/>
                <a:sym typeface="Inter Black"/>
              </a:rPr>
              <a:t>Аргументы работодателя</a:t>
            </a:r>
            <a:endParaRPr b="0" i="0" sz="4400" u="none" cap="none" strike="noStrike">
              <a:solidFill>
                <a:srgbClr val="2ACAE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00" y="6213725"/>
            <a:ext cx="1447301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25" y="3083600"/>
            <a:ext cx="2315376" cy="3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Бусыгина Юлия Олеговна</dc:creator>
</cp:coreProperties>
</file>